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Lst>
  <p:notesMasterIdLst>
    <p:notesMasterId r:id="rId60"/>
  </p:notesMasterIdLst>
  <p:sldIdLst>
    <p:sldId id="256" r:id="rId4"/>
    <p:sldId id="490" r:id="rId5"/>
    <p:sldId id="495" r:id="rId6"/>
    <p:sldId id="391" r:id="rId7"/>
    <p:sldId id="260" r:id="rId8"/>
    <p:sldId id="609" r:id="rId9"/>
    <p:sldId id="650" r:id="rId10"/>
    <p:sldId id="632" r:id="rId11"/>
    <p:sldId id="640" r:id="rId12"/>
    <p:sldId id="628" r:id="rId13"/>
    <p:sldId id="389" r:id="rId14"/>
    <p:sldId id="629" r:id="rId15"/>
    <p:sldId id="283" r:id="rId16"/>
    <p:sldId id="636" r:id="rId17"/>
    <p:sldId id="641" r:id="rId18"/>
    <p:sldId id="627" r:id="rId19"/>
    <p:sldId id="633" r:id="rId20"/>
    <p:sldId id="259" r:id="rId21"/>
    <p:sldId id="610" r:id="rId22"/>
    <p:sldId id="262" r:id="rId23"/>
    <p:sldId id="263" r:id="rId24"/>
    <p:sldId id="643" r:id="rId25"/>
    <p:sldId id="639" r:id="rId26"/>
    <p:sldId id="625" r:id="rId27"/>
    <p:sldId id="645" r:id="rId28"/>
    <p:sldId id="270" r:id="rId29"/>
    <p:sldId id="268" r:id="rId30"/>
    <p:sldId id="631" r:id="rId31"/>
    <p:sldId id="611" r:id="rId32"/>
    <p:sldId id="314" r:id="rId33"/>
    <p:sldId id="315" r:id="rId34"/>
    <p:sldId id="316" r:id="rId35"/>
    <p:sldId id="317" r:id="rId36"/>
    <p:sldId id="318" r:id="rId37"/>
    <p:sldId id="319" r:id="rId38"/>
    <p:sldId id="321" r:id="rId39"/>
    <p:sldId id="620" r:id="rId40"/>
    <p:sldId id="454" r:id="rId41"/>
    <p:sldId id="435" r:id="rId42"/>
    <p:sldId id="480" r:id="rId43"/>
    <p:sldId id="475" r:id="rId44"/>
    <p:sldId id="658" r:id="rId45"/>
    <p:sldId id="546" r:id="rId46"/>
    <p:sldId id="547" r:id="rId47"/>
    <p:sldId id="290" r:id="rId48"/>
    <p:sldId id="621" r:id="rId49"/>
    <p:sldId id="649" r:id="rId50"/>
    <p:sldId id="652" r:id="rId51"/>
    <p:sldId id="644" r:id="rId52"/>
    <p:sldId id="269" r:id="rId53"/>
    <p:sldId id="622" r:id="rId54"/>
    <p:sldId id="288" r:id="rId55"/>
    <p:sldId id="657" r:id="rId56"/>
    <p:sldId id="642" r:id="rId57"/>
    <p:sldId id="393" r:id="rId58"/>
    <p:sldId id="659"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3" autoAdjust="0"/>
    <p:restoredTop sz="94660"/>
  </p:normalViewPr>
  <p:slideViewPr>
    <p:cSldViewPr snapToGrid="0" showGuides="1">
      <p:cViewPr varScale="1">
        <p:scale>
          <a:sx n="97" d="100"/>
          <a:sy n="97" d="100"/>
        </p:scale>
        <p:origin x="90" y="37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2022/9/26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EA1F19-88D3-47CD-8857-5A427D715240}" type="slidenum">
              <a:rPr kumimoji="1" lang="ja-JP" altLang="en-US" smtClean="0"/>
              <a:t>11</a:t>
            </a:fld>
            <a:endParaRPr kumimoji="1" lang="ja-JP" altLang="en-US"/>
          </a:p>
        </p:txBody>
      </p:sp>
    </p:spTree>
    <p:extLst>
      <p:ext uri="{BB962C8B-B14F-4D97-AF65-F5344CB8AC3E}">
        <p14:creationId xmlns:p14="http://schemas.microsoft.com/office/powerpoint/2010/main" val="2457695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40</a:t>
            </a:fld>
            <a:endParaRPr kumimoji="1" lang="ja-JP" altLang="en-US"/>
          </a:p>
        </p:txBody>
      </p:sp>
    </p:spTree>
    <p:extLst>
      <p:ext uri="{BB962C8B-B14F-4D97-AF65-F5344CB8AC3E}">
        <p14:creationId xmlns:p14="http://schemas.microsoft.com/office/powerpoint/2010/main" val="3990125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41</a:t>
            </a:fld>
            <a:endParaRPr kumimoji="1" lang="ja-JP" altLang="en-US"/>
          </a:p>
        </p:txBody>
      </p:sp>
    </p:spTree>
    <p:extLst>
      <p:ext uri="{BB962C8B-B14F-4D97-AF65-F5344CB8AC3E}">
        <p14:creationId xmlns:p14="http://schemas.microsoft.com/office/powerpoint/2010/main" val="1571481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2022/9/26</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2022/9/26</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21" Type="http://schemas.openxmlformats.org/officeDocument/2006/relationships/image" Target="../media/image46.png"/><Relationship Id="rId34" Type="http://schemas.openxmlformats.org/officeDocument/2006/relationships/image" Target="../media/image59.jpg"/><Relationship Id="rId7" Type="http://schemas.openxmlformats.org/officeDocument/2006/relationships/image" Target="../media/image32.png"/><Relationship Id="rId12" Type="http://schemas.openxmlformats.org/officeDocument/2006/relationships/image" Target="../media/image37.jp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jpg"/><Relationship Id="rId2" Type="http://schemas.openxmlformats.org/officeDocument/2006/relationships/image" Target="../media/image27.jp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jp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jpg"/><Relationship Id="rId10" Type="http://schemas.openxmlformats.org/officeDocument/2006/relationships/image" Target="../media/image35.jp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jp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jpg"/><Relationship Id="rId8" Type="http://schemas.openxmlformats.org/officeDocument/2006/relationships/image" Target="../media/image33.jpg"/><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7.png"/><Relationship Id="rId3" Type="http://schemas.openxmlformats.org/officeDocument/2006/relationships/image" Target="../media/image65.jpg"/><Relationship Id="rId21" Type="http://schemas.openxmlformats.org/officeDocument/2006/relationships/image" Target="../media/image83.jp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6.png"/><Relationship Id="rId2" Type="http://schemas.openxmlformats.org/officeDocument/2006/relationships/image" Target="../media/image64.jpg"/><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5.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hyperlink" Target="http://www.bioeconomycapital.com/bioeconomy-dashboard" TargetMode="External"/><Relationship Id="rId27" Type="http://schemas.openxmlformats.org/officeDocument/2006/relationships/image" Target="../media/image88.pn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jpeg"/><Relationship Id="rId21" Type="http://schemas.openxmlformats.org/officeDocument/2006/relationships/image" Target="../media/image110.jpeg"/><Relationship Id="rId7" Type="http://schemas.openxmlformats.org/officeDocument/2006/relationships/image" Target="../media/image96.jpe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09.jpe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19" Type="http://schemas.openxmlformats.org/officeDocument/2006/relationships/image" Target="../media/image108.jpe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jp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viridos.com/technology/" TargetMode="External"/><Relationship Id="rId2" Type="http://schemas.openxmlformats.org/officeDocument/2006/relationships/hyperlink" Target="https://phytonix.com/"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hyperlink" Target="https://kknews.cc/zh-sg/finance/gx2vq2m.html" TargetMode="External"/><Relationship Id="rId3" Type="http://schemas.openxmlformats.org/officeDocument/2006/relationships/image" Target="../media/image120.jpg"/><Relationship Id="rId7" Type="http://schemas.openxmlformats.org/officeDocument/2006/relationships/image" Target="../media/image122.jpg"/><Relationship Id="rId12" Type="http://schemas.openxmlformats.org/officeDocument/2006/relationships/image" Target="../media/image125.jpeg"/><Relationship Id="rId2" Type="http://schemas.openxmlformats.org/officeDocument/2006/relationships/hyperlink" Target="http://www.uscc.gov/sites/default/files/2021-11/2021_Annual_Report_to_Congress.pdf" TargetMode="External"/><Relationship Id="rId1" Type="http://schemas.openxmlformats.org/officeDocument/2006/relationships/slideLayout" Target="../slideLayouts/slideLayout1.xml"/><Relationship Id="rId6" Type="http://schemas.openxmlformats.org/officeDocument/2006/relationships/image" Target="../media/image121.jpg"/><Relationship Id="rId11" Type="http://schemas.openxmlformats.org/officeDocument/2006/relationships/image" Target="../media/image124.jpg"/><Relationship Id="rId5" Type="http://schemas.openxmlformats.org/officeDocument/2006/relationships/hyperlink" Target="http://www.tib.cas.cn/xwzx_104015/ttxw/202112/t20211204_6287982.html" TargetMode="External"/><Relationship Id="rId10" Type="http://schemas.openxmlformats.org/officeDocument/2006/relationships/image" Target="../media/image123.jpg"/><Relationship Id="rId4" Type="http://schemas.openxmlformats.org/officeDocument/2006/relationships/hyperlink" Target="http://www.gov.cn/xinwen/2019-12/27/content_5464585.htm" TargetMode="External"/><Relationship Id="rId9" Type="http://schemas.openxmlformats.org/officeDocument/2006/relationships/hyperlink" Target="https://talent.sciencenet.cn/index.php?s=Info/index/id/20165"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hyperlink" Target="https://www.canbridgepharma.com/" TargetMode="External"/><Relationship Id="rId7" Type="http://schemas.openxmlformats.org/officeDocument/2006/relationships/hyperlink" Target="https://static.wuxiapptec.com/static/WuXi%20AppTec%20Fact%20Sheet%20EN%2020220809.pdf" TargetMode="External"/><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hyperlink" Target="https://www.questpharmatech.com/oncovent/" TargetMode="External"/><Relationship Id="rId4" Type="http://schemas.openxmlformats.org/officeDocument/2006/relationships/image" Target="../media/image127.png"/><Relationship Id="rId9" Type="http://schemas.openxmlformats.org/officeDocument/2006/relationships/hyperlink" Target="https://www.cstonepharma.com/e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4.jpg"/><Relationship Id="rId3" Type="http://schemas.openxmlformats.org/officeDocument/2006/relationships/hyperlink" Target="https://doi.org/10.1016/j.nbt.2014.11.007" TargetMode="External"/><Relationship Id="rId7" Type="http://schemas.openxmlformats.org/officeDocument/2006/relationships/image" Target="../media/image133.png"/><Relationship Id="rId2" Type="http://schemas.openxmlformats.org/officeDocument/2006/relationships/hyperlink" Target="https://www.researchgate.net/deref/http%3A%2F%2Fdx.doi.org%2F10.1016%2Fj.synbio.2017.02.003" TargetMode="External"/><Relationship Id="rId1" Type="http://schemas.openxmlformats.org/officeDocument/2006/relationships/slideLayout" Target="../slideLayouts/slideLayout2.xml"/><Relationship Id="rId6" Type="http://schemas.openxmlformats.org/officeDocument/2006/relationships/image" Target="../media/image132.jpg"/><Relationship Id="rId5" Type="http://schemas.openxmlformats.org/officeDocument/2006/relationships/image" Target="../media/image131.jpg"/><Relationship Id="rId4" Type="http://schemas.openxmlformats.org/officeDocument/2006/relationships/image" Target="../media/image130.jpg"/><Relationship Id="rId9" Type="http://schemas.openxmlformats.org/officeDocument/2006/relationships/image" Target="../media/image135.jpg"/></Relationships>
</file>

<file path=ppt/slides/_rels/slide31.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1.xml"/><Relationship Id="rId6" Type="http://schemas.openxmlformats.org/officeDocument/2006/relationships/image" Target="../media/image146.jpg"/><Relationship Id="rId5" Type="http://schemas.openxmlformats.org/officeDocument/2006/relationships/image" Target="../media/image145.png"/><Relationship Id="rId4" Type="http://schemas.openxmlformats.org/officeDocument/2006/relationships/image" Target="../media/image144.png"/></Relationships>
</file>

<file path=ppt/slides/_rels/slide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5" Type="http://schemas.openxmlformats.org/officeDocument/2006/relationships/image" Target="../media/image149.jpeg"/><Relationship Id="rId4" Type="http://schemas.openxmlformats.org/officeDocument/2006/relationships/hyperlink" Target="https://blogs.nvidia.com/wp-content/uploads/2022/03/Transformer-for-proteins.jpg"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56.jpe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54.png"/><Relationship Id="rId11" Type="http://schemas.openxmlformats.org/officeDocument/2006/relationships/image" Target="../media/image158.wmf"/><Relationship Id="rId5" Type="http://schemas.openxmlformats.org/officeDocument/2006/relationships/image" Target="../media/image153.png"/><Relationship Id="rId10" Type="http://schemas.openxmlformats.org/officeDocument/2006/relationships/image" Target="../media/image14.png"/><Relationship Id="rId4" Type="http://schemas.openxmlformats.org/officeDocument/2006/relationships/image" Target="../media/image152.png"/><Relationship Id="rId9" Type="http://schemas.openxmlformats.org/officeDocument/2006/relationships/image" Target="../media/image15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news.ucr.edu/articles/2021/09/16/grow-and-eat-your-own-vaccines" TargetMode="External"/><Relationship Id="rId7" Type="http://schemas.openxmlformats.org/officeDocument/2006/relationships/image" Target="../media/image166.jpeg"/><Relationship Id="rId2" Type="http://schemas.openxmlformats.org/officeDocument/2006/relationships/hyperlink" Target="https://nsf.gov/awardsearch/showAward?AWD_ID=2134535&amp;HistoricalAwards=false" TargetMode="External"/><Relationship Id="rId1" Type="http://schemas.openxmlformats.org/officeDocument/2006/relationships/slideLayout" Target="../slideLayouts/slideLayout7.xml"/><Relationship Id="rId6" Type="http://schemas.openxmlformats.org/officeDocument/2006/relationships/image" Target="../media/image165.jpeg"/><Relationship Id="rId5" Type="http://schemas.openxmlformats.org/officeDocument/2006/relationships/image" Target="../media/image164.png"/><Relationship Id="rId4" Type="http://schemas.openxmlformats.org/officeDocument/2006/relationships/image" Target="../media/image163.jpeg"/></Relationships>
</file>

<file path=ppt/slides/_rels/slide4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74.jpg"/><Relationship Id="rId3" Type="http://schemas.openxmlformats.org/officeDocument/2006/relationships/image" Target="../media/image169.png"/><Relationship Id="rId7" Type="http://schemas.openxmlformats.org/officeDocument/2006/relationships/image" Target="../media/image173.jp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jpg"/><Relationship Id="rId5" Type="http://schemas.openxmlformats.org/officeDocument/2006/relationships/image" Target="../media/image171.jpg"/><Relationship Id="rId4" Type="http://schemas.openxmlformats.org/officeDocument/2006/relationships/image" Target="../media/image1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jpg"/><Relationship Id="rId3" Type="http://schemas.openxmlformats.org/officeDocument/2006/relationships/image" Target="../media/image176.jp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90.jpg"/><Relationship Id="rId2" Type="http://schemas.openxmlformats.org/officeDocument/2006/relationships/image" Target="../media/image175.png"/><Relationship Id="rId16"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8.jpg"/><Relationship Id="rId10" Type="http://schemas.openxmlformats.org/officeDocument/2006/relationships/image" Target="../media/image183.png"/><Relationship Id="rId19" Type="http://schemas.openxmlformats.org/officeDocument/2006/relationships/image" Target="../media/image192.jp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s>
</file>

<file path=ppt/slides/_rels/slide4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202.jpg"/><Relationship Id="rId3" Type="http://schemas.openxmlformats.org/officeDocument/2006/relationships/image" Target="../media/image197.jpg"/><Relationship Id="rId7" Type="http://schemas.openxmlformats.org/officeDocument/2006/relationships/image" Target="../media/image201.jpg"/><Relationship Id="rId2" Type="http://schemas.openxmlformats.org/officeDocument/2006/relationships/image" Target="../media/image196.jpg"/><Relationship Id="rId1" Type="http://schemas.openxmlformats.org/officeDocument/2006/relationships/slideLayout" Target="../slideLayouts/slideLayout1.xml"/><Relationship Id="rId6" Type="http://schemas.openxmlformats.org/officeDocument/2006/relationships/image" Target="../media/image200.jpg"/><Relationship Id="rId5" Type="http://schemas.openxmlformats.org/officeDocument/2006/relationships/image" Target="../media/image199.jpg"/><Relationship Id="rId10" Type="http://schemas.openxmlformats.org/officeDocument/2006/relationships/image" Target="../media/image204.jpg"/><Relationship Id="rId4" Type="http://schemas.openxmlformats.org/officeDocument/2006/relationships/image" Target="../media/image198.jpg"/><Relationship Id="rId9" Type="http://schemas.openxmlformats.org/officeDocument/2006/relationships/image" Target="../media/image203.jpg"/></Relationships>
</file>

<file path=ppt/slides/_rels/slide5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jpg"/><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7.png"/></Relationships>
</file>

<file path=ppt/slides/_rels/slide53.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jpeg"/><Relationship Id="rId1" Type="http://schemas.openxmlformats.org/officeDocument/2006/relationships/slideLayout" Target="../slideLayouts/slideLayout2.xml"/><Relationship Id="rId5" Type="http://schemas.openxmlformats.org/officeDocument/2006/relationships/image" Target="../media/image212.jpeg"/><Relationship Id="rId4" Type="http://schemas.openxmlformats.org/officeDocument/2006/relationships/image" Target="../media/image211.jpeg"/></Relationships>
</file>

<file path=ppt/slides/_rels/slide5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28A67AD-8C53-13EF-8882-30DEDD4E1BFE}"/>
              </a:ext>
            </a:extLst>
          </p:cNvPr>
          <p:cNvSpPr txBox="1"/>
          <p:nvPr/>
        </p:nvSpPr>
        <p:spPr>
          <a:xfrm>
            <a:off x="0" y="2920003"/>
            <a:ext cx="12192000" cy="1446550"/>
          </a:xfrm>
          <a:prstGeom prst="rect">
            <a:avLst/>
          </a:prstGeom>
          <a:noFill/>
        </p:spPr>
        <p:txBody>
          <a:bodyPr wrap="square" rtlCol="0">
            <a:spAutoFit/>
          </a:bodyPr>
          <a:lstStyle/>
          <a:p>
            <a:pPr algn="ctr"/>
            <a:r>
              <a:rPr kumimoji="1" lang="ja-JP" altLang="en-US" sz="8800" b="1" dirty="0">
                <a:latin typeface="Yet R" panose="02030504000101010101" pitchFamily="18" charset="-127"/>
                <a:ea typeface="Yet R" panose="02030504000101010101" pitchFamily="18" charset="-127"/>
              </a:rPr>
              <a:t>合成生物学</a:t>
            </a:r>
            <a:endParaRPr kumimoji="1" lang="ja-JP" altLang="en-US" sz="88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A8CD10A6-020C-4585-924F-5346B00BDED3}"/>
              </a:ext>
            </a:extLst>
          </p:cNvPr>
          <p:cNvSpPr txBox="1"/>
          <p:nvPr/>
        </p:nvSpPr>
        <p:spPr>
          <a:xfrm>
            <a:off x="3870960" y="800100"/>
            <a:ext cx="4450080" cy="461665"/>
          </a:xfrm>
          <a:prstGeom prst="rect">
            <a:avLst/>
          </a:prstGeom>
          <a:noFill/>
        </p:spPr>
        <p:txBody>
          <a:bodyPr wrap="square" rtlCol="0">
            <a:spAutoFit/>
          </a:bodyPr>
          <a:lstStyle/>
          <a:p>
            <a:pPr algn="ctr"/>
            <a:r>
              <a:rPr kumimoji="1" lang="ja-JP" altLang="en-US" sz="2400" b="1" dirty="0">
                <a:latin typeface="BIZ UD明朝 Medium" panose="02020500000000000000" pitchFamily="17" charset="-128"/>
                <a:ea typeface="BIZ UD明朝 Medium" panose="02020500000000000000" pitchFamily="17" charset="-128"/>
              </a:rPr>
              <a:t>戦略研勉強会＠キャンプ</a:t>
            </a:r>
          </a:p>
        </p:txBody>
      </p:sp>
      <p:sp>
        <p:nvSpPr>
          <p:cNvPr id="7" name="テキスト ボックス 6">
            <a:extLst>
              <a:ext uri="{FF2B5EF4-FFF2-40B4-BE49-F238E27FC236}">
                <a16:creationId xmlns:a16="http://schemas.microsoft.com/office/drawing/2014/main" id="{C9F529FA-924B-4CF7-9A17-E8F54F8026D1}"/>
              </a:ext>
            </a:extLst>
          </p:cNvPr>
          <p:cNvSpPr txBox="1"/>
          <p:nvPr/>
        </p:nvSpPr>
        <p:spPr>
          <a:xfrm>
            <a:off x="0" y="2124699"/>
            <a:ext cx="12192000" cy="707886"/>
          </a:xfrm>
          <a:prstGeom prst="rect">
            <a:avLst/>
          </a:prstGeom>
          <a:noFill/>
        </p:spPr>
        <p:txBody>
          <a:bodyPr wrap="square" rtlCol="0">
            <a:spAutoFit/>
          </a:bodyPr>
          <a:lstStyle/>
          <a:p>
            <a:pPr algn="ctr"/>
            <a:r>
              <a:rPr kumimoji="1" lang="ja-JP" altLang="en-US" sz="4000" dirty="0">
                <a:latin typeface="HG創英角ﾎﾟｯﾌﾟ体" panose="040B0A09000000000000" pitchFamily="49" charset="-128"/>
                <a:ea typeface="HG創英角ﾎﾟｯﾌﾟ体" panose="040B0A09000000000000" pitchFamily="49" charset="-128"/>
              </a:rPr>
              <a:t>第５回</a:t>
            </a:r>
          </a:p>
        </p:txBody>
      </p:sp>
      <p:sp>
        <p:nvSpPr>
          <p:cNvPr id="2" name="テキスト ボックス 1">
            <a:extLst>
              <a:ext uri="{FF2B5EF4-FFF2-40B4-BE49-F238E27FC236}">
                <a16:creationId xmlns:a16="http://schemas.microsoft.com/office/drawing/2014/main" id="{AB6EFD71-F194-4435-9ABD-76C982CCB4AD}"/>
              </a:ext>
            </a:extLst>
          </p:cNvPr>
          <p:cNvSpPr txBox="1"/>
          <p:nvPr/>
        </p:nvSpPr>
        <p:spPr>
          <a:xfrm>
            <a:off x="10588455" y="339595"/>
            <a:ext cx="1253303" cy="369332"/>
          </a:xfrm>
          <a:prstGeom prst="rect">
            <a:avLst/>
          </a:prstGeom>
          <a:noFill/>
          <a:ln w="57150">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社内限り</a:t>
            </a:r>
          </a:p>
        </p:txBody>
      </p:sp>
      <p:sp>
        <p:nvSpPr>
          <p:cNvPr id="8" name="テキスト ボックス 7">
            <a:extLst>
              <a:ext uri="{FF2B5EF4-FFF2-40B4-BE49-F238E27FC236}">
                <a16:creationId xmlns:a16="http://schemas.microsoft.com/office/drawing/2014/main" id="{D3F47F38-143E-43D7-A95B-08CA52452686}"/>
              </a:ext>
            </a:extLst>
          </p:cNvPr>
          <p:cNvSpPr txBox="1"/>
          <p:nvPr/>
        </p:nvSpPr>
        <p:spPr>
          <a:xfrm>
            <a:off x="3047999" y="4130805"/>
            <a:ext cx="6096000" cy="646331"/>
          </a:xfrm>
          <a:prstGeom prst="rect">
            <a:avLst/>
          </a:prstGeom>
          <a:noFill/>
        </p:spPr>
        <p:txBody>
          <a:bodyPr wrap="square">
            <a:spAutoFit/>
          </a:bodyPr>
          <a:lstStyle/>
          <a:p>
            <a:pPr algn="ctr"/>
            <a:r>
              <a:rPr lang="en-US" altLang="ja-JP" sz="3600" dirty="0">
                <a:latin typeface="Ami R" panose="02030504000101010101" pitchFamily="18" charset="-127"/>
                <a:ea typeface="Ami R" panose="02030504000101010101" pitchFamily="18" charset="-127"/>
              </a:rPr>
              <a:t>Synthetic</a:t>
            </a:r>
            <a:r>
              <a:rPr lang="en-US" altLang="ja-JP" sz="3600" spc="20" dirty="0">
                <a:latin typeface="Ami R" panose="02030504000101010101" pitchFamily="18" charset="-127"/>
                <a:ea typeface="Ami R" panose="02030504000101010101" pitchFamily="18" charset="-127"/>
              </a:rPr>
              <a:t> </a:t>
            </a:r>
            <a:r>
              <a:rPr lang="en-US" altLang="ja-JP" sz="3600" spc="-10" dirty="0">
                <a:latin typeface="Ami R" panose="02030504000101010101" pitchFamily="18" charset="-127"/>
                <a:ea typeface="Ami R" panose="02030504000101010101" pitchFamily="18" charset="-127"/>
              </a:rPr>
              <a:t>Biology</a:t>
            </a:r>
            <a:endParaRPr lang="ja-JP" altLang="en-US" sz="3600" dirty="0">
              <a:latin typeface="Ami R" panose="02030504000101010101" pitchFamily="18" charset="-127"/>
            </a:endParaRPr>
          </a:p>
        </p:txBody>
      </p:sp>
    </p:spTree>
    <p:extLst>
      <p:ext uri="{BB962C8B-B14F-4D97-AF65-F5344CB8AC3E}">
        <p14:creationId xmlns:p14="http://schemas.microsoft.com/office/powerpoint/2010/main" val="301184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2" descr="https://www.popsci.com/resizer/Xxps4FIMhc_fL7hmy7Ea7PPJH5M=/525x426/arc-anglerfish-arc2-prod-bonnier.s3.amazonaws.com/public/QXCLJZG3KCMGD32ZF7YBOUZO3E.jpg">
            <a:extLst>
              <a:ext uri="{FF2B5EF4-FFF2-40B4-BE49-F238E27FC236}">
                <a16:creationId xmlns:a16="http://schemas.microsoft.com/office/drawing/2014/main" id="{F98D4751-92A7-424F-8195-6BD69437F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56" y="1674834"/>
            <a:ext cx="5855989" cy="475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 name="グループ化 5">
            <a:extLst>
              <a:ext uri="{FF2B5EF4-FFF2-40B4-BE49-F238E27FC236}">
                <a16:creationId xmlns:a16="http://schemas.microsoft.com/office/drawing/2014/main" id="{256BB8D8-9F83-47AC-9B16-E0620B20236C}"/>
              </a:ext>
            </a:extLst>
          </p:cNvPr>
          <p:cNvGrpSpPr>
            <a:grpSpLocks/>
          </p:cNvGrpSpPr>
          <p:nvPr/>
        </p:nvGrpSpPr>
        <p:grpSpPr bwMode="auto">
          <a:xfrm>
            <a:off x="6744989" y="1674834"/>
            <a:ext cx="4735811" cy="4751717"/>
            <a:chOff x="2611120" y="1843953"/>
            <a:chExt cx="4068128" cy="4294515"/>
          </a:xfrm>
        </p:grpSpPr>
        <p:pic>
          <p:nvPicPr>
            <p:cNvPr id="137" name="Picture 2" descr="https://nd.natureasia.com/figure/5586/75250/phone/2">
              <a:extLst>
                <a:ext uri="{FF2B5EF4-FFF2-40B4-BE49-F238E27FC236}">
                  <a16:creationId xmlns:a16="http://schemas.microsoft.com/office/drawing/2014/main" id="{4E6FDE13-6F11-40C0-A6DE-66D280EB0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120" y="1843953"/>
              <a:ext cx="4068128" cy="426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正方形/長方形 2">
              <a:extLst>
                <a:ext uri="{FF2B5EF4-FFF2-40B4-BE49-F238E27FC236}">
                  <a16:creationId xmlns:a16="http://schemas.microsoft.com/office/drawing/2014/main" id="{3D1660A4-85C1-4357-B9C6-F26A496CD8D0}"/>
                </a:ext>
              </a:extLst>
            </p:cNvPr>
            <p:cNvSpPr>
              <a:spLocks noChangeArrowheads="1"/>
            </p:cNvSpPr>
            <p:nvPr/>
          </p:nvSpPr>
          <p:spPr bwMode="auto">
            <a:xfrm>
              <a:off x="2611120" y="5769136"/>
              <a:ext cx="1308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b="1">
                  <a:solidFill>
                    <a:schemeClr val="bg1"/>
                  </a:solidFill>
                </a:rPr>
                <a:t>JCVI-syn3.0</a:t>
              </a:r>
              <a:endParaRPr lang="ja-JP" altLang="en-US" b="1">
                <a:solidFill>
                  <a:schemeClr val="bg1"/>
                </a:solidFill>
              </a:endParaRPr>
            </a:p>
          </p:txBody>
        </p:sp>
      </p:grpSp>
      <p:sp>
        <p:nvSpPr>
          <p:cNvPr id="140" name="テキスト ボックス 139">
            <a:extLst>
              <a:ext uri="{FF2B5EF4-FFF2-40B4-BE49-F238E27FC236}">
                <a16:creationId xmlns:a16="http://schemas.microsoft.com/office/drawing/2014/main" id="{FD8175D0-C610-4FD1-89F7-74235F9CC1A0}"/>
              </a:ext>
            </a:extLst>
          </p:cNvPr>
          <p:cNvSpPr txBox="1"/>
          <p:nvPr/>
        </p:nvSpPr>
        <p:spPr>
          <a:xfrm>
            <a:off x="565656" y="502835"/>
            <a:ext cx="10784830" cy="1137556"/>
          </a:xfrm>
          <a:prstGeom prst="rect">
            <a:avLst/>
          </a:prstGeom>
          <a:noFill/>
        </p:spPr>
        <p:txBody>
          <a:bodyPr wrap="square">
            <a:spAutoFit/>
          </a:bodyPr>
          <a:lstStyle/>
          <a:p>
            <a:pPr>
              <a:lnSpc>
                <a:spcPct val="150000"/>
              </a:lnSpc>
            </a:pPr>
            <a:r>
              <a:rPr lang="en-US" altLang="ja-JP" sz="1600" dirty="0">
                <a:latin typeface="BIZ UDP明朝 Medium" panose="02020500000000000000" pitchFamily="18" charset="-128"/>
                <a:ea typeface="BIZ UDP明朝 Medium" panose="02020500000000000000" pitchFamily="18" charset="-128"/>
              </a:rPr>
              <a:t>Venter</a:t>
            </a:r>
            <a:r>
              <a:rPr lang="ja-JP" altLang="en-US" sz="1600" dirty="0">
                <a:latin typeface="BIZ UDP明朝 Medium" panose="02020500000000000000" pitchFamily="18" charset="-128"/>
                <a:ea typeface="BIZ UDP明朝 Medium" panose="02020500000000000000" pitchFamily="18" charset="-128"/>
              </a:rPr>
              <a:t>のチームは、</a:t>
            </a:r>
            <a:r>
              <a:rPr lang="ja-JP" altLang="en-US" sz="1600" b="1" dirty="0">
                <a:solidFill>
                  <a:srgbClr val="C00000"/>
                </a:solidFill>
                <a:latin typeface="BIZ UDP明朝 Medium" panose="02020500000000000000" pitchFamily="18" charset="-128"/>
                <a:ea typeface="BIZ UDP明朝 Medium" panose="02020500000000000000" pitchFamily="18" charset="-128"/>
              </a:rPr>
              <a:t>最小限のゲノムを設計する</a:t>
            </a:r>
            <a:r>
              <a:rPr lang="ja-JP" altLang="en-US" sz="1600" dirty="0">
                <a:latin typeface="BIZ UDP明朝 Medium" panose="02020500000000000000" pitchFamily="18" charset="-128"/>
                <a:ea typeface="BIZ UDP明朝 Medium" panose="02020500000000000000" pitchFamily="18" charset="-128"/>
              </a:rPr>
              <a:t>という目標を達成するため、外部から供給できる栄養素の産生を担う遺伝子群や、他の遺伝的な「がらくた」を排除した。最終的に</a:t>
            </a:r>
            <a:r>
              <a:rPr lang="en-US" altLang="ja-JP" sz="1600" dirty="0">
                <a:solidFill>
                  <a:srgbClr val="C00000"/>
                </a:solidFill>
                <a:latin typeface="BIZ UDP明朝 Medium" panose="02020500000000000000" pitchFamily="18" charset="-128"/>
                <a:ea typeface="BIZ UDP明朝 Medium" panose="02020500000000000000" pitchFamily="18" charset="-128"/>
              </a:rPr>
              <a:t>53</a:t>
            </a:r>
            <a:r>
              <a:rPr lang="ja-JP" altLang="en-US" sz="1600" dirty="0">
                <a:solidFill>
                  <a:srgbClr val="C00000"/>
                </a:solidFill>
                <a:latin typeface="BIZ UDP明朝 Medium" panose="02020500000000000000" pitchFamily="18" charset="-128"/>
                <a:ea typeface="BIZ UDP明朝 Medium" panose="02020500000000000000" pitchFamily="18" charset="-128"/>
              </a:rPr>
              <a:t>万</a:t>
            </a:r>
            <a:r>
              <a:rPr lang="en-US" altLang="ja-JP" sz="1600" dirty="0">
                <a:solidFill>
                  <a:srgbClr val="C00000"/>
                </a:solidFill>
                <a:latin typeface="BIZ UDP明朝 Medium" panose="02020500000000000000" pitchFamily="18" charset="-128"/>
                <a:ea typeface="BIZ UDP明朝 Medium" panose="02020500000000000000" pitchFamily="18" charset="-128"/>
              </a:rPr>
              <a:t>1000</a:t>
            </a:r>
            <a:r>
              <a:rPr lang="ja-JP" altLang="en-US" sz="1600" dirty="0">
                <a:solidFill>
                  <a:srgbClr val="C00000"/>
                </a:solidFill>
                <a:latin typeface="BIZ UDP明朝 Medium" panose="02020500000000000000" pitchFamily="18" charset="-128"/>
                <a:ea typeface="BIZ UDP明朝 Medium" panose="02020500000000000000" pitchFamily="18" charset="-128"/>
              </a:rPr>
              <a:t>塩基で</a:t>
            </a:r>
            <a:r>
              <a:rPr lang="en-US" altLang="ja-JP" sz="1600" dirty="0">
                <a:solidFill>
                  <a:srgbClr val="C00000"/>
                </a:solidFill>
                <a:latin typeface="BIZ UDP明朝 Medium" panose="02020500000000000000" pitchFamily="18" charset="-128"/>
                <a:ea typeface="BIZ UDP明朝 Medium" panose="02020500000000000000" pitchFamily="18" charset="-128"/>
              </a:rPr>
              <a:t>473</a:t>
            </a:r>
            <a:r>
              <a:rPr lang="ja-JP" altLang="en-US" sz="1600" dirty="0">
                <a:solidFill>
                  <a:srgbClr val="C00000"/>
                </a:solidFill>
                <a:latin typeface="BIZ UDP明朝 Medium" panose="02020500000000000000" pitchFamily="18" charset="-128"/>
                <a:ea typeface="BIZ UDP明朝 Medium" panose="02020500000000000000" pitchFamily="18" charset="-128"/>
              </a:rPr>
              <a:t>個の遺伝子</a:t>
            </a:r>
            <a:r>
              <a:rPr lang="ja-JP" altLang="en-US" sz="1600" dirty="0">
                <a:latin typeface="BIZ UDP明朝 Medium" panose="02020500000000000000" pitchFamily="18" charset="-128"/>
                <a:ea typeface="BIZ UDP明朝 Medium" panose="02020500000000000000" pitchFamily="18" charset="-128"/>
              </a:rPr>
              <a:t>という設計図にたどり着いた。これが人工細胞「</a:t>
            </a:r>
            <a:r>
              <a:rPr lang="en-US" altLang="ja-JP" sz="1600" dirty="0">
                <a:latin typeface="BIZ UDP明朝 Medium" panose="02020500000000000000" pitchFamily="18" charset="-128"/>
                <a:ea typeface="BIZ UDP明朝 Medium" panose="02020500000000000000" pitchFamily="18" charset="-128"/>
              </a:rPr>
              <a:t>JCVI-syn3.0</a:t>
            </a:r>
            <a:r>
              <a:rPr lang="ja-JP" altLang="en-US" sz="1600" dirty="0">
                <a:latin typeface="BIZ UDP明朝 Medium" panose="02020500000000000000" pitchFamily="18" charset="-128"/>
                <a:ea typeface="BIZ UDP明朝 Medium" panose="02020500000000000000" pitchFamily="18" charset="-128"/>
              </a:rPr>
              <a:t>」。ゲノムを一から設計し実装した最初事例。</a:t>
            </a:r>
          </a:p>
        </p:txBody>
      </p:sp>
      <p:sp>
        <p:nvSpPr>
          <p:cNvPr id="142" name="テキスト ボックス 141">
            <a:extLst>
              <a:ext uri="{FF2B5EF4-FFF2-40B4-BE49-F238E27FC236}">
                <a16:creationId xmlns:a16="http://schemas.microsoft.com/office/drawing/2014/main" id="{BB04126E-AE9F-409F-B8EB-9E6B6E84F375}"/>
              </a:ext>
            </a:extLst>
          </p:cNvPr>
          <p:cNvSpPr txBox="1"/>
          <p:nvPr/>
        </p:nvSpPr>
        <p:spPr>
          <a:xfrm>
            <a:off x="648989" y="5557639"/>
            <a:ext cx="5855989" cy="797526"/>
          </a:xfrm>
          <a:prstGeom prst="rect">
            <a:avLst/>
          </a:prstGeom>
          <a:noFill/>
        </p:spPr>
        <p:txBody>
          <a:bodyPr wrap="square">
            <a:spAutoFit/>
          </a:bodyPr>
          <a:lstStyle/>
          <a:p>
            <a:pPr>
              <a:lnSpc>
                <a:spcPct val="150000"/>
              </a:lnSpc>
            </a:pP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遺伝子情報が完全に解読（</a:t>
            </a:r>
            <a:r>
              <a:rPr lang="en-US" altLang="ja-JP" sz="1050" dirty="0">
                <a:solidFill>
                  <a:schemeClr val="bg1"/>
                </a:solidFill>
                <a:latin typeface="UD デジタル 教科書体 NK-R" panose="02020400000000000000" pitchFamily="18" charset="-128"/>
                <a:ea typeface="UD デジタル 教科書体 NK-R" panose="02020400000000000000" pitchFamily="18" charset="-128"/>
              </a:rPr>
              <a:t>1.08</a:t>
            </a: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メガ：１００万塩基）されている</a:t>
            </a:r>
            <a:r>
              <a:rPr lang="en-US" altLang="ja-JP" sz="1050" dirty="0">
                <a:solidFill>
                  <a:schemeClr val="bg1"/>
                </a:solidFill>
                <a:latin typeface="UD デジタル 教科書体 NK-R" panose="02020400000000000000" pitchFamily="18" charset="-128"/>
                <a:ea typeface="UD デジタル 教科書体 NK-R" panose="02020400000000000000" pitchFamily="18" charset="-128"/>
              </a:rPr>
              <a:t>Mycoplasma mycoides</a:t>
            </a: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の全染色体を合成し、この合成染色体を別種の細菌生細胞（</a:t>
            </a:r>
            <a:r>
              <a:rPr lang="en-US" altLang="ja-JP" sz="1050" dirty="0">
                <a:solidFill>
                  <a:schemeClr val="bg1"/>
                </a:solidFill>
                <a:latin typeface="UD デジタル 教科書体 NK-R" panose="02020400000000000000" pitchFamily="18" charset="-128"/>
                <a:ea typeface="UD デジタル 教科書体 NK-R" panose="02020400000000000000" pitchFamily="18" charset="-128"/>
              </a:rPr>
              <a:t>Mycoplasma </a:t>
            </a:r>
            <a:r>
              <a:rPr lang="en-US" altLang="ja-JP" sz="1050" dirty="0" err="1">
                <a:solidFill>
                  <a:schemeClr val="bg1"/>
                </a:solidFill>
                <a:latin typeface="UD デジタル 教科書体 NK-R" panose="02020400000000000000" pitchFamily="18" charset="-128"/>
                <a:ea typeface="UD デジタル 教科書体 NK-R" panose="02020400000000000000" pitchFamily="18" charset="-128"/>
              </a:rPr>
              <a:t>capricolum</a:t>
            </a: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）に導入することに成功した。（</a:t>
            </a:r>
            <a:r>
              <a:rPr lang="en-US" altLang="ja-JP" sz="1050" dirty="0">
                <a:solidFill>
                  <a:schemeClr val="bg1"/>
                </a:solidFill>
                <a:latin typeface="UD デジタル 教科書体 NK-R" panose="02020400000000000000" pitchFamily="18" charset="-128"/>
                <a:ea typeface="UD デジタル 教科書体 NK-R" panose="02020400000000000000" pitchFamily="18" charset="-128"/>
              </a:rPr>
              <a:t>2010</a:t>
            </a:r>
            <a:r>
              <a:rPr lang="ja-JP" altLang="en-US" sz="1050" dirty="0">
                <a:solidFill>
                  <a:schemeClr val="bg1"/>
                </a:solidFill>
                <a:latin typeface="UD デジタル 教科書体 NK-R" panose="02020400000000000000" pitchFamily="18" charset="-128"/>
                <a:ea typeface="UD デジタル 教科書体 NK-R" panose="02020400000000000000" pitchFamily="18" charset="-128"/>
              </a:rPr>
              <a:t>年）</a:t>
            </a:r>
          </a:p>
        </p:txBody>
      </p:sp>
      <p:sp>
        <p:nvSpPr>
          <p:cNvPr id="143" name="テキスト ボックス 142">
            <a:extLst>
              <a:ext uri="{FF2B5EF4-FFF2-40B4-BE49-F238E27FC236}">
                <a16:creationId xmlns:a16="http://schemas.microsoft.com/office/drawing/2014/main" id="{417DFFB1-4898-4A50-9905-6AEE64B5A30F}"/>
              </a:ext>
            </a:extLst>
          </p:cNvPr>
          <p:cNvSpPr txBox="1"/>
          <p:nvPr/>
        </p:nvSpPr>
        <p:spPr>
          <a:xfrm>
            <a:off x="3958265" y="75618"/>
            <a:ext cx="4292600"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合成生物学のはじまり</a:t>
            </a:r>
          </a:p>
        </p:txBody>
      </p:sp>
      <p:sp>
        <p:nvSpPr>
          <p:cNvPr id="9" name="テキスト ボックス 8">
            <a:extLst>
              <a:ext uri="{FF2B5EF4-FFF2-40B4-BE49-F238E27FC236}">
                <a16:creationId xmlns:a16="http://schemas.microsoft.com/office/drawing/2014/main" id="{067AAB1A-8308-4EFF-83A2-85FBFCD7C9F1}"/>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786955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457201" y="1"/>
            <a:ext cx="11224144" cy="6858000"/>
          </a:xfrm>
          <a:prstGeom prst="rect">
            <a:avLst/>
          </a:prstGeom>
        </p:spPr>
      </p:pic>
    </p:spTree>
    <p:extLst>
      <p:ext uri="{BB962C8B-B14F-4D97-AF65-F5344CB8AC3E}">
        <p14:creationId xmlns:p14="http://schemas.microsoft.com/office/powerpoint/2010/main" val="4196336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88336" y="4280915"/>
            <a:ext cx="717803" cy="652271"/>
          </a:xfrm>
          <a:prstGeom prst="rect">
            <a:avLst/>
          </a:prstGeom>
        </p:spPr>
      </p:pic>
      <p:pic>
        <p:nvPicPr>
          <p:cNvPr id="3" name="object 3"/>
          <p:cNvPicPr/>
          <p:nvPr/>
        </p:nvPicPr>
        <p:blipFill>
          <a:blip r:embed="rId3" cstate="print"/>
          <a:stretch>
            <a:fillRect/>
          </a:stretch>
        </p:blipFill>
        <p:spPr>
          <a:xfrm>
            <a:off x="2342388" y="2747772"/>
            <a:ext cx="772667" cy="902207"/>
          </a:xfrm>
          <a:prstGeom prst="rect">
            <a:avLst/>
          </a:prstGeom>
        </p:spPr>
      </p:pic>
      <p:sp>
        <p:nvSpPr>
          <p:cNvPr id="4" name="object 4"/>
          <p:cNvSpPr/>
          <p:nvPr/>
        </p:nvSpPr>
        <p:spPr>
          <a:xfrm>
            <a:off x="2226564" y="2708148"/>
            <a:ext cx="32384" cy="68580"/>
          </a:xfrm>
          <a:custGeom>
            <a:avLst/>
            <a:gdLst/>
            <a:ahLst/>
            <a:cxnLst/>
            <a:rect l="l" t="t" r="r" b="b"/>
            <a:pathLst>
              <a:path w="32385" h="68580">
                <a:moveTo>
                  <a:pt x="0" y="0"/>
                </a:moveTo>
                <a:lnTo>
                  <a:pt x="32004" y="68097"/>
                </a:lnTo>
              </a:path>
            </a:pathLst>
          </a:custGeom>
          <a:ln w="9144">
            <a:solidFill>
              <a:srgbClr val="000000"/>
            </a:solidFill>
          </a:ln>
        </p:spPr>
        <p:txBody>
          <a:bodyPr wrap="square" lIns="0" tIns="0" rIns="0" bIns="0" rtlCol="0"/>
          <a:lstStyle/>
          <a:p>
            <a:endParaRPr/>
          </a:p>
        </p:txBody>
      </p:sp>
      <p:sp>
        <p:nvSpPr>
          <p:cNvPr id="5" name="object 5"/>
          <p:cNvSpPr/>
          <p:nvPr/>
        </p:nvSpPr>
        <p:spPr>
          <a:xfrm>
            <a:off x="2834639" y="2708148"/>
            <a:ext cx="32384" cy="68580"/>
          </a:xfrm>
          <a:custGeom>
            <a:avLst/>
            <a:gdLst/>
            <a:ahLst/>
            <a:cxnLst/>
            <a:rect l="l" t="t" r="r" b="b"/>
            <a:pathLst>
              <a:path w="32385" h="68580">
                <a:moveTo>
                  <a:pt x="32004" y="0"/>
                </a:moveTo>
                <a:lnTo>
                  <a:pt x="0" y="68097"/>
                </a:lnTo>
              </a:path>
            </a:pathLst>
          </a:custGeom>
          <a:ln w="9144">
            <a:solidFill>
              <a:srgbClr val="000000"/>
            </a:solidFill>
          </a:ln>
        </p:spPr>
        <p:txBody>
          <a:bodyPr wrap="square" lIns="0" tIns="0" rIns="0" bIns="0" rtlCol="0"/>
          <a:lstStyle/>
          <a:p>
            <a:endParaRPr/>
          </a:p>
        </p:txBody>
      </p:sp>
      <p:sp>
        <p:nvSpPr>
          <p:cNvPr id="6" name="object 6"/>
          <p:cNvSpPr/>
          <p:nvPr/>
        </p:nvSpPr>
        <p:spPr>
          <a:xfrm>
            <a:off x="2726429" y="2657855"/>
            <a:ext cx="13335" cy="88265"/>
          </a:xfrm>
          <a:custGeom>
            <a:avLst/>
            <a:gdLst/>
            <a:ahLst/>
            <a:cxnLst/>
            <a:rect l="l" t="t" r="r" b="b"/>
            <a:pathLst>
              <a:path w="13335" h="88264">
                <a:moveTo>
                  <a:pt x="13309" y="0"/>
                </a:moveTo>
                <a:lnTo>
                  <a:pt x="0" y="88265"/>
                </a:lnTo>
              </a:path>
            </a:pathLst>
          </a:custGeom>
          <a:ln w="9144">
            <a:solidFill>
              <a:srgbClr val="000000"/>
            </a:solidFill>
          </a:ln>
        </p:spPr>
        <p:txBody>
          <a:bodyPr wrap="square" lIns="0" tIns="0" rIns="0" bIns="0" rtlCol="0"/>
          <a:lstStyle/>
          <a:p>
            <a:endParaRPr/>
          </a:p>
        </p:txBody>
      </p:sp>
      <p:sp>
        <p:nvSpPr>
          <p:cNvPr id="7" name="object 7"/>
          <p:cNvSpPr/>
          <p:nvPr/>
        </p:nvSpPr>
        <p:spPr>
          <a:xfrm>
            <a:off x="2354579" y="2662427"/>
            <a:ext cx="13335" cy="88265"/>
          </a:xfrm>
          <a:custGeom>
            <a:avLst/>
            <a:gdLst/>
            <a:ahLst/>
            <a:cxnLst/>
            <a:rect l="l" t="t" r="r" b="b"/>
            <a:pathLst>
              <a:path w="13335" h="88264">
                <a:moveTo>
                  <a:pt x="0" y="0"/>
                </a:moveTo>
                <a:lnTo>
                  <a:pt x="13309" y="88265"/>
                </a:lnTo>
              </a:path>
            </a:pathLst>
          </a:custGeom>
          <a:ln w="9144">
            <a:solidFill>
              <a:srgbClr val="000000"/>
            </a:solidFill>
          </a:ln>
        </p:spPr>
        <p:txBody>
          <a:bodyPr wrap="square" lIns="0" tIns="0" rIns="0" bIns="0" rtlCol="0"/>
          <a:lstStyle/>
          <a:p>
            <a:endParaRPr/>
          </a:p>
        </p:txBody>
      </p:sp>
      <p:sp>
        <p:nvSpPr>
          <p:cNvPr id="8" name="object 8"/>
          <p:cNvSpPr/>
          <p:nvPr/>
        </p:nvSpPr>
        <p:spPr>
          <a:xfrm>
            <a:off x="2546604" y="2638044"/>
            <a:ext cx="0" cy="88265"/>
          </a:xfrm>
          <a:custGeom>
            <a:avLst/>
            <a:gdLst/>
            <a:ahLst/>
            <a:cxnLst/>
            <a:rect l="l" t="t" r="r" b="b"/>
            <a:pathLst>
              <a:path h="88264">
                <a:moveTo>
                  <a:pt x="0" y="0"/>
                </a:moveTo>
                <a:lnTo>
                  <a:pt x="0" y="88265"/>
                </a:lnTo>
              </a:path>
            </a:pathLst>
          </a:custGeom>
          <a:ln w="9144">
            <a:solidFill>
              <a:srgbClr val="000000"/>
            </a:solidFill>
          </a:ln>
        </p:spPr>
        <p:txBody>
          <a:bodyPr wrap="square" lIns="0" tIns="0" rIns="0" bIns="0" rtlCol="0"/>
          <a:lstStyle/>
          <a:p>
            <a:endParaRPr/>
          </a:p>
        </p:txBody>
      </p:sp>
      <p:grpSp>
        <p:nvGrpSpPr>
          <p:cNvPr id="9" name="object 9"/>
          <p:cNvGrpSpPr/>
          <p:nvPr/>
        </p:nvGrpSpPr>
        <p:grpSpPr>
          <a:xfrm>
            <a:off x="609600" y="249934"/>
            <a:ext cx="2118360" cy="348615"/>
            <a:chOff x="609600" y="249934"/>
            <a:chExt cx="2118360" cy="348615"/>
          </a:xfrm>
        </p:grpSpPr>
        <p:sp>
          <p:nvSpPr>
            <p:cNvPr id="10" name="object 10"/>
            <p:cNvSpPr/>
            <p:nvPr/>
          </p:nvSpPr>
          <p:spPr>
            <a:xfrm>
              <a:off x="621791" y="262127"/>
              <a:ext cx="2092325" cy="323215"/>
            </a:xfrm>
            <a:custGeom>
              <a:avLst/>
              <a:gdLst/>
              <a:ahLst/>
              <a:cxnLst/>
              <a:rect l="l" t="t" r="r" b="b"/>
              <a:pathLst>
                <a:path w="2092325" h="323215">
                  <a:moveTo>
                    <a:pt x="2038362" y="0"/>
                  </a:moveTo>
                  <a:lnTo>
                    <a:pt x="53581" y="0"/>
                  </a:lnTo>
                  <a:lnTo>
                    <a:pt x="32727" y="4229"/>
                  </a:lnTo>
                  <a:lnTo>
                    <a:pt x="15684" y="15760"/>
                  </a:lnTo>
                  <a:lnTo>
                    <a:pt x="4203" y="32854"/>
                  </a:lnTo>
                  <a:lnTo>
                    <a:pt x="0" y="53784"/>
                  </a:lnTo>
                  <a:lnTo>
                    <a:pt x="0" y="268922"/>
                  </a:lnTo>
                  <a:lnTo>
                    <a:pt x="4203" y="289852"/>
                  </a:lnTo>
                  <a:lnTo>
                    <a:pt x="15684" y="306946"/>
                  </a:lnTo>
                  <a:lnTo>
                    <a:pt x="32727" y="318477"/>
                  </a:lnTo>
                  <a:lnTo>
                    <a:pt x="53581" y="322707"/>
                  </a:lnTo>
                  <a:lnTo>
                    <a:pt x="2038362" y="322707"/>
                  </a:lnTo>
                  <a:lnTo>
                    <a:pt x="2059216" y="318477"/>
                  </a:lnTo>
                  <a:lnTo>
                    <a:pt x="2076246" y="306946"/>
                  </a:lnTo>
                  <a:lnTo>
                    <a:pt x="2087727" y="289852"/>
                  </a:lnTo>
                  <a:lnTo>
                    <a:pt x="2091944" y="268922"/>
                  </a:lnTo>
                  <a:lnTo>
                    <a:pt x="2091944" y="53784"/>
                  </a:lnTo>
                  <a:lnTo>
                    <a:pt x="2087727" y="32854"/>
                  </a:lnTo>
                  <a:lnTo>
                    <a:pt x="2076246" y="15760"/>
                  </a:lnTo>
                  <a:lnTo>
                    <a:pt x="2059216" y="4229"/>
                  </a:lnTo>
                  <a:lnTo>
                    <a:pt x="2038362" y="0"/>
                  </a:lnTo>
                  <a:close/>
                </a:path>
              </a:pathLst>
            </a:custGeom>
            <a:solidFill>
              <a:srgbClr val="B8CDE4"/>
            </a:solidFill>
          </p:spPr>
          <p:txBody>
            <a:bodyPr wrap="square" lIns="0" tIns="0" rIns="0" bIns="0" rtlCol="0"/>
            <a:lstStyle/>
            <a:p>
              <a:endParaRPr/>
            </a:p>
          </p:txBody>
        </p:sp>
        <p:sp>
          <p:nvSpPr>
            <p:cNvPr id="11" name="object 11"/>
            <p:cNvSpPr/>
            <p:nvPr/>
          </p:nvSpPr>
          <p:spPr>
            <a:xfrm>
              <a:off x="622553" y="262888"/>
              <a:ext cx="2092325" cy="323215"/>
            </a:xfrm>
            <a:custGeom>
              <a:avLst/>
              <a:gdLst/>
              <a:ahLst/>
              <a:cxnLst/>
              <a:rect l="l" t="t" r="r" b="b"/>
              <a:pathLst>
                <a:path w="2092325" h="323215">
                  <a:moveTo>
                    <a:pt x="0" y="53784"/>
                  </a:moveTo>
                  <a:lnTo>
                    <a:pt x="4203" y="32854"/>
                  </a:lnTo>
                  <a:lnTo>
                    <a:pt x="15697" y="15760"/>
                  </a:lnTo>
                  <a:lnTo>
                    <a:pt x="32727" y="4229"/>
                  </a:lnTo>
                  <a:lnTo>
                    <a:pt x="53581" y="0"/>
                  </a:lnTo>
                  <a:lnTo>
                    <a:pt x="2038362" y="0"/>
                  </a:lnTo>
                  <a:lnTo>
                    <a:pt x="2059216" y="4229"/>
                  </a:lnTo>
                  <a:lnTo>
                    <a:pt x="2076246" y="15760"/>
                  </a:lnTo>
                  <a:lnTo>
                    <a:pt x="2087727" y="32854"/>
                  </a:lnTo>
                  <a:lnTo>
                    <a:pt x="2091944" y="53784"/>
                  </a:lnTo>
                  <a:lnTo>
                    <a:pt x="2091944" y="268922"/>
                  </a:lnTo>
                  <a:lnTo>
                    <a:pt x="2087727" y="289852"/>
                  </a:lnTo>
                  <a:lnTo>
                    <a:pt x="2076246" y="306946"/>
                  </a:lnTo>
                  <a:lnTo>
                    <a:pt x="2059216" y="318477"/>
                  </a:lnTo>
                  <a:lnTo>
                    <a:pt x="2038362" y="322707"/>
                  </a:lnTo>
                  <a:lnTo>
                    <a:pt x="53581" y="322707"/>
                  </a:lnTo>
                  <a:lnTo>
                    <a:pt x="32727" y="318477"/>
                  </a:lnTo>
                  <a:lnTo>
                    <a:pt x="15697" y="306946"/>
                  </a:lnTo>
                  <a:lnTo>
                    <a:pt x="4203" y="289852"/>
                  </a:lnTo>
                  <a:lnTo>
                    <a:pt x="0" y="268922"/>
                  </a:lnTo>
                  <a:lnTo>
                    <a:pt x="0" y="53784"/>
                  </a:lnTo>
                  <a:close/>
                </a:path>
              </a:pathLst>
            </a:custGeom>
            <a:ln w="25908">
              <a:solidFill>
                <a:srgbClr val="385D89"/>
              </a:solidFill>
            </a:ln>
          </p:spPr>
          <p:txBody>
            <a:bodyPr wrap="square" lIns="0" tIns="0" rIns="0" bIns="0" rtlCol="0"/>
            <a:lstStyle/>
            <a:p>
              <a:endParaRPr/>
            </a:p>
          </p:txBody>
        </p:sp>
      </p:grpSp>
      <p:grpSp>
        <p:nvGrpSpPr>
          <p:cNvPr id="12" name="object 12"/>
          <p:cNvGrpSpPr/>
          <p:nvPr/>
        </p:nvGrpSpPr>
        <p:grpSpPr>
          <a:xfrm>
            <a:off x="626363" y="1965958"/>
            <a:ext cx="2101850" cy="348615"/>
            <a:chOff x="626363" y="1965958"/>
            <a:chExt cx="2101850" cy="348615"/>
          </a:xfrm>
        </p:grpSpPr>
        <p:sp>
          <p:nvSpPr>
            <p:cNvPr id="13" name="object 13"/>
            <p:cNvSpPr/>
            <p:nvPr/>
          </p:nvSpPr>
          <p:spPr>
            <a:xfrm>
              <a:off x="638558" y="1978151"/>
              <a:ext cx="2075814" cy="323215"/>
            </a:xfrm>
            <a:custGeom>
              <a:avLst/>
              <a:gdLst/>
              <a:ahLst/>
              <a:cxnLst/>
              <a:rect l="l" t="t" r="r" b="b"/>
              <a:pathLst>
                <a:path w="2075814" h="323214">
                  <a:moveTo>
                    <a:pt x="2021967" y="0"/>
                  </a:moveTo>
                  <a:lnTo>
                    <a:pt x="53581" y="0"/>
                  </a:lnTo>
                  <a:lnTo>
                    <a:pt x="32727" y="4229"/>
                  </a:lnTo>
                  <a:lnTo>
                    <a:pt x="15684" y="15760"/>
                  </a:lnTo>
                  <a:lnTo>
                    <a:pt x="4203" y="32854"/>
                  </a:lnTo>
                  <a:lnTo>
                    <a:pt x="0" y="53784"/>
                  </a:lnTo>
                  <a:lnTo>
                    <a:pt x="0" y="268922"/>
                  </a:lnTo>
                  <a:lnTo>
                    <a:pt x="4203" y="289852"/>
                  </a:lnTo>
                  <a:lnTo>
                    <a:pt x="15684" y="306946"/>
                  </a:lnTo>
                  <a:lnTo>
                    <a:pt x="32727" y="318477"/>
                  </a:lnTo>
                  <a:lnTo>
                    <a:pt x="53581" y="322707"/>
                  </a:lnTo>
                  <a:lnTo>
                    <a:pt x="2021967" y="322707"/>
                  </a:lnTo>
                  <a:lnTo>
                    <a:pt x="2042820" y="318477"/>
                  </a:lnTo>
                  <a:lnTo>
                    <a:pt x="2059863" y="306946"/>
                  </a:lnTo>
                  <a:lnTo>
                    <a:pt x="2071344" y="289852"/>
                  </a:lnTo>
                  <a:lnTo>
                    <a:pt x="2075561" y="268922"/>
                  </a:lnTo>
                  <a:lnTo>
                    <a:pt x="2075561" y="53784"/>
                  </a:lnTo>
                  <a:lnTo>
                    <a:pt x="2071344" y="32854"/>
                  </a:lnTo>
                  <a:lnTo>
                    <a:pt x="2059863" y="15760"/>
                  </a:lnTo>
                  <a:lnTo>
                    <a:pt x="2042820" y="4229"/>
                  </a:lnTo>
                  <a:lnTo>
                    <a:pt x="2021967" y="0"/>
                  </a:lnTo>
                  <a:close/>
                </a:path>
              </a:pathLst>
            </a:custGeom>
            <a:solidFill>
              <a:srgbClr val="B8CDE4"/>
            </a:solidFill>
          </p:spPr>
          <p:txBody>
            <a:bodyPr wrap="square" lIns="0" tIns="0" rIns="0" bIns="0" rtlCol="0"/>
            <a:lstStyle/>
            <a:p>
              <a:endParaRPr/>
            </a:p>
          </p:txBody>
        </p:sp>
        <p:sp>
          <p:nvSpPr>
            <p:cNvPr id="14" name="object 14"/>
            <p:cNvSpPr/>
            <p:nvPr/>
          </p:nvSpPr>
          <p:spPr>
            <a:xfrm>
              <a:off x="639317" y="1978912"/>
              <a:ext cx="2075814" cy="323215"/>
            </a:xfrm>
            <a:custGeom>
              <a:avLst/>
              <a:gdLst/>
              <a:ahLst/>
              <a:cxnLst/>
              <a:rect l="l" t="t" r="r" b="b"/>
              <a:pathLst>
                <a:path w="2075814" h="323214">
                  <a:moveTo>
                    <a:pt x="0" y="53784"/>
                  </a:moveTo>
                  <a:lnTo>
                    <a:pt x="4216" y="32854"/>
                  </a:lnTo>
                  <a:lnTo>
                    <a:pt x="15697" y="15760"/>
                  </a:lnTo>
                  <a:lnTo>
                    <a:pt x="32727" y="4229"/>
                  </a:lnTo>
                  <a:lnTo>
                    <a:pt x="53594" y="0"/>
                  </a:lnTo>
                  <a:lnTo>
                    <a:pt x="2021967" y="0"/>
                  </a:lnTo>
                  <a:lnTo>
                    <a:pt x="2042833" y="4229"/>
                  </a:lnTo>
                  <a:lnTo>
                    <a:pt x="2059863" y="15760"/>
                  </a:lnTo>
                  <a:lnTo>
                    <a:pt x="2071344" y="32854"/>
                  </a:lnTo>
                  <a:lnTo>
                    <a:pt x="2075561" y="53784"/>
                  </a:lnTo>
                  <a:lnTo>
                    <a:pt x="2075561" y="268922"/>
                  </a:lnTo>
                  <a:lnTo>
                    <a:pt x="2071344" y="289852"/>
                  </a:lnTo>
                  <a:lnTo>
                    <a:pt x="2059863" y="306946"/>
                  </a:lnTo>
                  <a:lnTo>
                    <a:pt x="2042833" y="318477"/>
                  </a:lnTo>
                  <a:lnTo>
                    <a:pt x="2021967" y="322707"/>
                  </a:lnTo>
                  <a:lnTo>
                    <a:pt x="53594" y="322707"/>
                  </a:lnTo>
                  <a:lnTo>
                    <a:pt x="32727" y="318477"/>
                  </a:lnTo>
                  <a:lnTo>
                    <a:pt x="15697" y="306946"/>
                  </a:lnTo>
                  <a:lnTo>
                    <a:pt x="4216" y="289852"/>
                  </a:lnTo>
                  <a:lnTo>
                    <a:pt x="0" y="268922"/>
                  </a:lnTo>
                  <a:lnTo>
                    <a:pt x="0" y="53784"/>
                  </a:lnTo>
                  <a:close/>
                </a:path>
              </a:pathLst>
            </a:custGeom>
            <a:ln w="25908">
              <a:solidFill>
                <a:srgbClr val="385D89"/>
              </a:solidFill>
            </a:ln>
          </p:spPr>
          <p:txBody>
            <a:bodyPr wrap="square" lIns="0" tIns="0" rIns="0" bIns="0" rtlCol="0"/>
            <a:lstStyle/>
            <a:p>
              <a:endParaRPr/>
            </a:p>
          </p:txBody>
        </p:sp>
      </p:grpSp>
      <p:pic>
        <p:nvPicPr>
          <p:cNvPr id="15" name="object 15"/>
          <p:cNvPicPr/>
          <p:nvPr/>
        </p:nvPicPr>
        <p:blipFill>
          <a:blip r:embed="rId4" cstate="print"/>
          <a:stretch>
            <a:fillRect/>
          </a:stretch>
        </p:blipFill>
        <p:spPr>
          <a:xfrm>
            <a:off x="2244852" y="553212"/>
            <a:ext cx="1033271" cy="1284731"/>
          </a:xfrm>
          <a:prstGeom prst="rect">
            <a:avLst/>
          </a:prstGeom>
        </p:spPr>
      </p:pic>
      <p:pic>
        <p:nvPicPr>
          <p:cNvPr id="16" name="object 16"/>
          <p:cNvPicPr/>
          <p:nvPr/>
        </p:nvPicPr>
        <p:blipFill>
          <a:blip r:embed="rId5" cstate="print"/>
          <a:stretch>
            <a:fillRect/>
          </a:stretch>
        </p:blipFill>
        <p:spPr>
          <a:xfrm>
            <a:off x="620268" y="701040"/>
            <a:ext cx="1539239" cy="1260347"/>
          </a:xfrm>
          <a:prstGeom prst="rect">
            <a:avLst/>
          </a:prstGeom>
        </p:spPr>
      </p:pic>
      <p:grpSp>
        <p:nvGrpSpPr>
          <p:cNvPr id="17" name="object 17"/>
          <p:cNvGrpSpPr/>
          <p:nvPr/>
        </p:nvGrpSpPr>
        <p:grpSpPr>
          <a:xfrm>
            <a:off x="1752600" y="2359152"/>
            <a:ext cx="637540" cy="1287780"/>
            <a:chOff x="1752600" y="2359152"/>
            <a:chExt cx="637540" cy="1287780"/>
          </a:xfrm>
        </p:grpSpPr>
        <p:pic>
          <p:nvPicPr>
            <p:cNvPr id="18" name="object 18"/>
            <p:cNvPicPr/>
            <p:nvPr/>
          </p:nvPicPr>
          <p:blipFill>
            <a:blip r:embed="rId6" cstate="print"/>
            <a:stretch>
              <a:fillRect/>
            </a:stretch>
          </p:blipFill>
          <p:spPr>
            <a:xfrm>
              <a:off x="1799844" y="2359152"/>
              <a:ext cx="589787" cy="601979"/>
            </a:xfrm>
            <a:prstGeom prst="rect">
              <a:avLst/>
            </a:prstGeom>
          </p:spPr>
        </p:pic>
        <p:pic>
          <p:nvPicPr>
            <p:cNvPr id="19" name="object 19"/>
            <p:cNvPicPr/>
            <p:nvPr/>
          </p:nvPicPr>
          <p:blipFill>
            <a:blip r:embed="rId7" cstate="print"/>
            <a:stretch>
              <a:fillRect/>
            </a:stretch>
          </p:blipFill>
          <p:spPr>
            <a:xfrm>
              <a:off x="1752600" y="2904744"/>
              <a:ext cx="563879" cy="742187"/>
            </a:xfrm>
            <a:prstGeom prst="rect">
              <a:avLst/>
            </a:prstGeom>
          </p:spPr>
        </p:pic>
      </p:grpSp>
      <p:pic>
        <p:nvPicPr>
          <p:cNvPr id="20" name="object 20"/>
          <p:cNvPicPr/>
          <p:nvPr/>
        </p:nvPicPr>
        <p:blipFill>
          <a:blip r:embed="rId8" cstate="print"/>
          <a:stretch>
            <a:fillRect/>
          </a:stretch>
        </p:blipFill>
        <p:spPr>
          <a:xfrm>
            <a:off x="1953767" y="794004"/>
            <a:ext cx="417575" cy="266699"/>
          </a:xfrm>
          <a:prstGeom prst="rect">
            <a:avLst/>
          </a:prstGeom>
        </p:spPr>
      </p:pic>
      <p:sp>
        <p:nvSpPr>
          <p:cNvPr id="21" name="object 21"/>
          <p:cNvSpPr/>
          <p:nvPr/>
        </p:nvSpPr>
        <p:spPr>
          <a:xfrm>
            <a:off x="128778" y="1904238"/>
            <a:ext cx="3319145" cy="4903470"/>
          </a:xfrm>
          <a:custGeom>
            <a:avLst/>
            <a:gdLst/>
            <a:ahLst/>
            <a:cxnLst/>
            <a:rect l="l" t="t" r="r" b="b"/>
            <a:pathLst>
              <a:path w="3319145" h="4903470">
                <a:moveTo>
                  <a:pt x="0" y="4903203"/>
                </a:moveTo>
                <a:lnTo>
                  <a:pt x="3318789" y="4903203"/>
                </a:lnTo>
                <a:lnTo>
                  <a:pt x="3318789" y="0"/>
                </a:lnTo>
                <a:lnTo>
                  <a:pt x="0" y="0"/>
                </a:lnTo>
                <a:lnTo>
                  <a:pt x="0" y="4903203"/>
                </a:lnTo>
                <a:close/>
              </a:path>
            </a:pathLst>
          </a:custGeom>
          <a:ln w="25908">
            <a:solidFill>
              <a:srgbClr val="548235"/>
            </a:solidFill>
          </a:ln>
        </p:spPr>
        <p:txBody>
          <a:bodyPr wrap="square" lIns="0" tIns="0" rIns="0" bIns="0" rtlCol="0"/>
          <a:lstStyle/>
          <a:p>
            <a:endParaRPr/>
          </a:p>
        </p:txBody>
      </p:sp>
      <p:sp>
        <p:nvSpPr>
          <p:cNvPr id="22" name="object 22"/>
          <p:cNvSpPr txBox="1"/>
          <p:nvPr/>
        </p:nvSpPr>
        <p:spPr>
          <a:xfrm>
            <a:off x="151637" y="144018"/>
            <a:ext cx="3291840" cy="1694814"/>
          </a:xfrm>
          <a:prstGeom prst="rect">
            <a:avLst/>
          </a:prstGeom>
          <a:ln w="25907">
            <a:solidFill>
              <a:srgbClr val="7F6000"/>
            </a:solidFill>
          </a:ln>
        </p:spPr>
        <p:txBody>
          <a:bodyPr vert="horz" wrap="square" lIns="0" tIns="6350" rIns="0" bIns="0" rtlCol="0">
            <a:spAutoFit/>
          </a:bodyPr>
          <a:lstStyle/>
          <a:p>
            <a:pPr>
              <a:lnSpc>
                <a:spcPct val="100000"/>
              </a:lnSpc>
              <a:spcBef>
                <a:spcPts val="50"/>
              </a:spcBef>
            </a:pPr>
            <a:endParaRPr sz="1200">
              <a:latin typeface="Times New Roman"/>
              <a:cs typeface="Times New Roman"/>
            </a:endParaRPr>
          </a:p>
          <a:p>
            <a:pPr marL="536575">
              <a:lnSpc>
                <a:spcPct val="100000"/>
              </a:lnSpc>
            </a:pPr>
            <a:r>
              <a:rPr sz="1400" b="0" spc="-5" dirty="0">
                <a:latin typeface="BIZ UDP明朝 Medium"/>
                <a:cs typeface="BIZ UDP明朝 Medium"/>
              </a:rPr>
              <a:t>従来型の原料調達</a:t>
            </a:r>
            <a:r>
              <a:rPr sz="1400" b="0" dirty="0">
                <a:latin typeface="BIZ UDP明朝 Medium"/>
                <a:cs typeface="BIZ UDP明朝 Medium"/>
              </a:rPr>
              <a:t>（海外</a:t>
            </a:r>
            <a:r>
              <a:rPr sz="1400" b="0" spc="-50" dirty="0">
                <a:latin typeface="BIZ UDP明朝 Medium"/>
                <a:cs typeface="BIZ UDP明朝 Medium"/>
              </a:rPr>
              <a:t>）</a:t>
            </a:r>
            <a:endParaRPr sz="1400">
              <a:latin typeface="BIZ UDP明朝 Medium"/>
              <a:cs typeface="BIZ UDP明朝 Medium"/>
            </a:endParaRPr>
          </a:p>
        </p:txBody>
      </p:sp>
      <p:sp>
        <p:nvSpPr>
          <p:cNvPr id="23" name="object 23"/>
          <p:cNvSpPr txBox="1"/>
          <p:nvPr/>
        </p:nvSpPr>
        <p:spPr>
          <a:xfrm>
            <a:off x="667512" y="2997707"/>
            <a:ext cx="855344" cy="571500"/>
          </a:xfrm>
          <a:prstGeom prst="rect">
            <a:avLst/>
          </a:prstGeom>
          <a:solidFill>
            <a:srgbClr val="D6E3BC"/>
          </a:solidFill>
        </p:spPr>
        <p:txBody>
          <a:bodyPr vert="horz" wrap="square" lIns="0" tIns="60960" rIns="0" bIns="0" rtlCol="0">
            <a:spAutoFit/>
          </a:bodyPr>
          <a:lstStyle/>
          <a:p>
            <a:pPr marL="125095" indent="-122555">
              <a:lnSpc>
                <a:spcPct val="100000"/>
              </a:lnSpc>
              <a:spcBef>
                <a:spcPts val="480"/>
              </a:spcBef>
            </a:pPr>
            <a:r>
              <a:rPr sz="1000" b="0" spc="-10" dirty="0">
                <a:latin typeface="BIZ UDP明朝 Medium"/>
                <a:cs typeface="BIZ UDP明朝 Medium"/>
              </a:rPr>
              <a:t>ゲノム編集技</a:t>
            </a:r>
            <a:r>
              <a:rPr sz="1000" b="0" spc="-50" dirty="0">
                <a:latin typeface="BIZ UDP明朝 Medium"/>
                <a:cs typeface="BIZ UDP明朝 Medium"/>
              </a:rPr>
              <a:t>術</a:t>
            </a:r>
            <a:r>
              <a:rPr sz="1000" b="0" spc="-10" dirty="0">
                <a:latin typeface="BIZ UDP明朝 Medium"/>
                <a:cs typeface="BIZ UDP明朝 Medium"/>
              </a:rPr>
              <a:t>等を駆使</a:t>
            </a:r>
            <a:r>
              <a:rPr sz="1000" b="0" spc="-50" dirty="0">
                <a:latin typeface="BIZ UDP明朝 Medium"/>
                <a:cs typeface="BIZ UDP明朝 Medium"/>
              </a:rPr>
              <a:t>し</a:t>
            </a:r>
            <a:endParaRPr sz="1000">
              <a:latin typeface="BIZ UDP明朝 Medium"/>
              <a:cs typeface="BIZ UDP明朝 Medium"/>
            </a:endParaRPr>
          </a:p>
          <a:p>
            <a:pPr>
              <a:lnSpc>
                <a:spcPct val="100000"/>
              </a:lnSpc>
            </a:pPr>
            <a:r>
              <a:rPr sz="1000" b="0" spc="-20" dirty="0">
                <a:latin typeface="BIZ UDP明朝 Medium"/>
                <a:cs typeface="BIZ UDP明朝 Medium"/>
              </a:rPr>
              <a:t>バイオ</a:t>
            </a:r>
            <a:r>
              <a:rPr sz="1000" b="0" spc="-10" dirty="0">
                <a:latin typeface="BIZ UDP明朝 Medium"/>
                <a:cs typeface="BIZ UDP明朝 Medium"/>
              </a:rPr>
              <a:t>化学素</a:t>
            </a:r>
            <a:r>
              <a:rPr sz="1000" b="0" spc="-50" dirty="0">
                <a:latin typeface="BIZ UDP明朝 Medium"/>
                <a:cs typeface="BIZ UDP明朝 Medium"/>
              </a:rPr>
              <a:t>材</a:t>
            </a:r>
            <a:endParaRPr sz="1000">
              <a:latin typeface="BIZ UDP明朝 Medium"/>
              <a:cs typeface="BIZ UDP明朝 Medium"/>
            </a:endParaRPr>
          </a:p>
        </p:txBody>
      </p:sp>
      <p:pic>
        <p:nvPicPr>
          <p:cNvPr id="24" name="object 24"/>
          <p:cNvPicPr/>
          <p:nvPr/>
        </p:nvPicPr>
        <p:blipFill>
          <a:blip r:embed="rId9" cstate="print"/>
          <a:stretch>
            <a:fillRect/>
          </a:stretch>
        </p:blipFill>
        <p:spPr>
          <a:xfrm>
            <a:off x="256031" y="2348483"/>
            <a:ext cx="844295" cy="598931"/>
          </a:xfrm>
          <a:prstGeom prst="rect">
            <a:avLst/>
          </a:prstGeom>
        </p:spPr>
      </p:pic>
      <p:sp>
        <p:nvSpPr>
          <p:cNvPr id="25" name="object 25"/>
          <p:cNvSpPr txBox="1"/>
          <p:nvPr/>
        </p:nvSpPr>
        <p:spPr>
          <a:xfrm>
            <a:off x="369253" y="3815072"/>
            <a:ext cx="1473200" cy="299720"/>
          </a:xfrm>
          <a:prstGeom prst="rect">
            <a:avLst/>
          </a:prstGeom>
        </p:spPr>
        <p:txBody>
          <a:bodyPr vert="horz" wrap="square" lIns="0" tIns="12700" rIns="0" bIns="0" rtlCol="0">
            <a:spAutoFit/>
          </a:bodyPr>
          <a:lstStyle/>
          <a:p>
            <a:pPr>
              <a:lnSpc>
                <a:spcPct val="100000"/>
              </a:lnSpc>
              <a:spcBef>
                <a:spcPts val="100"/>
              </a:spcBef>
            </a:pPr>
            <a:r>
              <a:rPr sz="1800" b="0" u="sng" spc="-45" dirty="0">
                <a:uFill>
                  <a:solidFill>
                    <a:srgbClr val="000000"/>
                  </a:solidFill>
                </a:uFill>
                <a:latin typeface="BIZ UDP明朝 Medium"/>
                <a:cs typeface="BIZ UDP明朝 Medium"/>
              </a:rPr>
              <a:t>ユビキタス資源</a:t>
            </a:r>
            <a:endParaRPr sz="1800">
              <a:latin typeface="BIZ UDP明朝 Medium"/>
              <a:cs typeface="BIZ UDP明朝 Medium"/>
            </a:endParaRPr>
          </a:p>
        </p:txBody>
      </p:sp>
      <p:sp>
        <p:nvSpPr>
          <p:cNvPr id="26" name="object 26"/>
          <p:cNvSpPr txBox="1"/>
          <p:nvPr/>
        </p:nvSpPr>
        <p:spPr>
          <a:xfrm>
            <a:off x="354752" y="6256812"/>
            <a:ext cx="1235075" cy="453390"/>
          </a:xfrm>
          <a:prstGeom prst="rect">
            <a:avLst/>
          </a:prstGeom>
        </p:spPr>
        <p:txBody>
          <a:bodyPr vert="horz" wrap="square" lIns="0" tIns="12700" rIns="0" bIns="0" rtlCol="0">
            <a:spAutoFit/>
          </a:bodyPr>
          <a:lstStyle/>
          <a:p>
            <a:pPr marL="9525" algn="ctr">
              <a:lnSpc>
                <a:spcPct val="100000"/>
              </a:lnSpc>
              <a:spcBef>
                <a:spcPts val="100"/>
              </a:spcBef>
            </a:pPr>
            <a:r>
              <a:rPr sz="1400" b="0" spc="-20" dirty="0">
                <a:latin typeface="BIZ UDP明朝 Medium"/>
                <a:cs typeface="BIZ UDP明朝 Medium"/>
              </a:rPr>
              <a:t>廃棄物</a:t>
            </a:r>
            <a:endParaRPr sz="1400">
              <a:latin typeface="BIZ UDP明朝 Medium"/>
              <a:cs typeface="BIZ UDP明朝 Medium"/>
            </a:endParaRPr>
          </a:p>
          <a:p>
            <a:pPr marR="5080" algn="ctr">
              <a:lnSpc>
                <a:spcPct val="100000"/>
              </a:lnSpc>
              <a:spcBef>
                <a:spcPts val="5"/>
              </a:spcBef>
            </a:pPr>
            <a:r>
              <a:rPr sz="1400" b="0" spc="-145" dirty="0">
                <a:latin typeface="BIZ UDP明朝 Medium"/>
                <a:cs typeface="BIZ UDP明朝 Medium"/>
              </a:rPr>
              <a:t>( 都市ごみ、汚泥)</a:t>
            </a:r>
            <a:endParaRPr sz="1400">
              <a:latin typeface="BIZ UDP明朝 Medium"/>
              <a:cs typeface="BIZ UDP明朝 Medium"/>
            </a:endParaRPr>
          </a:p>
        </p:txBody>
      </p:sp>
      <p:sp>
        <p:nvSpPr>
          <p:cNvPr id="27" name="object 27"/>
          <p:cNvSpPr txBox="1"/>
          <p:nvPr/>
        </p:nvSpPr>
        <p:spPr>
          <a:xfrm>
            <a:off x="2002674" y="6256812"/>
            <a:ext cx="1081405" cy="453390"/>
          </a:xfrm>
          <a:prstGeom prst="rect">
            <a:avLst/>
          </a:prstGeom>
        </p:spPr>
        <p:txBody>
          <a:bodyPr vert="horz" wrap="square" lIns="0" tIns="12700" rIns="0" bIns="0" rtlCol="0">
            <a:spAutoFit/>
          </a:bodyPr>
          <a:lstStyle/>
          <a:p>
            <a:pPr marL="12700" algn="ctr">
              <a:lnSpc>
                <a:spcPct val="100000"/>
              </a:lnSpc>
              <a:spcBef>
                <a:spcPts val="100"/>
              </a:spcBef>
            </a:pPr>
            <a:r>
              <a:rPr sz="1400" b="0" spc="-15" dirty="0">
                <a:latin typeface="BIZ UDP明朝 Medium"/>
                <a:cs typeface="BIZ UDP明朝 Medium"/>
              </a:rPr>
              <a:t>海洋資源</a:t>
            </a:r>
            <a:endParaRPr sz="1400">
              <a:latin typeface="BIZ UDP明朝 Medium"/>
              <a:cs typeface="BIZ UDP明朝 Medium"/>
            </a:endParaRPr>
          </a:p>
          <a:p>
            <a:pPr marR="5080" algn="ctr">
              <a:lnSpc>
                <a:spcPct val="100000"/>
              </a:lnSpc>
              <a:spcBef>
                <a:spcPts val="5"/>
              </a:spcBef>
            </a:pPr>
            <a:r>
              <a:rPr sz="1400" b="0" spc="-265" dirty="0">
                <a:latin typeface="BIZ UDP明朝 Medium"/>
                <a:cs typeface="BIZ UDP明朝 Medium"/>
              </a:rPr>
              <a:t>( ブルーカーボン)</a:t>
            </a:r>
            <a:endParaRPr sz="1400">
              <a:latin typeface="BIZ UDP明朝 Medium"/>
              <a:cs typeface="BIZ UDP明朝 Medium"/>
            </a:endParaRPr>
          </a:p>
        </p:txBody>
      </p:sp>
      <p:sp>
        <p:nvSpPr>
          <p:cNvPr id="28" name="object 28"/>
          <p:cNvSpPr txBox="1"/>
          <p:nvPr/>
        </p:nvSpPr>
        <p:spPr>
          <a:xfrm>
            <a:off x="1778185" y="4998314"/>
            <a:ext cx="1496060" cy="239395"/>
          </a:xfrm>
          <a:prstGeom prst="rect">
            <a:avLst/>
          </a:prstGeom>
        </p:spPr>
        <p:txBody>
          <a:bodyPr vert="horz" wrap="square" lIns="0" tIns="12700" rIns="0" bIns="0" rtlCol="0">
            <a:spAutoFit/>
          </a:bodyPr>
          <a:lstStyle/>
          <a:p>
            <a:pPr>
              <a:lnSpc>
                <a:spcPct val="100000"/>
              </a:lnSpc>
              <a:spcBef>
                <a:spcPts val="100"/>
              </a:spcBef>
            </a:pPr>
            <a:r>
              <a:rPr sz="1400" b="0" spc="-60" dirty="0">
                <a:latin typeface="BIZ UDP明朝 Medium"/>
                <a:cs typeface="BIZ UDP明朝 Medium"/>
              </a:rPr>
              <a:t>森林資源、農業資源</a:t>
            </a:r>
            <a:endParaRPr sz="1400">
              <a:latin typeface="BIZ UDP明朝 Medium"/>
              <a:cs typeface="BIZ UDP明朝 Medium"/>
            </a:endParaRPr>
          </a:p>
        </p:txBody>
      </p:sp>
      <p:sp>
        <p:nvSpPr>
          <p:cNvPr id="29" name="object 29"/>
          <p:cNvSpPr txBox="1"/>
          <p:nvPr/>
        </p:nvSpPr>
        <p:spPr>
          <a:xfrm>
            <a:off x="153086" y="5033976"/>
            <a:ext cx="1521460" cy="239395"/>
          </a:xfrm>
          <a:prstGeom prst="rect">
            <a:avLst/>
          </a:prstGeom>
        </p:spPr>
        <p:txBody>
          <a:bodyPr vert="horz" wrap="square" lIns="0" tIns="12700" rIns="0" bIns="0" rtlCol="0">
            <a:spAutoFit/>
          </a:bodyPr>
          <a:lstStyle/>
          <a:p>
            <a:pPr>
              <a:lnSpc>
                <a:spcPct val="100000"/>
              </a:lnSpc>
              <a:spcBef>
                <a:spcPts val="100"/>
              </a:spcBef>
            </a:pPr>
            <a:r>
              <a:rPr sz="1400" b="0" spc="-15" dirty="0">
                <a:latin typeface="BIZ UDP明朝 Medium"/>
                <a:cs typeface="BIZ UDP明朝 Medium"/>
              </a:rPr>
              <a:t>土壌細菌などバイオ</a:t>
            </a:r>
            <a:endParaRPr sz="1400">
              <a:latin typeface="BIZ UDP明朝 Medium"/>
              <a:cs typeface="BIZ UDP明朝 Medium"/>
            </a:endParaRPr>
          </a:p>
        </p:txBody>
      </p:sp>
      <p:grpSp>
        <p:nvGrpSpPr>
          <p:cNvPr id="30" name="object 30"/>
          <p:cNvGrpSpPr/>
          <p:nvPr/>
        </p:nvGrpSpPr>
        <p:grpSpPr>
          <a:xfrm>
            <a:off x="347471" y="2589276"/>
            <a:ext cx="2973705" cy="3663950"/>
            <a:chOff x="347471" y="2589276"/>
            <a:chExt cx="2973705" cy="3663950"/>
          </a:xfrm>
        </p:grpSpPr>
        <p:pic>
          <p:nvPicPr>
            <p:cNvPr id="31" name="object 31"/>
            <p:cNvPicPr/>
            <p:nvPr/>
          </p:nvPicPr>
          <p:blipFill>
            <a:blip r:embed="rId10" cstate="print"/>
            <a:stretch>
              <a:fillRect/>
            </a:stretch>
          </p:blipFill>
          <p:spPr>
            <a:xfrm>
              <a:off x="347471" y="4271771"/>
              <a:ext cx="1112519" cy="723899"/>
            </a:xfrm>
            <a:prstGeom prst="rect">
              <a:avLst/>
            </a:prstGeom>
          </p:spPr>
        </p:pic>
        <p:pic>
          <p:nvPicPr>
            <p:cNvPr id="32" name="object 32"/>
            <p:cNvPicPr/>
            <p:nvPr/>
          </p:nvPicPr>
          <p:blipFill>
            <a:blip r:embed="rId11" cstate="print"/>
            <a:stretch>
              <a:fillRect/>
            </a:stretch>
          </p:blipFill>
          <p:spPr>
            <a:xfrm>
              <a:off x="362711" y="5399532"/>
              <a:ext cx="1242059" cy="853439"/>
            </a:xfrm>
            <a:prstGeom prst="rect">
              <a:avLst/>
            </a:prstGeom>
          </p:spPr>
        </p:pic>
        <p:pic>
          <p:nvPicPr>
            <p:cNvPr id="33" name="object 33"/>
            <p:cNvPicPr/>
            <p:nvPr/>
          </p:nvPicPr>
          <p:blipFill>
            <a:blip r:embed="rId12" cstate="print"/>
            <a:stretch>
              <a:fillRect/>
            </a:stretch>
          </p:blipFill>
          <p:spPr>
            <a:xfrm>
              <a:off x="1938527" y="5394959"/>
              <a:ext cx="1234439" cy="853439"/>
            </a:xfrm>
            <a:prstGeom prst="rect">
              <a:avLst/>
            </a:prstGeom>
          </p:spPr>
        </p:pic>
        <p:pic>
          <p:nvPicPr>
            <p:cNvPr id="34" name="object 34"/>
            <p:cNvPicPr/>
            <p:nvPr/>
          </p:nvPicPr>
          <p:blipFill>
            <a:blip r:embed="rId13" cstate="print"/>
            <a:stretch>
              <a:fillRect/>
            </a:stretch>
          </p:blipFill>
          <p:spPr>
            <a:xfrm>
              <a:off x="1146047" y="2589276"/>
              <a:ext cx="609599" cy="347471"/>
            </a:xfrm>
            <a:prstGeom prst="rect">
              <a:avLst/>
            </a:prstGeom>
          </p:spPr>
        </p:pic>
        <p:pic>
          <p:nvPicPr>
            <p:cNvPr id="35" name="object 35"/>
            <p:cNvPicPr/>
            <p:nvPr/>
          </p:nvPicPr>
          <p:blipFill>
            <a:blip r:embed="rId14" cstate="print"/>
            <a:stretch>
              <a:fillRect/>
            </a:stretch>
          </p:blipFill>
          <p:spPr>
            <a:xfrm>
              <a:off x="1554479" y="4590288"/>
              <a:ext cx="384047" cy="347471"/>
            </a:xfrm>
            <a:prstGeom prst="rect">
              <a:avLst/>
            </a:prstGeom>
          </p:spPr>
        </p:pic>
        <p:pic>
          <p:nvPicPr>
            <p:cNvPr id="36" name="object 36"/>
            <p:cNvPicPr/>
            <p:nvPr/>
          </p:nvPicPr>
          <p:blipFill>
            <a:blip r:embed="rId14" cstate="print"/>
            <a:stretch>
              <a:fillRect/>
            </a:stretch>
          </p:blipFill>
          <p:spPr>
            <a:xfrm>
              <a:off x="1821179" y="4710683"/>
              <a:ext cx="384047" cy="347471"/>
            </a:xfrm>
            <a:prstGeom prst="rect">
              <a:avLst/>
            </a:prstGeom>
          </p:spPr>
        </p:pic>
        <p:pic>
          <p:nvPicPr>
            <p:cNvPr id="37" name="object 37"/>
            <p:cNvPicPr/>
            <p:nvPr/>
          </p:nvPicPr>
          <p:blipFill>
            <a:blip r:embed="rId15" cstate="print"/>
            <a:stretch>
              <a:fillRect/>
            </a:stretch>
          </p:blipFill>
          <p:spPr>
            <a:xfrm>
              <a:off x="2308860" y="4576572"/>
              <a:ext cx="257555" cy="400811"/>
            </a:xfrm>
            <a:prstGeom prst="rect">
              <a:avLst/>
            </a:prstGeom>
          </p:spPr>
        </p:pic>
        <p:sp>
          <p:nvSpPr>
            <p:cNvPr id="38" name="object 38"/>
            <p:cNvSpPr/>
            <p:nvPr/>
          </p:nvSpPr>
          <p:spPr>
            <a:xfrm>
              <a:off x="2264670" y="4142237"/>
              <a:ext cx="423545" cy="774700"/>
            </a:xfrm>
            <a:custGeom>
              <a:avLst/>
              <a:gdLst/>
              <a:ahLst/>
              <a:cxnLst/>
              <a:rect l="l" t="t" r="r" b="b"/>
              <a:pathLst>
                <a:path w="423544" h="774700">
                  <a:moveTo>
                    <a:pt x="189115" y="0"/>
                  </a:moveTo>
                  <a:lnTo>
                    <a:pt x="189077" y="16535"/>
                  </a:lnTo>
                  <a:lnTo>
                    <a:pt x="136499" y="138468"/>
                  </a:lnTo>
                  <a:lnTo>
                    <a:pt x="148971" y="140322"/>
                  </a:lnTo>
                  <a:lnTo>
                    <a:pt x="132689" y="177876"/>
                  </a:lnTo>
                  <a:lnTo>
                    <a:pt x="143891" y="176034"/>
                  </a:lnTo>
                  <a:lnTo>
                    <a:pt x="117690" y="222808"/>
                  </a:lnTo>
                  <a:lnTo>
                    <a:pt x="128892" y="222808"/>
                  </a:lnTo>
                  <a:lnTo>
                    <a:pt x="100152" y="269354"/>
                  </a:lnTo>
                  <a:lnTo>
                    <a:pt x="115150" y="269354"/>
                  </a:lnTo>
                  <a:lnTo>
                    <a:pt x="85153" y="335711"/>
                  </a:lnTo>
                  <a:lnTo>
                    <a:pt x="106286" y="337553"/>
                  </a:lnTo>
                  <a:lnTo>
                    <a:pt x="62534" y="420039"/>
                  </a:lnTo>
                  <a:lnTo>
                    <a:pt x="98882" y="421881"/>
                  </a:lnTo>
                  <a:lnTo>
                    <a:pt x="37604" y="535012"/>
                  </a:lnTo>
                  <a:lnTo>
                    <a:pt x="55143" y="535012"/>
                  </a:lnTo>
                  <a:lnTo>
                    <a:pt x="0" y="638937"/>
                  </a:lnTo>
                  <a:lnTo>
                    <a:pt x="67614" y="638937"/>
                  </a:lnTo>
                  <a:lnTo>
                    <a:pt x="23876" y="665886"/>
                  </a:lnTo>
                  <a:lnTo>
                    <a:pt x="120230" y="669582"/>
                  </a:lnTo>
                  <a:lnTo>
                    <a:pt x="122555" y="716127"/>
                  </a:lnTo>
                  <a:lnTo>
                    <a:pt x="187718" y="679526"/>
                  </a:lnTo>
                  <a:lnTo>
                    <a:pt x="187629" y="730872"/>
                  </a:lnTo>
                  <a:lnTo>
                    <a:pt x="273431" y="774192"/>
                  </a:lnTo>
                  <a:lnTo>
                    <a:pt x="276390" y="723036"/>
                  </a:lnTo>
                  <a:lnTo>
                    <a:pt x="394296" y="719112"/>
                  </a:lnTo>
                  <a:lnTo>
                    <a:pt x="340829" y="689394"/>
                  </a:lnTo>
                  <a:lnTo>
                    <a:pt x="423456" y="689394"/>
                  </a:lnTo>
                  <a:lnTo>
                    <a:pt x="356044" y="575132"/>
                  </a:lnTo>
                  <a:lnTo>
                    <a:pt x="377596" y="575132"/>
                  </a:lnTo>
                  <a:lnTo>
                    <a:pt x="302374" y="451142"/>
                  </a:lnTo>
                  <a:lnTo>
                    <a:pt x="346964" y="449072"/>
                  </a:lnTo>
                  <a:lnTo>
                    <a:pt x="293293" y="358521"/>
                  </a:lnTo>
                  <a:lnTo>
                    <a:pt x="319278" y="356450"/>
                  </a:lnTo>
                  <a:lnTo>
                    <a:pt x="282511" y="283629"/>
                  </a:lnTo>
                  <a:lnTo>
                    <a:pt x="300901" y="283629"/>
                  </a:lnTo>
                  <a:lnTo>
                    <a:pt x="265823" y="232486"/>
                  </a:lnTo>
                  <a:lnTo>
                    <a:pt x="279552" y="232486"/>
                  </a:lnTo>
                  <a:lnTo>
                    <a:pt x="247434" y="181330"/>
                  </a:lnTo>
                  <a:lnTo>
                    <a:pt x="261175" y="183172"/>
                  </a:lnTo>
                  <a:lnTo>
                    <a:pt x="241312" y="141935"/>
                  </a:lnTo>
                  <a:lnTo>
                    <a:pt x="256527" y="139852"/>
                  </a:lnTo>
                  <a:lnTo>
                    <a:pt x="189115" y="0"/>
                  </a:lnTo>
                  <a:close/>
                </a:path>
              </a:pathLst>
            </a:custGeom>
            <a:solidFill>
              <a:srgbClr val="09512C"/>
            </a:solidFill>
          </p:spPr>
          <p:txBody>
            <a:bodyPr wrap="square" lIns="0" tIns="0" rIns="0" bIns="0" rtlCol="0"/>
            <a:lstStyle/>
            <a:p>
              <a:endParaRPr/>
            </a:p>
          </p:txBody>
        </p:sp>
        <p:pic>
          <p:nvPicPr>
            <p:cNvPr id="39" name="object 39"/>
            <p:cNvPicPr/>
            <p:nvPr/>
          </p:nvPicPr>
          <p:blipFill>
            <a:blip r:embed="rId16" cstate="print"/>
            <a:stretch>
              <a:fillRect/>
            </a:stretch>
          </p:blipFill>
          <p:spPr>
            <a:xfrm>
              <a:off x="2764536" y="3904488"/>
              <a:ext cx="230123" cy="236219"/>
            </a:xfrm>
            <a:prstGeom prst="rect">
              <a:avLst/>
            </a:prstGeom>
          </p:spPr>
        </p:pic>
        <p:pic>
          <p:nvPicPr>
            <p:cNvPr id="40" name="object 40"/>
            <p:cNvPicPr/>
            <p:nvPr/>
          </p:nvPicPr>
          <p:blipFill>
            <a:blip r:embed="rId17" cstate="print"/>
            <a:stretch>
              <a:fillRect/>
            </a:stretch>
          </p:blipFill>
          <p:spPr>
            <a:xfrm>
              <a:off x="3052571" y="3817620"/>
              <a:ext cx="123443" cy="156971"/>
            </a:xfrm>
            <a:prstGeom prst="rect">
              <a:avLst/>
            </a:prstGeom>
          </p:spPr>
        </p:pic>
        <p:pic>
          <p:nvPicPr>
            <p:cNvPr id="41" name="object 41"/>
            <p:cNvPicPr/>
            <p:nvPr/>
          </p:nvPicPr>
          <p:blipFill>
            <a:blip r:embed="rId18" cstate="print"/>
            <a:stretch>
              <a:fillRect/>
            </a:stretch>
          </p:blipFill>
          <p:spPr>
            <a:xfrm>
              <a:off x="2049780" y="3884676"/>
              <a:ext cx="216407" cy="292607"/>
            </a:xfrm>
            <a:prstGeom prst="rect">
              <a:avLst/>
            </a:prstGeom>
          </p:spPr>
        </p:pic>
        <p:pic>
          <p:nvPicPr>
            <p:cNvPr id="42" name="object 42"/>
            <p:cNvPicPr/>
            <p:nvPr/>
          </p:nvPicPr>
          <p:blipFill>
            <a:blip r:embed="rId19" cstate="print"/>
            <a:stretch>
              <a:fillRect/>
            </a:stretch>
          </p:blipFill>
          <p:spPr>
            <a:xfrm>
              <a:off x="2420112" y="3802380"/>
              <a:ext cx="243839" cy="327659"/>
            </a:xfrm>
            <a:prstGeom prst="rect">
              <a:avLst/>
            </a:prstGeom>
          </p:spPr>
        </p:pic>
        <p:pic>
          <p:nvPicPr>
            <p:cNvPr id="43" name="object 43"/>
            <p:cNvPicPr/>
            <p:nvPr/>
          </p:nvPicPr>
          <p:blipFill>
            <a:blip r:embed="rId20" cstate="print"/>
            <a:stretch>
              <a:fillRect/>
            </a:stretch>
          </p:blipFill>
          <p:spPr>
            <a:xfrm>
              <a:off x="2935223" y="3944111"/>
              <a:ext cx="141731" cy="193547"/>
            </a:xfrm>
            <a:prstGeom prst="rect">
              <a:avLst/>
            </a:prstGeom>
          </p:spPr>
        </p:pic>
        <p:pic>
          <p:nvPicPr>
            <p:cNvPr id="44" name="object 44"/>
            <p:cNvPicPr/>
            <p:nvPr/>
          </p:nvPicPr>
          <p:blipFill>
            <a:blip r:embed="rId21" cstate="print"/>
            <a:stretch>
              <a:fillRect/>
            </a:stretch>
          </p:blipFill>
          <p:spPr>
            <a:xfrm>
              <a:off x="3069336" y="3985260"/>
              <a:ext cx="134111" cy="179831"/>
            </a:xfrm>
            <a:prstGeom prst="rect">
              <a:avLst/>
            </a:prstGeom>
          </p:spPr>
        </p:pic>
        <p:pic>
          <p:nvPicPr>
            <p:cNvPr id="45" name="object 45"/>
            <p:cNvPicPr/>
            <p:nvPr/>
          </p:nvPicPr>
          <p:blipFill>
            <a:blip r:embed="rId22" cstate="print"/>
            <a:stretch>
              <a:fillRect/>
            </a:stretch>
          </p:blipFill>
          <p:spPr>
            <a:xfrm>
              <a:off x="3198876" y="3918204"/>
              <a:ext cx="121919" cy="156971"/>
            </a:xfrm>
            <a:prstGeom prst="rect">
              <a:avLst/>
            </a:prstGeom>
          </p:spPr>
        </p:pic>
        <p:pic>
          <p:nvPicPr>
            <p:cNvPr id="46" name="object 46"/>
            <p:cNvPicPr/>
            <p:nvPr/>
          </p:nvPicPr>
          <p:blipFill>
            <a:blip r:embed="rId23" cstate="print"/>
            <a:stretch>
              <a:fillRect/>
            </a:stretch>
          </p:blipFill>
          <p:spPr>
            <a:xfrm>
              <a:off x="2703576" y="3928872"/>
              <a:ext cx="117347" cy="155447"/>
            </a:xfrm>
            <a:prstGeom prst="rect">
              <a:avLst/>
            </a:prstGeom>
          </p:spPr>
        </p:pic>
        <p:pic>
          <p:nvPicPr>
            <p:cNvPr id="47" name="object 47"/>
            <p:cNvPicPr/>
            <p:nvPr/>
          </p:nvPicPr>
          <p:blipFill>
            <a:blip r:embed="rId24" cstate="print"/>
            <a:stretch>
              <a:fillRect/>
            </a:stretch>
          </p:blipFill>
          <p:spPr>
            <a:xfrm>
              <a:off x="1950719" y="3909060"/>
              <a:ext cx="156971" cy="207263"/>
            </a:xfrm>
            <a:prstGeom prst="rect">
              <a:avLst/>
            </a:prstGeom>
          </p:spPr>
        </p:pic>
        <p:pic>
          <p:nvPicPr>
            <p:cNvPr id="48" name="object 48"/>
            <p:cNvPicPr/>
            <p:nvPr/>
          </p:nvPicPr>
          <p:blipFill>
            <a:blip r:embed="rId25" cstate="print"/>
            <a:stretch>
              <a:fillRect/>
            </a:stretch>
          </p:blipFill>
          <p:spPr>
            <a:xfrm>
              <a:off x="2147315" y="3791711"/>
              <a:ext cx="219455" cy="274319"/>
            </a:xfrm>
            <a:prstGeom prst="rect">
              <a:avLst/>
            </a:prstGeom>
          </p:spPr>
        </p:pic>
      </p:grpSp>
      <p:sp>
        <p:nvSpPr>
          <p:cNvPr id="49" name="object 49"/>
          <p:cNvSpPr txBox="1"/>
          <p:nvPr/>
        </p:nvSpPr>
        <p:spPr>
          <a:xfrm>
            <a:off x="790365" y="2029997"/>
            <a:ext cx="1699895" cy="574675"/>
          </a:xfrm>
          <a:prstGeom prst="rect">
            <a:avLst/>
          </a:prstGeom>
        </p:spPr>
        <p:txBody>
          <a:bodyPr vert="horz" wrap="square" lIns="0" tIns="13335" rIns="0" bIns="0" rtlCol="0">
            <a:spAutoFit/>
          </a:bodyPr>
          <a:lstStyle/>
          <a:p>
            <a:pPr>
              <a:lnSpc>
                <a:spcPct val="100000"/>
              </a:lnSpc>
              <a:spcBef>
                <a:spcPts val="105"/>
              </a:spcBef>
            </a:pPr>
            <a:r>
              <a:rPr sz="1400" b="0" spc="-10" dirty="0">
                <a:latin typeface="BIZ UDP明朝 Medium"/>
                <a:cs typeface="BIZ UDP明朝 Medium"/>
              </a:rPr>
              <a:t>今後の原料・素材調達</a:t>
            </a:r>
            <a:endParaRPr sz="1400">
              <a:latin typeface="BIZ UDP明朝 Medium"/>
              <a:cs typeface="BIZ UDP明朝 Medium"/>
            </a:endParaRPr>
          </a:p>
          <a:p>
            <a:pPr marL="417830" marR="819785">
              <a:lnSpc>
                <a:spcPct val="100000"/>
              </a:lnSpc>
              <a:spcBef>
                <a:spcPts val="955"/>
              </a:spcBef>
            </a:pPr>
            <a:r>
              <a:rPr sz="700" b="0" spc="-10" dirty="0">
                <a:latin typeface="BIZ UDP明朝 Medium"/>
                <a:cs typeface="BIZ UDP明朝 Medium"/>
              </a:rPr>
              <a:t>ミドリ</a:t>
            </a:r>
            <a:r>
              <a:rPr sz="700" b="0" spc="-20" dirty="0">
                <a:latin typeface="BIZ UDP明朝 Medium"/>
                <a:cs typeface="BIZ UDP明朝 Medium"/>
              </a:rPr>
              <a:t>ムシ</a:t>
            </a:r>
            <a:r>
              <a:rPr sz="700" b="0" spc="-60" dirty="0">
                <a:latin typeface="BIZ UDP明朝 Medium"/>
                <a:cs typeface="BIZ UDP明朝 Medium"/>
              </a:rPr>
              <a:t>？</a:t>
            </a:r>
            <a:r>
              <a:rPr sz="700" b="0" spc="-20" dirty="0">
                <a:latin typeface="BIZ UDP明朝 Medium"/>
                <a:cs typeface="BIZ UDP明朝 Medium"/>
              </a:rPr>
              <a:t>カ</a:t>
            </a:r>
            <a:r>
              <a:rPr sz="700" b="0" spc="-10" dirty="0">
                <a:latin typeface="BIZ UDP明朝 Medium"/>
                <a:cs typeface="BIZ UDP明朝 Medium"/>
              </a:rPr>
              <a:t>イコです</a:t>
            </a:r>
            <a:r>
              <a:rPr sz="700" b="0" spc="-50" dirty="0">
                <a:latin typeface="BIZ UDP明朝 Medium"/>
                <a:cs typeface="BIZ UDP明朝 Medium"/>
              </a:rPr>
              <a:t>。</a:t>
            </a:r>
            <a:endParaRPr sz="700">
              <a:latin typeface="BIZ UDP明朝 Medium"/>
              <a:cs typeface="BIZ UDP明朝 Medium"/>
            </a:endParaRPr>
          </a:p>
        </p:txBody>
      </p:sp>
      <p:grpSp>
        <p:nvGrpSpPr>
          <p:cNvPr id="50" name="object 50"/>
          <p:cNvGrpSpPr/>
          <p:nvPr/>
        </p:nvGrpSpPr>
        <p:grpSpPr>
          <a:xfrm>
            <a:off x="6633972" y="1097280"/>
            <a:ext cx="3399154" cy="3924935"/>
            <a:chOff x="6633972" y="1097280"/>
            <a:chExt cx="3399154" cy="3924935"/>
          </a:xfrm>
        </p:grpSpPr>
        <p:sp>
          <p:nvSpPr>
            <p:cNvPr id="51" name="object 51"/>
            <p:cNvSpPr/>
            <p:nvPr/>
          </p:nvSpPr>
          <p:spPr>
            <a:xfrm>
              <a:off x="8410194" y="1672590"/>
              <a:ext cx="1607820" cy="3335020"/>
            </a:xfrm>
            <a:custGeom>
              <a:avLst/>
              <a:gdLst/>
              <a:ahLst/>
              <a:cxnLst/>
              <a:rect l="l" t="t" r="r" b="b"/>
              <a:pathLst>
                <a:path w="1607820" h="3335020">
                  <a:moveTo>
                    <a:pt x="0" y="0"/>
                  </a:moveTo>
                  <a:lnTo>
                    <a:pt x="55041" y="1307"/>
                  </a:lnTo>
                  <a:lnTo>
                    <a:pt x="109086" y="5174"/>
                  </a:lnTo>
                  <a:lnTo>
                    <a:pt x="162017" y="11516"/>
                  </a:lnTo>
                  <a:lnTo>
                    <a:pt x="213712" y="20248"/>
                  </a:lnTo>
                  <a:lnTo>
                    <a:pt x="264053" y="31286"/>
                  </a:lnTo>
                  <a:lnTo>
                    <a:pt x="312920" y="44545"/>
                  </a:lnTo>
                  <a:lnTo>
                    <a:pt x="360192" y="59941"/>
                  </a:lnTo>
                  <a:lnTo>
                    <a:pt x="405750" y="77390"/>
                  </a:lnTo>
                  <a:lnTo>
                    <a:pt x="449475" y="96808"/>
                  </a:lnTo>
                  <a:lnTo>
                    <a:pt x="491247" y="118109"/>
                  </a:lnTo>
                  <a:lnTo>
                    <a:pt x="530946" y="141209"/>
                  </a:lnTo>
                  <a:lnTo>
                    <a:pt x="568452" y="166025"/>
                  </a:lnTo>
                  <a:lnTo>
                    <a:pt x="603645" y="192471"/>
                  </a:lnTo>
                  <a:lnTo>
                    <a:pt x="636406" y="220463"/>
                  </a:lnTo>
                  <a:lnTo>
                    <a:pt x="666616" y="249917"/>
                  </a:lnTo>
                  <a:lnTo>
                    <a:pt x="694153" y="280749"/>
                  </a:lnTo>
                  <a:lnTo>
                    <a:pt x="718900" y="312873"/>
                  </a:lnTo>
                  <a:lnTo>
                    <a:pt x="740735" y="346205"/>
                  </a:lnTo>
                  <a:lnTo>
                    <a:pt x="759539" y="380662"/>
                  </a:lnTo>
                  <a:lnTo>
                    <a:pt x="775193" y="416158"/>
                  </a:lnTo>
                  <a:lnTo>
                    <a:pt x="787577" y="452610"/>
                  </a:lnTo>
                  <a:lnTo>
                    <a:pt x="796571" y="489932"/>
                  </a:lnTo>
                  <a:lnTo>
                    <a:pt x="802055" y="528041"/>
                  </a:lnTo>
                  <a:lnTo>
                    <a:pt x="803910" y="566851"/>
                  </a:lnTo>
                  <a:lnTo>
                    <a:pt x="803910" y="1100404"/>
                  </a:lnTo>
                  <a:lnTo>
                    <a:pt x="805764" y="1139214"/>
                  </a:lnTo>
                  <a:lnTo>
                    <a:pt x="811248" y="1177323"/>
                  </a:lnTo>
                  <a:lnTo>
                    <a:pt x="820242" y="1214645"/>
                  </a:lnTo>
                  <a:lnTo>
                    <a:pt x="832626" y="1251097"/>
                  </a:lnTo>
                  <a:lnTo>
                    <a:pt x="848281" y="1286593"/>
                  </a:lnTo>
                  <a:lnTo>
                    <a:pt x="867086" y="1321050"/>
                  </a:lnTo>
                  <a:lnTo>
                    <a:pt x="888922" y="1354382"/>
                  </a:lnTo>
                  <a:lnTo>
                    <a:pt x="913669" y="1386506"/>
                  </a:lnTo>
                  <a:lnTo>
                    <a:pt x="941207" y="1417338"/>
                  </a:lnTo>
                  <a:lnTo>
                    <a:pt x="971417" y="1446792"/>
                  </a:lnTo>
                  <a:lnTo>
                    <a:pt x="1004178" y="1474784"/>
                  </a:lnTo>
                  <a:lnTo>
                    <a:pt x="1039372" y="1501230"/>
                  </a:lnTo>
                  <a:lnTo>
                    <a:pt x="1076879" y="1526046"/>
                  </a:lnTo>
                  <a:lnTo>
                    <a:pt x="1116577" y="1549146"/>
                  </a:lnTo>
                  <a:lnTo>
                    <a:pt x="1158349" y="1570447"/>
                  </a:lnTo>
                  <a:lnTo>
                    <a:pt x="1202074" y="1589865"/>
                  </a:lnTo>
                  <a:lnTo>
                    <a:pt x="1247633" y="1607314"/>
                  </a:lnTo>
                  <a:lnTo>
                    <a:pt x="1294905" y="1622710"/>
                  </a:lnTo>
                  <a:lnTo>
                    <a:pt x="1343771" y="1635969"/>
                  </a:lnTo>
                  <a:lnTo>
                    <a:pt x="1394111" y="1647007"/>
                  </a:lnTo>
                  <a:lnTo>
                    <a:pt x="1445806" y="1655739"/>
                  </a:lnTo>
                  <a:lnTo>
                    <a:pt x="1498735" y="1662081"/>
                  </a:lnTo>
                  <a:lnTo>
                    <a:pt x="1552780" y="1665948"/>
                  </a:lnTo>
                  <a:lnTo>
                    <a:pt x="1607820" y="1667256"/>
                  </a:lnTo>
                  <a:lnTo>
                    <a:pt x="1552780" y="1668563"/>
                  </a:lnTo>
                  <a:lnTo>
                    <a:pt x="1498735" y="1672430"/>
                  </a:lnTo>
                  <a:lnTo>
                    <a:pt x="1445806" y="1678772"/>
                  </a:lnTo>
                  <a:lnTo>
                    <a:pt x="1394111" y="1687504"/>
                  </a:lnTo>
                  <a:lnTo>
                    <a:pt x="1343771" y="1698542"/>
                  </a:lnTo>
                  <a:lnTo>
                    <a:pt x="1294905" y="1711801"/>
                  </a:lnTo>
                  <a:lnTo>
                    <a:pt x="1247633" y="1727197"/>
                  </a:lnTo>
                  <a:lnTo>
                    <a:pt x="1202074" y="1744646"/>
                  </a:lnTo>
                  <a:lnTo>
                    <a:pt x="1158349" y="1764064"/>
                  </a:lnTo>
                  <a:lnTo>
                    <a:pt x="1116577" y="1785365"/>
                  </a:lnTo>
                  <a:lnTo>
                    <a:pt x="1076879" y="1808465"/>
                  </a:lnTo>
                  <a:lnTo>
                    <a:pt x="1039372" y="1833281"/>
                  </a:lnTo>
                  <a:lnTo>
                    <a:pt x="1004178" y="1859727"/>
                  </a:lnTo>
                  <a:lnTo>
                    <a:pt x="971417" y="1887719"/>
                  </a:lnTo>
                  <a:lnTo>
                    <a:pt x="941207" y="1917173"/>
                  </a:lnTo>
                  <a:lnTo>
                    <a:pt x="913669" y="1948005"/>
                  </a:lnTo>
                  <a:lnTo>
                    <a:pt x="888922" y="1980129"/>
                  </a:lnTo>
                  <a:lnTo>
                    <a:pt x="867086" y="2013461"/>
                  </a:lnTo>
                  <a:lnTo>
                    <a:pt x="848281" y="2047918"/>
                  </a:lnTo>
                  <a:lnTo>
                    <a:pt x="832626" y="2083414"/>
                  </a:lnTo>
                  <a:lnTo>
                    <a:pt x="820242" y="2119866"/>
                  </a:lnTo>
                  <a:lnTo>
                    <a:pt x="811248" y="2157188"/>
                  </a:lnTo>
                  <a:lnTo>
                    <a:pt x="805764" y="2195297"/>
                  </a:lnTo>
                  <a:lnTo>
                    <a:pt x="803910" y="2234107"/>
                  </a:lnTo>
                  <a:lnTo>
                    <a:pt x="803910" y="2767660"/>
                  </a:lnTo>
                  <a:lnTo>
                    <a:pt x="802055" y="2806470"/>
                  </a:lnTo>
                  <a:lnTo>
                    <a:pt x="796571" y="2844579"/>
                  </a:lnTo>
                  <a:lnTo>
                    <a:pt x="787577" y="2881901"/>
                  </a:lnTo>
                  <a:lnTo>
                    <a:pt x="775193" y="2918353"/>
                  </a:lnTo>
                  <a:lnTo>
                    <a:pt x="759539" y="2953849"/>
                  </a:lnTo>
                  <a:lnTo>
                    <a:pt x="740735" y="2988306"/>
                  </a:lnTo>
                  <a:lnTo>
                    <a:pt x="718900" y="3021638"/>
                  </a:lnTo>
                  <a:lnTo>
                    <a:pt x="694153" y="3053762"/>
                  </a:lnTo>
                  <a:lnTo>
                    <a:pt x="666616" y="3084594"/>
                  </a:lnTo>
                  <a:lnTo>
                    <a:pt x="636406" y="3114048"/>
                  </a:lnTo>
                  <a:lnTo>
                    <a:pt x="603645" y="3142040"/>
                  </a:lnTo>
                  <a:lnTo>
                    <a:pt x="568452" y="3168486"/>
                  </a:lnTo>
                  <a:lnTo>
                    <a:pt x="530946" y="3193302"/>
                  </a:lnTo>
                  <a:lnTo>
                    <a:pt x="491247" y="3216402"/>
                  </a:lnTo>
                  <a:lnTo>
                    <a:pt x="449475" y="3237703"/>
                  </a:lnTo>
                  <a:lnTo>
                    <a:pt x="405750" y="3257121"/>
                  </a:lnTo>
                  <a:lnTo>
                    <a:pt x="360192" y="3274570"/>
                  </a:lnTo>
                  <a:lnTo>
                    <a:pt x="312920" y="3289966"/>
                  </a:lnTo>
                  <a:lnTo>
                    <a:pt x="264053" y="3303225"/>
                  </a:lnTo>
                  <a:lnTo>
                    <a:pt x="213712" y="3314263"/>
                  </a:lnTo>
                  <a:lnTo>
                    <a:pt x="162017" y="3322995"/>
                  </a:lnTo>
                  <a:lnTo>
                    <a:pt x="109086" y="3329337"/>
                  </a:lnTo>
                  <a:lnTo>
                    <a:pt x="55041" y="3333204"/>
                  </a:lnTo>
                  <a:lnTo>
                    <a:pt x="0" y="3334512"/>
                  </a:lnTo>
                </a:path>
              </a:pathLst>
            </a:custGeom>
            <a:ln w="28956">
              <a:solidFill>
                <a:srgbClr val="548235"/>
              </a:solidFill>
            </a:ln>
          </p:spPr>
          <p:txBody>
            <a:bodyPr wrap="square" lIns="0" tIns="0" rIns="0" bIns="0" rtlCol="0"/>
            <a:lstStyle/>
            <a:p>
              <a:endParaRPr/>
            </a:p>
          </p:txBody>
        </p:sp>
        <p:pic>
          <p:nvPicPr>
            <p:cNvPr id="52" name="object 52"/>
            <p:cNvPicPr/>
            <p:nvPr/>
          </p:nvPicPr>
          <p:blipFill>
            <a:blip r:embed="rId26" cstate="print"/>
            <a:stretch>
              <a:fillRect/>
            </a:stretch>
          </p:blipFill>
          <p:spPr>
            <a:xfrm>
              <a:off x="6633972" y="1097280"/>
              <a:ext cx="1930907" cy="603503"/>
            </a:xfrm>
            <a:prstGeom prst="rect">
              <a:avLst/>
            </a:prstGeom>
          </p:spPr>
        </p:pic>
        <p:sp>
          <p:nvSpPr>
            <p:cNvPr id="53" name="object 53"/>
            <p:cNvSpPr/>
            <p:nvPr/>
          </p:nvSpPr>
          <p:spPr>
            <a:xfrm>
              <a:off x="6873240" y="1495044"/>
              <a:ext cx="1412875" cy="379730"/>
            </a:xfrm>
            <a:custGeom>
              <a:avLst/>
              <a:gdLst/>
              <a:ahLst/>
              <a:cxnLst/>
              <a:rect l="l" t="t" r="r" b="b"/>
              <a:pathLst>
                <a:path w="1412875" h="379730">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92D050"/>
            </a:solidFill>
          </p:spPr>
          <p:txBody>
            <a:bodyPr wrap="square" lIns="0" tIns="0" rIns="0" bIns="0" rtlCol="0"/>
            <a:lstStyle/>
            <a:p>
              <a:endParaRPr/>
            </a:p>
          </p:txBody>
        </p:sp>
        <p:sp>
          <p:nvSpPr>
            <p:cNvPr id="54" name="object 54"/>
            <p:cNvSpPr/>
            <p:nvPr/>
          </p:nvSpPr>
          <p:spPr>
            <a:xfrm>
              <a:off x="6873240" y="1495044"/>
              <a:ext cx="1412875" cy="379730"/>
            </a:xfrm>
            <a:custGeom>
              <a:avLst/>
              <a:gdLst/>
              <a:ahLst/>
              <a:cxnLst/>
              <a:rect l="l" t="t" r="r" b="b"/>
              <a:pathLst>
                <a:path w="1412875" h="379730">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5B9BD5"/>
              </a:solidFill>
            </a:ln>
          </p:spPr>
          <p:txBody>
            <a:bodyPr wrap="square" lIns="0" tIns="0" rIns="0" bIns="0" rtlCol="0"/>
            <a:lstStyle/>
            <a:p>
              <a:endParaRPr/>
            </a:p>
          </p:txBody>
        </p:sp>
      </p:grpSp>
      <p:sp>
        <p:nvSpPr>
          <p:cNvPr id="55" name="object 55"/>
          <p:cNvSpPr txBox="1"/>
          <p:nvPr/>
        </p:nvSpPr>
        <p:spPr>
          <a:xfrm>
            <a:off x="7387272" y="1550092"/>
            <a:ext cx="382270" cy="239395"/>
          </a:xfrm>
          <a:prstGeom prst="rect">
            <a:avLst/>
          </a:prstGeom>
        </p:spPr>
        <p:txBody>
          <a:bodyPr vert="horz" wrap="square" lIns="0" tIns="13335" rIns="0" bIns="0" rtlCol="0">
            <a:spAutoFit/>
          </a:bodyPr>
          <a:lstStyle/>
          <a:p>
            <a:pPr marL="12700">
              <a:lnSpc>
                <a:spcPct val="100000"/>
              </a:lnSpc>
              <a:spcBef>
                <a:spcPts val="105"/>
              </a:spcBef>
            </a:pPr>
            <a:r>
              <a:rPr sz="1400" b="1" spc="-25" dirty="0">
                <a:solidFill>
                  <a:srgbClr val="C00000"/>
                </a:solidFill>
                <a:latin typeface="UD デジタル 教科書体 NP-B"/>
                <a:cs typeface="UD デジタル 教科書体 NP-B"/>
              </a:rPr>
              <a:t>食品</a:t>
            </a:r>
            <a:endParaRPr sz="1400">
              <a:latin typeface="UD デジタル 教科書体 NP-B"/>
              <a:cs typeface="UD デジタル 教科書体 NP-B"/>
            </a:endParaRPr>
          </a:p>
        </p:txBody>
      </p:sp>
      <p:grpSp>
        <p:nvGrpSpPr>
          <p:cNvPr id="56" name="object 56"/>
          <p:cNvGrpSpPr/>
          <p:nvPr/>
        </p:nvGrpSpPr>
        <p:grpSpPr>
          <a:xfrm>
            <a:off x="6671944" y="1883536"/>
            <a:ext cx="1815464" cy="221615"/>
            <a:chOff x="6671944" y="1883536"/>
            <a:chExt cx="1815464" cy="221615"/>
          </a:xfrm>
        </p:grpSpPr>
        <p:pic>
          <p:nvPicPr>
            <p:cNvPr id="57" name="object 57"/>
            <p:cNvPicPr/>
            <p:nvPr/>
          </p:nvPicPr>
          <p:blipFill>
            <a:blip r:embed="rId27" cstate="print"/>
            <a:stretch>
              <a:fillRect/>
            </a:stretch>
          </p:blipFill>
          <p:spPr>
            <a:xfrm>
              <a:off x="6675119" y="1886711"/>
              <a:ext cx="1808987" cy="214884"/>
            </a:xfrm>
            <a:prstGeom prst="rect">
              <a:avLst/>
            </a:prstGeom>
          </p:spPr>
        </p:pic>
        <p:sp>
          <p:nvSpPr>
            <p:cNvPr id="58" name="object 58"/>
            <p:cNvSpPr/>
            <p:nvPr/>
          </p:nvSpPr>
          <p:spPr>
            <a:xfrm>
              <a:off x="6675119" y="1886711"/>
              <a:ext cx="1809114" cy="215265"/>
            </a:xfrm>
            <a:custGeom>
              <a:avLst/>
              <a:gdLst/>
              <a:ahLst/>
              <a:cxnLst/>
              <a:rect l="l" t="t" r="r" b="b"/>
              <a:pathLst>
                <a:path w="1809115" h="215264">
                  <a:moveTo>
                    <a:pt x="0" y="0"/>
                  </a:moveTo>
                  <a:lnTo>
                    <a:pt x="1808987" y="0"/>
                  </a:lnTo>
                  <a:lnTo>
                    <a:pt x="1808987" y="214884"/>
                  </a:lnTo>
                  <a:lnTo>
                    <a:pt x="0" y="214884"/>
                  </a:lnTo>
                  <a:lnTo>
                    <a:pt x="0" y="0"/>
                  </a:lnTo>
                  <a:close/>
                </a:path>
              </a:pathLst>
            </a:custGeom>
            <a:ln w="6096">
              <a:solidFill>
                <a:srgbClr val="5B9BD5"/>
              </a:solidFill>
            </a:ln>
          </p:spPr>
          <p:txBody>
            <a:bodyPr wrap="square" lIns="0" tIns="0" rIns="0" bIns="0" rtlCol="0"/>
            <a:lstStyle/>
            <a:p>
              <a:endParaRPr/>
            </a:p>
          </p:txBody>
        </p:sp>
      </p:grpSp>
      <p:sp>
        <p:nvSpPr>
          <p:cNvPr id="59" name="object 59"/>
          <p:cNvSpPr txBox="1"/>
          <p:nvPr/>
        </p:nvSpPr>
        <p:spPr>
          <a:xfrm>
            <a:off x="7185152" y="1876418"/>
            <a:ext cx="78740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UD デジタル 教科書体 NP-B"/>
                <a:cs typeface="UD デジタル 教科書体 NP-B"/>
              </a:rPr>
              <a:t>数十万以上</a:t>
            </a:r>
            <a:endParaRPr sz="1200">
              <a:latin typeface="UD デジタル 教科書体 NP-B"/>
              <a:cs typeface="UD デジタル 教科書体 NP-B"/>
            </a:endParaRPr>
          </a:p>
        </p:txBody>
      </p:sp>
      <p:pic>
        <p:nvPicPr>
          <p:cNvPr id="60" name="object 60"/>
          <p:cNvPicPr/>
          <p:nvPr/>
        </p:nvPicPr>
        <p:blipFill>
          <a:blip r:embed="rId28" cstate="print"/>
          <a:stretch>
            <a:fillRect/>
          </a:stretch>
        </p:blipFill>
        <p:spPr>
          <a:xfrm>
            <a:off x="6675119" y="3083052"/>
            <a:ext cx="1808987" cy="213359"/>
          </a:xfrm>
          <a:prstGeom prst="rect">
            <a:avLst/>
          </a:prstGeom>
        </p:spPr>
      </p:pic>
      <p:sp>
        <p:nvSpPr>
          <p:cNvPr id="61" name="object 61"/>
          <p:cNvSpPr txBox="1"/>
          <p:nvPr/>
        </p:nvSpPr>
        <p:spPr>
          <a:xfrm>
            <a:off x="6675119" y="3083051"/>
            <a:ext cx="1809114" cy="213360"/>
          </a:xfrm>
          <a:prstGeom prst="rect">
            <a:avLst/>
          </a:prstGeom>
          <a:ln w="6096">
            <a:solidFill>
              <a:srgbClr val="5B9BD5"/>
            </a:solidFill>
          </a:ln>
        </p:spPr>
        <p:txBody>
          <a:bodyPr vert="horz" wrap="square" lIns="0" tIns="1270" rIns="0" bIns="0" rtlCol="0">
            <a:spAutoFit/>
          </a:bodyPr>
          <a:lstStyle/>
          <a:p>
            <a:pPr marL="223520">
              <a:lnSpc>
                <a:spcPct val="100000"/>
              </a:lnSpc>
              <a:spcBef>
                <a:spcPts val="10"/>
              </a:spcBef>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10,000～</a:t>
            </a:r>
            <a:r>
              <a:rPr sz="1200" b="1" spc="-20" dirty="0">
                <a:solidFill>
                  <a:srgbClr val="C00000"/>
                </a:solidFill>
                <a:latin typeface="UD デジタル 教科書体 NP-B"/>
                <a:cs typeface="UD デジタル 教科書体 NP-B"/>
              </a:rPr>
              <a:t>数十万</a:t>
            </a:r>
            <a:endParaRPr sz="1200">
              <a:latin typeface="UD デジタル 教科書体 NP-B"/>
              <a:cs typeface="UD デジタル 教科書体 NP-B"/>
            </a:endParaRPr>
          </a:p>
        </p:txBody>
      </p:sp>
      <p:pic>
        <p:nvPicPr>
          <p:cNvPr id="62" name="object 62"/>
          <p:cNvPicPr/>
          <p:nvPr/>
        </p:nvPicPr>
        <p:blipFill>
          <a:blip r:embed="rId29" cstate="print"/>
          <a:stretch>
            <a:fillRect/>
          </a:stretch>
        </p:blipFill>
        <p:spPr>
          <a:xfrm>
            <a:off x="6675119" y="3697223"/>
            <a:ext cx="1808987" cy="213359"/>
          </a:xfrm>
          <a:prstGeom prst="rect">
            <a:avLst/>
          </a:prstGeom>
        </p:spPr>
      </p:pic>
      <p:sp>
        <p:nvSpPr>
          <p:cNvPr id="63" name="object 63"/>
          <p:cNvSpPr txBox="1"/>
          <p:nvPr/>
        </p:nvSpPr>
        <p:spPr>
          <a:xfrm>
            <a:off x="6675119" y="3697223"/>
            <a:ext cx="1809114" cy="213360"/>
          </a:xfrm>
          <a:prstGeom prst="rect">
            <a:avLst/>
          </a:prstGeom>
          <a:ln w="6096">
            <a:solidFill>
              <a:srgbClr val="5B9BD5"/>
            </a:solidFill>
          </a:ln>
        </p:spPr>
        <p:txBody>
          <a:bodyPr vert="horz" wrap="square" lIns="0" tIns="1270" rIns="0" bIns="0" rtlCol="0">
            <a:spAutoFit/>
          </a:bodyPr>
          <a:lstStyle/>
          <a:p>
            <a:pPr marL="360680">
              <a:lnSpc>
                <a:spcPct val="100000"/>
              </a:lnSpc>
              <a:spcBef>
                <a:spcPts val="10"/>
              </a:spcBef>
            </a:pPr>
            <a:r>
              <a:rPr sz="1200" b="1" dirty="0">
                <a:solidFill>
                  <a:srgbClr val="C00000"/>
                </a:solidFill>
                <a:latin typeface="UD デジタル 教科書体 NP-B"/>
                <a:cs typeface="UD デジタル 教科書体 NP-B"/>
              </a:rPr>
              <a:t>約100～</a:t>
            </a:r>
            <a:r>
              <a:rPr sz="1200" b="1" spc="-20" dirty="0">
                <a:solidFill>
                  <a:srgbClr val="C00000"/>
                </a:solidFill>
                <a:latin typeface="UD デジタル 教科書体 NP-B"/>
                <a:cs typeface="UD デジタル 教科書体 NP-B"/>
              </a:rPr>
              <a:t>数百万</a:t>
            </a:r>
            <a:endParaRPr sz="1200">
              <a:latin typeface="UD デジタル 教科書体 NP-B"/>
              <a:cs typeface="UD デジタル 教科書体 NP-B"/>
            </a:endParaRPr>
          </a:p>
        </p:txBody>
      </p:sp>
      <p:grpSp>
        <p:nvGrpSpPr>
          <p:cNvPr id="64" name="object 64"/>
          <p:cNvGrpSpPr/>
          <p:nvPr/>
        </p:nvGrpSpPr>
        <p:grpSpPr>
          <a:xfrm>
            <a:off x="6671944" y="4294504"/>
            <a:ext cx="1815464" cy="828040"/>
            <a:chOff x="6671944" y="4294504"/>
            <a:chExt cx="1815464" cy="828040"/>
          </a:xfrm>
        </p:grpSpPr>
        <p:pic>
          <p:nvPicPr>
            <p:cNvPr id="65" name="object 65"/>
            <p:cNvPicPr/>
            <p:nvPr/>
          </p:nvPicPr>
          <p:blipFill>
            <a:blip r:embed="rId30" cstate="print"/>
            <a:stretch>
              <a:fillRect/>
            </a:stretch>
          </p:blipFill>
          <p:spPr>
            <a:xfrm>
              <a:off x="6675119" y="4297679"/>
              <a:ext cx="1808987" cy="211836"/>
            </a:xfrm>
            <a:prstGeom prst="rect">
              <a:avLst/>
            </a:prstGeom>
          </p:spPr>
        </p:pic>
        <p:sp>
          <p:nvSpPr>
            <p:cNvPr id="66" name="object 66"/>
            <p:cNvSpPr/>
            <p:nvPr/>
          </p:nvSpPr>
          <p:spPr>
            <a:xfrm>
              <a:off x="6675119" y="4297679"/>
              <a:ext cx="1809114" cy="212090"/>
            </a:xfrm>
            <a:custGeom>
              <a:avLst/>
              <a:gdLst/>
              <a:ahLst/>
              <a:cxnLst/>
              <a:rect l="l" t="t" r="r" b="b"/>
              <a:pathLst>
                <a:path w="1809115" h="212089">
                  <a:moveTo>
                    <a:pt x="0" y="0"/>
                  </a:moveTo>
                  <a:lnTo>
                    <a:pt x="1808987" y="0"/>
                  </a:lnTo>
                  <a:lnTo>
                    <a:pt x="1808987" y="211836"/>
                  </a:lnTo>
                  <a:lnTo>
                    <a:pt x="0" y="211836"/>
                  </a:lnTo>
                  <a:lnTo>
                    <a:pt x="0" y="0"/>
                  </a:lnTo>
                  <a:close/>
                </a:path>
              </a:pathLst>
            </a:custGeom>
            <a:ln w="6096">
              <a:solidFill>
                <a:srgbClr val="5B9BD5"/>
              </a:solidFill>
            </a:ln>
          </p:spPr>
          <p:txBody>
            <a:bodyPr wrap="square" lIns="0" tIns="0" rIns="0" bIns="0" rtlCol="0"/>
            <a:lstStyle/>
            <a:p>
              <a:endParaRPr/>
            </a:p>
          </p:txBody>
        </p:sp>
        <p:pic>
          <p:nvPicPr>
            <p:cNvPr id="67" name="object 67"/>
            <p:cNvPicPr/>
            <p:nvPr/>
          </p:nvPicPr>
          <p:blipFill>
            <a:blip r:embed="rId29" cstate="print"/>
            <a:stretch>
              <a:fillRect/>
            </a:stretch>
          </p:blipFill>
          <p:spPr>
            <a:xfrm>
              <a:off x="6675119" y="4908803"/>
              <a:ext cx="1808987" cy="213359"/>
            </a:xfrm>
            <a:prstGeom prst="rect">
              <a:avLst/>
            </a:prstGeom>
          </p:spPr>
        </p:pic>
      </p:grpSp>
      <p:sp>
        <p:nvSpPr>
          <p:cNvPr id="68" name="object 68"/>
          <p:cNvSpPr txBox="1"/>
          <p:nvPr/>
        </p:nvSpPr>
        <p:spPr>
          <a:xfrm>
            <a:off x="6675119" y="4908803"/>
            <a:ext cx="1809114" cy="213360"/>
          </a:xfrm>
          <a:prstGeom prst="rect">
            <a:avLst/>
          </a:prstGeom>
          <a:ln w="6096">
            <a:solidFill>
              <a:srgbClr val="5B9BD5"/>
            </a:solidFill>
          </a:ln>
        </p:spPr>
        <p:txBody>
          <a:bodyPr vert="horz" wrap="square" lIns="0" tIns="1270" rIns="0" bIns="0" rtlCol="0">
            <a:spAutoFit/>
          </a:bodyPr>
          <a:lstStyle/>
          <a:p>
            <a:pPr marL="375920">
              <a:lnSpc>
                <a:spcPct val="100000"/>
              </a:lnSpc>
              <a:spcBef>
                <a:spcPts val="10"/>
              </a:spcBef>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10,000</a:t>
            </a:r>
            <a:r>
              <a:rPr sz="1200" b="1" spc="-25" dirty="0">
                <a:solidFill>
                  <a:srgbClr val="C00000"/>
                </a:solidFill>
                <a:latin typeface="UD デジタル 教科書体 NP-B"/>
                <a:cs typeface="UD デジタル 教科書体 NP-B"/>
              </a:rPr>
              <a:t>以下</a:t>
            </a:r>
            <a:endParaRPr sz="1200">
              <a:latin typeface="UD デジタル 教科書体 NP-B"/>
              <a:cs typeface="UD デジタル 教科書体 NP-B"/>
            </a:endParaRPr>
          </a:p>
        </p:txBody>
      </p:sp>
      <p:grpSp>
        <p:nvGrpSpPr>
          <p:cNvPr id="69" name="object 69"/>
          <p:cNvGrpSpPr/>
          <p:nvPr/>
        </p:nvGrpSpPr>
        <p:grpSpPr>
          <a:xfrm>
            <a:off x="6671944" y="2095373"/>
            <a:ext cx="1815464" cy="3647440"/>
            <a:chOff x="6671944" y="2095373"/>
            <a:chExt cx="1815464" cy="3647440"/>
          </a:xfrm>
        </p:grpSpPr>
        <p:sp>
          <p:nvSpPr>
            <p:cNvPr id="70" name="object 70"/>
            <p:cNvSpPr/>
            <p:nvPr/>
          </p:nvSpPr>
          <p:spPr>
            <a:xfrm>
              <a:off x="6873239" y="2098548"/>
              <a:ext cx="1412875" cy="379730"/>
            </a:xfrm>
            <a:custGeom>
              <a:avLst/>
              <a:gdLst/>
              <a:ahLst/>
              <a:cxnLst/>
              <a:rect l="l" t="t" r="r" b="b"/>
              <a:pathLst>
                <a:path w="1412875" h="379730">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C5E0B4"/>
            </a:solidFill>
          </p:spPr>
          <p:txBody>
            <a:bodyPr wrap="square" lIns="0" tIns="0" rIns="0" bIns="0" rtlCol="0"/>
            <a:lstStyle/>
            <a:p>
              <a:endParaRPr/>
            </a:p>
          </p:txBody>
        </p:sp>
        <p:sp>
          <p:nvSpPr>
            <p:cNvPr id="71" name="object 71"/>
            <p:cNvSpPr/>
            <p:nvPr/>
          </p:nvSpPr>
          <p:spPr>
            <a:xfrm>
              <a:off x="6873239" y="2098548"/>
              <a:ext cx="1412875" cy="379730"/>
            </a:xfrm>
            <a:custGeom>
              <a:avLst/>
              <a:gdLst/>
              <a:ahLst/>
              <a:cxnLst/>
              <a:rect l="l" t="t" r="r" b="b"/>
              <a:pathLst>
                <a:path w="1412875" h="379730">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FFC000"/>
              </a:solidFill>
            </a:ln>
          </p:spPr>
          <p:txBody>
            <a:bodyPr wrap="square" lIns="0" tIns="0" rIns="0" bIns="0" rtlCol="0"/>
            <a:lstStyle/>
            <a:p>
              <a:endParaRPr/>
            </a:p>
          </p:txBody>
        </p:sp>
        <p:pic>
          <p:nvPicPr>
            <p:cNvPr id="72" name="object 72"/>
            <p:cNvPicPr/>
            <p:nvPr/>
          </p:nvPicPr>
          <p:blipFill>
            <a:blip r:embed="rId31" cstate="print"/>
            <a:stretch>
              <a:fillRect/>
            </a:stretch>
          </p:blipFill>
          <p:spPr>
            <a:xfrm>
              <a:off x="6675119" y="5527548"/>
              <a:ext cx="1808987" cy="211835"/>
            </a:xfrm>
            <a:prstGeom prst="rect">
              <a:avLst/>
            </a:prstGeom>
          </p:spPr>
        </p:pic>
        <p:sp>
          <p:nvSpPr>
            <p:cNvPr id="73" name="object 73"/>
            <p:cNvSpPr/>
            <p:nvPr/>
          </p:nvSpPr>
          <p:spPr>
            <a:xfrm>
              <a:off x="6675119" y="5527548"/>
              <a:ext cx="1809114" cy="212090"/>
            </a:xfrm>
            <a:custGeom>
              <a:avLst/>
              <a:gdLst/>
              <a:ahLst/>
              <a:cxnLst/>
              <a:rect l="l" t="t" r="r" b="b"/>
              <a:pathLst>
                <a:path w="1809115" h="212089">
                  <a:moveTo>
                    <a:pt x="0" y="0"/>
                  </a:moveTo>
                  <a:lnTo>
                    <a:pt x="1808987" y="0"/>
                  </a:lnTo>
                  <a:lnTo>
                    <a:pt x="1808987" y="211835"/>
                  </a:lnTo>
                  <a:lnTo>
                    <a:pt x="0" y="211835"/>
                  </a:lnTo>
                  <a:lnTo>
                    <a:pt x="0" y="0"/>
                  </a:lnTo>
                  <a:close/>
                </a:path>
              </a:pathLst>
            </a:custGeom>
            <a:ln w="6096">
              <a:solidFill>
                <a:srgbClr val="5B9BD5"/>
              </a:solidFill>
            </a:ln>
          </p:spPr>
          <p:txBody>
            <a:bodyPr wrap="square" lIns="0" tIns="0" rIns="0" bIns="0" rtlCol="0"/>
            <a:lstStyle/>
            <a:p>
              <a:endParaRPr/>
            </a:p>
          </p:txBody>
        </p:sp>
      </p:grpSp>
      <p:sp>
        <p:nvSpPr>
          <p:cNvPr id="74" name="object 74"/>
          <p:cNvSpPr txBox="1"/>
          <p:nvPr/>
        </p:nvSpPr>
        <p:spPr>
          <a:xfrm>
            <a:off x="7163244" y="2183060"/>
            <a:ext cx="830580" cy="186690"/>
          </a:xfrm>
          <a:prstGeom prst="rect">
            <a:avLst/>
          </a:prstGeom>
        </p:spPr>
        <p:txBody>
          <a:bodyPr vert="horz" wrap="square" lIns="0" tIns="13335" rIns="0" bIns="0" rtlCol="0">
            <a:spAutoFit/>
          </a:bodyPr>
          <a:lstStyle/>
          <a:p>
            <a:pPr marL="12700">
              <a:lnSpc>
                <a:spcPct val="100000"/>
              </a:lnSpc>
              <a:spcBef>
                <a:spcPts val="105"/>
              </a:spcBef>
            </a:pPr>
            <a:r>
              <a:rPr sz="1050" b="1" spc="-10" dirty="0">
                <a:solidFill>
                  <a:srgbClr val="C00000"/>
                </a:solidFill>
                <a:latin typeface="UD デジタル 教科書体 NP-B"/>
                <a:cs typeface="UD デジタル 教科書体 NP-B"/>
              </a:rPr>
              <a:t>バイオ医薬品</a:t>
            </a:r>
            <a:endParaRPr sz="1050">
              <a:latin typeface="UD デジタル 教科書体 NP-B"/>
              <a:cs typeface="UD デジタル 教科書体 NP-B"/>
            </a:endParaRPr>
          </a:p>
        </p:txBody>
      </p:sp>
      <p:grpSp>
        <p:nvGrpSpPr>
          <p:cNvPr id="75" name="object 75"/>
          <p:cNvGrpSpPr/>
          <p:nvPr/>
        </p:nvGrpSpPr>
        <p:grpSpPr>
          <a:xfrm>
            <a:off x="6671944" y="2485517"/>
            <a:ext cx="1815464" cy="219710"/>
            <a:chOff x="6671944" y="2485517"/>
            <a:chExt cx="1815464" cy="219710"/>
          </a:xfrm>
        </p:grpSpPr>
        <p:pic>
          <p:nvPicPr>
            <p:cNvPr id="76" name="object 76"/>
            <p:cNvPicPr/>
            <p:nvPr/>
          </p:nvPicPr>
          <p:blipFill>
            <a:blip r:embed="rId32" cstate="print"/>
            <a:stretch>
              <a:fillRect/>
            </a:stretch>
          </p:blipFill>
          <p:spPr>
            <a:xfrm>
              <a:off x="6675119" y="2488692"/>
              <a:ext cx="1808987" cy="213360"/>
            </a:xfrm>
            <a:prstGeom prst="rect">
              <a:avLst/>
            </a:prstGeom>
          </p:spPr>
        </p:pic>
        <p:sp>
          <p:nvSpPr>
            <p:cNvPr id="77" name="object 77"/>
            <p:cNvSpPr/>
            <p:nvPr/>
          </p:nvSpPr>
          <p:spPr>
            <a:xfrm>
              <a:off x="6675119" y="2488692"/>
              <a:ext cx="1809114" cy="213360"/>
            </a:xfrm>
            <a:custGeom>
              <a:avLst/>
              <a:gdLst/>
              <a:ahLst/>
              <a:cxnLst/>
              <a:rect l="l" t="t" r="r" b="b"/>
              <a:pathLst>
                <a:path w="1809115" h="213360">
                  <a:moveTo>
                    <a:pt x="0" y="0"/>
                  </a:moveTo>
                  <a:lnTo>
                    <a:pt x="1808987" y="0"/>
                  </a:lnTo>
                  <a:lnTo>
                    <a:pt x="1808987" y="213360"/>
                  </a:lnTo>
                  <a:lnTo>
                    <a:pt x="0" y="213360"/>
                  </a:lnTo>
                  <a:lnTo>
                    <a:pt x="0" y="0"/>
                  </a:lnTo>
                  <a:close/>
                </a:path>
              </a:pathLst>
            </a:custGeom>
            <a:ln w="6095">
              <a:solidFill>
                <a:srgbClr val="5B9BD5"/>
              </a:solidFill>
            </a:ln>
          </p:spPr>
          <p:txBody>
            <a:bodyPr wrap="square" lIns="0" tIns="0" rIns="0" bIns="0" rtlCol="0"/>
            <a:lstStyle/>
            <a:p>
              <a:endParaRPr/>
            </a:p>
          </p:txBody>
        </p:sp>
      </p:grpSp>
      <p:sp>
        <p:nvSpPr>
          <p:cNvPr id="78" name="object 78"/>
          <p:cNvSpPr txBox="1"/>
          <p:nvPr/>
        </p:nvSpPr>
        <p:spPr>
          <a:xfrm>
            <a:off x="7006843" y="2477287"/>
            <a:ext cx="11442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UD デジタル 教科書体 NP-B"/>
                <a:cs typeface="UD デジタル 教科書体 NP-B"/>
              </a:rPr>
              <a:t>50,000～15</a:t>
            </a:r>
            <a:r>
              <a:rPr sz="1200" b="1" spc="-50" dirty="0">
                <a:solidFill>
                  <a:srgbClr val="C00000"/>
                </a:solidFill>
                <a:latin typeface="UD デジタル 教科書体 NP-B"/>
                <a:cs typeface="UD デジタル 教科書体 NP-B"/>
              </a:rPr>
              <a:t>万</a:t>
            </a:r>
            <a:endParaRPr sz="1200">
              <a:latin typeface="UD デジタル 教科書体 NP-B"/>
              <a:cs typeface="UD デジタル 教科書体 NP-B"/>
            </a:endParaRPr>
          </a:p>
        </p:txBody>
      </p:sp>
      <p:grpSp>
        <p:nvGrpSpPr>
          <p:cNvPr id="79" name="object 79"/>
          <p:cNvGrpSpPr/>
          <p:nvPr/>
        </p:nvGrpSpPr>
        <p:grpSpPr>
          <a:xfrm>
            <a:off x="6870065" y="2695829"/>
            <a:ext cx="1419225" cy="386080"/>
            <a:chOff x="6870065" y="2695829"/>
            <a:chExt cx="1419225" cy="386080"/>
          </a:xfrm>
        </p:grpSpPr>
        <p:sp>
          <p:nvSpPr>
            <p:cNvPr id="80" name="object 80"/>
            <p:cNvSpPr/>
            <p:nvPr/>
          </p:nvSpPr>
          <p:spPr>
            <a:xfrm>
              <a:off x="6873240" y="2699004"/>
              <a:ext cx="1412875" cy="379730"/>
            </a:xfrm>
            <a:custGeom>
              <a:avLst/>
              <a:gdLst/>
              <a:ahLst/>
              <a:cxnLst/>
              <a:rect l="l" t="t" r="r" b="b"/>
              <a:pathLst>
                <a:path w="1412875" h="379730">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A9D18E"/>
            </a:solidFill>
          </p:spPr>
          <p:txBody>
            <a:bodyPr wrap="square" lIns="0" tIns="0" rIns="0" bIns="0" rtlCol="0"/>
            <a:lstStyle/>
            <a:p>
              <a:endParaRPr/>
            </a:p>
          </p:txBody>
        </p:sp>
        <p:sp>
          <p:nvSpPr>
            <p:cNvPr id="81" name="object 81"/>
            <p:cNvSpPr/>
            <p:nvPr/>
          </p:nvSpPr>
          <p:spPr>
            <a:xfrm>
              <a:off x="6873240" y="2699004"/>
              <a:ext cx="1412875" cy="379730"/>
            </a:xfrm>
            <a:custGeom>
              <a:avLst/>
              <a:gdLst/>
              <a:ahLst/>
              <a:cxnLst/>
              <a:rect l="l" t="t" r="r" b="b"/>
              <a:pathLst>
                <a:path w="1412875" h="379730">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FFC000"/>
              </a:solidFill>
            </a:ln>
          </p:spPr>
          <p:txBody>
            <a:bodyPr wrap="square" lIns="0" tIns="0" rIns="0" bIns="0" rtlCol="0"/>
            <a:lstStyle/>
            <a:p>
              <a:endParaRPr/>
            </a:p>
          </p:txBody>
        </p:sp>
      </p:grpSp>
      <p:sp>
        <p:nvSpPr>
          <p:cNvPr id="82" name="object 82"/>
          <p:cNvSpPr txBox="1"/>
          <p:nvPr/>
        </p:nvSpPr>
        <p:spPr>
          <a:xfrm>
            <a:off x="7184580" y="2770181"/>
            <a:ext cx="78740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UD デジタル 教科書体 NP-B"/>
                <a:cs typeface="UD デジタル 教科書体 NP-B"/>
              </a:rPr>
              <a:t>タンパク質</a:t>
            </a:r>
            <a:endParaRPr sz="1200">
              <a:latin typeface="UD デジタル 教科書体 NP-B"/>
              <a:cs typeface="UD デジタル 教科書体 NP-B"/>
            </a:endParaRPr>
          </a:p>
        </p:txBody>
      </p:sp>
      <p:grpSp>
        <p:nvGrpSpPr>
          <p:cNvPr id="83" name="object 83"/>
          <p:cNvGrpSpPr/>
          <p:nvPr/>
        </p:nvGrpSpPr>
        <p:grpSpPr>
          <a:xfrm>
            <a:off x="6870065" y="3300857"/>
            <a:ext cx="1419225" cy="386080"/>
            <a:chOff x="6870065" y="3300857"/>
            <a:chExt cx="1419225" cy="386080"/>
          </a:xfrm>
        </p:grpSpPr>
        <p:sp>
          <p:nvSpPr>
            <p:cNvPr id="84" name="object 84"/>
            <p:cNvSpPr/>
            <p:nvPr/>
          </p:nvSpPr>
          <p:spPr>
            <a:xfrm>
              <a:off x="6873240" y="3304032"/>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E2F0D9"/>
            </a:solidFill>
          </p:spPr>
          <p:txBody>
            <a:bodyPr wrap="square" lIns="0" tIns="0" rIns="0" bIns="0" rtlCol="0"/>
            <a:lstStyle/>
            <a:p>
              <a:endParaRPr/>
            </a:p>
          </p:txBody>
        </p:sp>
        <p:sp>
          <p:nvSpPr>
            <p:cNvPr id="85" name="object 85"/>
            <p:cNvSpPr/>
            <p:nvPr/>
          </p:nvSpPr>
          <p:spPr>
            <a:xfrm>
              <a:off x="6873240" y="3304032"/>
              <a:ext cx="1412875" cy="379730"/>
            </a:xfrm>
            <a:custGeom>
              <a:avLst/>
              <a:gdLst/>
              <a:ahLst/>
              <a:cxnLst/>
              <a:rect l="l" t="t" r="r" b="b"/>
              <a:pathLst>
                <a:path w="1412875" h="379729">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FFC000"/>
              </a:solidFill>
            </a:ln>
          </p:spPr>
          <p:txBody>
            <a:bodyPr wrap="square" lIns="0" tIns="0" rIns="0" bIns="0" rtlCol="0"/>
            <a:lstStyle/>
            <a:p>
              <a:endParaRPr/>
            </a:p>
          </p:txBody>
        </p:sp>
      </p:grpSp>
      <p:sp>
        <p:nvSpPr>
          <p:cNvPr id="86" name="object 86"/>
          <p:cNvSpPr txBox="1"/>
          <p:nvPr/>
        </p:nvSpPr>
        <p:spPr>
          <a:xfrm>
            <a:off x="7362888" y="3343078"/>
            <a:ext cx="43116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C00000"/>
                </a:solidFill>
                <a:latin typeface="UD デジタル 教科書体 NP-B"/>
                <a:cs typeface="UD デジタル 教科書体 NP-B"/>
              </a:rPr>
              <a:t>糖</a:t>
            </a:r>
            <a:r>
              <a:rPr sz="1600" b="1" spc="-50" dirty="0">
                <a:solidFill>
                  <a:srgbClr val="C00000"/>
                </a:solidFill>
                <a:latin typeface="UD デジタル 教科書体 NP-B"/>
                <a:cs typeface="UD デジタル 教科書体 NP-B"/>
              </a:rPr>
              <a:t>類</a:t>
            </a:r>
            <a:endParaRPr sz="1600">
              <a:latin typeface="UD デジタル 教科書体 NP-B"/>
              <a:cs typeface="UD デジタル 教科書体 NP-B"/>
            </a:endParaRPr>
          </a:p>
        </p:txBody>
      </p:sp>
      <p:grpSp>
        <p:nvGrpSpPr>
          <p:cNvPr id="87" name="object 87"/>
          <p:cNvGrpSpPr/>
          <p:nvPr/>
        </p:nvGrpSpPr>
        <p:grpSpPr>
          <a:xfrm>
            <a:off x="6870065" y="3901313"/>
            <a:ext cx="1419225" cy="386080"/>
            <a:chOff x="6870065" y="3901313"/>
            <a:chExt cx="1419225" cy="386080"/>
          </a:xfrm>
        </p:grpSpPr>
        <p:sp>
          <p:nvSpPr>
            <p:cNvPr id="88" name="object 88"/>
            <p:cNvSpPr/>
            <p:nvPr/>
          </p:nvSpPr>
          <p:spPr>
            <a:xfrm>
              <a:off x="6873240" y="3904488"/>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8FAADC"/>
            </a:solidFill>
          </p:spPr>
          <p:txBody>
            <a:bodyPr wrap="square" lIns="0" tIns="0" rIns="0" bIns="0" rtlCol="0"/>
            <a:lstStyle/>
            <a:p>
              <a:endParaRPr/>
            </a:p>
          </p:txBody>
        </p:sp>
        <p:sp>
          <p:nvSpPr>
            <p:cNvPr id="89" name="object 89"/>
            <p:cNvSpPr/>
            <p:nvPr/>
          </p:nvSpPr>
          <p:spPr>
            <a:xfrm>
              <a:off x="6873240" y="3904488"/>
              <a:ext cx="1412875" cy="379730"/>
            </a:xfrm>
            <a:custGeom>
              <a:avLst/>
              <a:gdLst/>
              <a:ahLst/>
              <a:cxnLst/>
              <a:rect l="l" t="t" r="r" b="b"/>
              <a:pathLst>
                <a:path w="1412875" h="379729">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002060"/>
              </a:solidFill>
            </a:ln>
          </p:spPr>
          <p:txBody>
            <a:bodyPr wrap="square" lIns="0" tIns="0" rIns="0" bIns="0" rtlCol="0"/>
            <a:lstStyle/>
            <a:p>
              <a:endParaRPr/>
            </a:p>
          </p:txBody>
        </p:sp>
      </p:grpSp>
      <p:sp>
        <p:nvSpPr>
          <p:cNvPr id="90" name="object 90"/>
          <p:cNvSpPr txBox="1"/>
          <p:nvPr/>
        </p:nvSpPr>
        <p:spPr>
          <a:xfrm>
            <a:off x="7163244" y="3989635"/>
            <a:ext cx="830580" cy="186690"/>
          </a:xfrm>
          <a:prstGeom prst="rect">
            <a:avLst/>
          </a:prstGeom>
        </p:spPr>
        <p:txBody>
          <a:bodyPr vert="horz" wrap="square" lIns="0" tIns="13335" rIns="0" bIns="0" rtlCol="0">
            <a:spAutoFit/>
          </a:bodyPr>
          <a:lstStyle/>
          <a:p>
            <a:pPr marL="12700">
              <a:lnSpc>
                <a:spcPct val="100000"/>
              </a:lnSpc>
              <a:spcBef>
                <a:spcPts val="105"/>
              </a:spcBef>
            </a:pPr>
            <a:r>
              <a:rPr sz="1050" b="1" spc="-10" dirty="0">
                <a:solidFill>
                  <a:srgbClr val="C00000"/>
                </a:solidFill>
                <a:latin typeface="UD デジタル 教科書体 NP-B"/>
                <a:cs typeface="UD デジタル 教科書体 NP-B"/>
              </a:rPr>
              <a:t>高機能化学品</a:t>
            </a:r>
            <a:endParaRPr sz="1050">
              <a:latin typeface="UD デジタル 教科書体 NP-B"/>
              <a:cs typeface="UD デジタル 教科書体 NP-B"/>
            </a:endParaRPr>
          </a:p>
        </p:txBody>
      </p:sp>
      <p:grpSp>
        <p:nvGrpSpPr>
          <p:cNvPr id="91" name="object 91"/>
          <p:cNvGrpSpPr/>
          <p:nvPr/>
        </p:nvGrpSpPr>
        <p:grpSpPr>
          <a:xfrm>
            <a:off x="6870065" y="4509389"/>
            <a:ext cx="1419225" cy="386080"/>
            <a:chOff x="6870065" y="4509389"/>
            <a:chExt cx="1419225" cy="386080"/>
          </a:xfrm>
        </p:grpSpPr>
        <p:sp>
          <p:nvSpPr>
            <p:cNvPr id="92" name="object 92"/>
            <p:cNvSpPr/>
            <p:nvPr/>
          </p:nvSpPr>
          <p:spPr>
            <a:xfrm>
              <a:off x="6873240" y="4512564"/>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7"/>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5"/>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7"/>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CACACA"/>
            </a:solidFill>
          </p:spPr>
          <p:txBody>
            <a:bodyPr wrap="square" lIns="0" tIns="0" rIns="0" bIns="0" rtlCol="0"/>
            <a:lstStyle/>
            <a:p>
              <a:endParaRPr/>
            </a:p>
          </p:txBody>
        </p:sp>
        <p:sp>
          <p:nvSpPr>
            <p:cNvPr id="93" name="object 93"/>
            <p:cNvSpPr/>
            <p:nvPr/>
          </p:nvSpPr>
          <p:spPr>
            <a:xfrm>
              <a:off x="6873240" y="4512564"/>
              <a:ext cx="1412875" cy="379730"/>
            </a:xfrm>
            <a:custGeom>
              <a:avLst/>
              <a:gdLst/>
              <a:ahLst/>
              <a:cxnLst/>
              <a:rect l="l" t="t" r="r" b="b"/>
              <a:pathLst>
                <a:path w="1412875" h="379729">
                  <a:moveTo>
                    <a:pt x="0" y="189737"/>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7"/>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5"/>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7"/>
                  </a:lnTo>
                  <a:close/>
                </a:path>
              </a:pathLst>
            </a:custGeom>
            <a:ln w="6096">
              <a:solidFill>
                <a:srgbClr val="5B9BD5"/>
              </a:solidFill>
            </a:ln>
          </p:spPr>
          <p:txBody>
            <a:bodyPr wrap="square" lIns="0" tIns="0" rIns="0" bIns="0" rtlCol="0"/>
            <a:lstStyle/>
            <a:p>
              <a:endParaRPr/>
            </a:p>
          </p:txBody>
        </p:sp>
      </p:grpSp>
      <p:sp>
        <p:nvSpPr>
          <p:cNvPr id="94" name="object 94"/>
          <p:cNvSpPr txBox="1"/>
          <p:nvPr/>
        </p:nvSpPr>
        <p:spPr>
          <a:xfrm>
            <a:off x="7038847" y="4285450"/>
            <a:ext cx="1080135" cy="499109"/>
          </a:xfrm>
          <a:prstGeom prst="rect">
            <a:avLst/>
          </a:prstGeom>
        </p:spPr>
        <p:txBody>
          <a:bodyPr vert="horz" wrap="square" lIns="0" tIns="12700" rIns="0" bIns="0" rtlCol="0">
            <a:spAutoFit/>
          </a:bodyPr>
          <a:lstStyle/>
          <a:p>
            <a:pPr algn="ctr">
              <a:lnSpc>
                <a:spcPct val="100000"/>
              </a:lnSpc>
              <a:spcBef>
                <a:spcPts val="100"/>
              </a:spcBef>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10,000</a:t>
            </a:r>
            <a:r>
              <a:rPr sz="1200" b="1" spc="-25" dirty="0">
                <a:solidFill>
                  <a:srgbClr val="C00000"/>
                </a:solidFill>
                <a:latin typeface="UD デジタル 教科書体 NP-B"/>
                <a:cs typeface="UD デジタル 教科書体 NP-B"/>
              </a:rPr>
              <a:t>以上</a:t>
            </a:r>
            <a:endParaRPr sz="1200">
              <a:latin typeface="UD デジタル 教科書体 NP-B"/>
              <a:cs typeface="UD デジタル 教科書体 NP-B"/>
            </a:endParaRPr>
          </a:p>
          <a:p>
            <a:pPr algn="ctr">
              <a:lnSpc>
                <a:spcPct val="100000"/>
              </a:lnSpc>
              <a:spcBef>
                <a:spcPts val="1025"/>
              </a:spcBef>
            </a:pPr>
            <a:r>
              <a:rPr sz="1050" b="1" spc="-10" dirty="0">
                <a:solidFill>
                  <a:srgbClr val="C00000"/>
                </a:solidFill>
                <a:latin typeface="UD デジタル 教科書体 NP-B"/>
                <a:cs typeface="UD デジタル 教科書体 NP-B"/>
              </a:rPr>
              <a:t>低分子化学品</a:t>
            </a:r>
            <a:endParaRPr sz="1050">
              <a:latin typeface="UD デジタル 教科書体 NP-B"/>
              <a:cs typeface="UD デジタル 教科書体 NP-B"/>
            </a:endParaRPr>
          </a:p>
        </p:txBody>
      </p:sp>
      <p:grpSp>
        <p:nvGrpSpPr>
          <p:cNvPr id="95" name="object 95"/>
          <p:cNvGrpSpPr/>
          <p:nvPr/>
        </p:nvGrpSpPr>
        <p:grpSpPr>
          <a:xfrm>
            <a:off x="6675119" y="5118989"/>
            <a:ext cx="1809114" cy="1233170"/>
            <a:chOff x="6675119" y="5118989"/>
            <a:chExt cx="1809114" cy="1233170"/>
          </a:xfrm>
        </p:grpSpPr>
        <p:sp>
          <p:nvSpPr>
            <p:cNvPr id="96" name="object 96"/>
            <p:cNvSpPr/>
            <p:nvPr/>
          </p:nvSpPr>
          <p:spPr>
            <a:xfrm>
              <a:off x="6873239" y="5122164"/>
              <a:ext cx="1412875" cy="379730"/>
            </a:xfrm>
            <a:custGeom>
              <a:avLst/>
              <a:gdLst/>
              <a:ahLst/>
              <a:cxnLst/>
              <a:rect l="l" t="t" r="r" b="b"/>
              <a:pathLst>
                <a:path w="1412875" h="379729">
                  <a:moveTo>
                    <a:pt x="706374" y="0"/>
                  </a:moveTo>
                  <a:lnTo>
                    <a:pt x="634151" y="979"/>
                  </a:lnTo>
                  <a:lnTo>
                    <a:pt x="564015" y="3854"/>
                  </a:lnTo>
                  <a:lnTo>
                    <a:pt x="496320" y="8530"/>
                  </a:lnTo>
                  <a:lnTo>
                    <a:pt x="431421" y="14910"/>
                  </a:lnTo>
                  <a:lnTo>
                    <a:pt x="369674" y="22900"/>
                  </a:lnTo>
                  <a:lnTo>
                    <a:pt x="311434" y="32404"/>
                  </a:lnTo>
                  <a:lnTo>
                    <a:pt x="257054" y="43327"/>
                  </a:lnTo>
                  <a:lnTo>
                    <a:pt x="206892" y="55573"/>
                  </a:lnTo>
                  <a:lnTo>
                    <a:pt x="161301" y="69047"/>
                  </a:lnTo>
                  <a:lnTo>
                    <a:pt x="120637" y="83654"/>
                  </a:lnTo>
                  <a:lnTo>
                    <a:pt x="85255" y="99298"/>
                  </a:lnTo>
                  <a:lnTo>
                    <a:pt x="31757" y="133316"/>
                  </a:lnTo>
                  <a:lnTo>
                    <a:pt x="3646" y="170338"/>
                  </a:lnTo>
                  <a:lnTo>
                    <a:pt x="0" y="189738"/>
                  </a:lnTo>
                  <a:lnTo>
                    <a:pt x="3646" y="209137"/>
                  </a:lnTo>
                  <a:lnTo>
                    <a:pt x="31757" y="246159"/>
                  </a:lnTo>
                  <a:lnTo>
                    <a:pt x="85255" y="280177"/>
                  </a:lnTo>
                  <a:lnTo>
                    <a:pt x="120637" y="295821"/>
                  </a:lnTo>
                  <a:lnTo>
                    <a:pt x="161301" y="310428"/>
                  </a:lnTo>
                  <a:lnTo>
                    <a:pt x="206892" y="323902"/>
                  </a:lnTo>
                  <a:lnTo>
                    <a:pt x="257054" y="336148"/>
                  </a:lnTo>
                  <a:lnTo>
                    <a:pt x="311434" y="347071"/>
                  </a:lnTo>
                  <a:lnTo>
                    <a:pt x="369674" y="356575"/>
                  </a:lnTo>
                  <a:lnTo>
                    <a:pt x="431421" y="364565"/>
                  </a:lnTo>
                  <a:lnTo>
                    <a:pt x="496320" y="370945"/>
                  </a:lnTo>
                  <a:lnTo>
                    <a:pt x="564015" y="375621"/>
                  </a:lnTo>
                  <a:lnTo>
                    <a:pt x="634151" y="378496"/>
                  </a:lnTo>
                  <a:lnTo>
                    <a:pt x="706374" y="379476"/>
                  </a:lnTo>
                  <a:lnTo>
                    <a:pt x="778596" y="378496"/>
                  </a:lnTo>
                  <a:lnTo>
                    <a:pt x="848732" y="375621"/>
                  </a:lnTo>
                  <a:lnTo>
                    <a:pt x="916427" y="370945"/>
                  </a:lnTo>
                  <a:lnTo>
                    <a:pt x="981326" y="364565"/>
                  </a:lnTo>
                  <a:lnTo>
                    <a:pt x="1043073" y="356575"/>
                  </a:lnTo>
                  <a:lnTo>
                    <a:pt x="1101313" y="347071"/>
                  </a:lnTo>
                  <a:lnTo>
                    <a:pt x="1155693" y="336148"/>
                  </a:lnTo>
                  <a:lnTo>
                    <a:pt x="1205855" y="323902"/>
                  </a:lnTo>
                  <a:lnTo>
                    <a:pt x="1251446" y="310428"/>
                  </a:lnTo>
                  <a:lnTo>
                    <a:pt x="1292110" y="295821"/>
                  </a:lnTo>
                  <a:lnTo>
                    <a:pt x="1327492" y="280177"/>
                  </a:lnTo>
                  <a:lnTo>
                    <a:pt x="1380990" y="246159"/>
                  </a:lnTo>
                  <a:lnTo>
                    <a:pt x="1409101" y="209137"/>
                  </a:lnTo>
                  <a:lnTo>
                    <a:pt x="1412748" y="189738"/>
                  </a:lnTo>
                  <a:lnTo>
                    <a:pt x="1409101" y="170338"/>
                  </a:lnTo>
                  <a:lnTo>
                    <a:pt x="1380990" y="133316"/>
                  </a:lnTo>
                  <a:lnTo>
                    <a:pt x="1327492" y="99298"/>
                  </a:lnTo>
                  <a:lnTo>
                    <a:pt x="1292110" y="83654"/>
                  </a:lnTo>
                  <a:lnTo>
                    <a:pt x="1251446" y="69047"/>
                  </a:lnTo>
                  <a:lnTo>
                    <a:pt x="1205855" y="55573"/>
                  </a:lnTo>
                  <a:lnTo>
                    <a:pt x="1155693" y="43327"/>
                  </a:lnTo>
                  <a:lnTo>
                    <a:pt x="1101313" y="32404"/>
                  </a:lnTo>
                  <a:lnTo>
                    <a:pt x="1043073" y="22900"/>
                  </a:lnTo>
                  <a:lnTo>
                    <a:pt x="981326" y="14910"/>
                  </a:lnTo>
                  <a:lnTo>
                    <a:pt x="916427" y="8530"/>
                  </a:lnTo>
                  <a:lnTo>
                    <a:pt x="848732" y="3854"/>
                  </a:lnTo>
                  <a:lnTo>
                    <a:pt x="778596" y="979"/>
                  </a:lnTo>
                  <a:lnTo>
                    <a:pt x="706374" y="0"/>
                  </a:lnTo>
                  <a:close/>
                </a:path>
              </a:pathLst>
            </a:custGeom>
            <a:solidFill>
              <a:srgbClr val="E2F0D9"/>
            </a:solidFill>
          </p:spPr>
          <p:txBody>
            <a:bodyPr wrap="square" lIns="0" tIns="0" rIns="0" bIns="0" rtlCol="0"/>
            <a:lstStyle/>
            <a:p>
              <a:endParaRPr/>
            </a:p>
          </p:txBody>
        </p:sp>
        <p:sp>
          <p:nvSpPr>
            <p:cNvPr id="97" name="object 97"/>
            <p:cNvSpPr/>
            <p:nvPr/>
          </p:nvSpPr>
          <p:spPr>
            <a:xfrm>
              <a:off x="6873239" y="5122164"/>
              <a:ext cx="1412875" cy="379730"/>
            </a:xfrm>
            <a:custGeom>
              <a:avLst/>
              <a:gdLst/>
              <a:ahLst/>
              <a:cxnLst/>
              <a:rect l="l" t="t" r="r" b="b"/>
              <a:pathLst>
                <a:path w="1412875" h="379729">
                  <a:moveTo>
                    <a:pt x="0" y="189738"/>
                  </a:moveTo>
                  <a:lnTo>
                    <a:pt x="14351" y="151499"/>
                  </a:lnTo>
                  <a:lnTo>
                    <a:pt x="55510" y="115884"/>
                  </a:lnTo>
                  <a:lnTo>
                    <a:pt x="120637" y="83654"/>
                  </a:lnTo>
                  <a:lnTo>
                    <a:pt x="161301" y="69047"/>
                  </a:lnTo>
                  <a:lnTo>
                    <a:pt x="206892" y="55573"/>
                  </a:lnTo>
                  <a:lnTo>
                    <a:pt x="257054" y="43327"/>
                  </a:lnTo>
                  <a:lnTo>
                    <a:pt x="311434" y="32404"/>
                  </a:lnTo>
                  <a:lnTo>
                    <a:pt x="369674" y="22900"/>
                  </a:lnTo>
                  <a:lnTo>
                    <a:pt x="431421" y="14910"/>
                  </a:lnTo>
                  <a:lnTo>
                    <a:pt x="496320" y="8530"/>
                  </a:lnTo>
                  <a:lnTo>
                    <a:pt x="564015" y="3854"/>
                  </a:lnTo>
                  <a:lnTo>
                    <a:pt x="634151" y="979"/>
                  </a:lnTo>
                  <a:lnTo>
                    <a:pt x="706374" y="0"/>
                  </a:lnTo>
                  <a:lnTo>
                    <a:pt x="778596" y="979"/>
                  </a:lnTo>
                  <a:lnTo>
                    <a:pt x="848732" y="3854"/>
                  </a:lnTo>
                  <a:lnTo>
                    <a:pt x="916427" y="8530"/>
                  </a:lnTo>
                  <a:lnTo>
                    <a:pt x="981326" y="14910"/>
                  </a:lnTo>
                  <a:lnTo>
                    <a:pt x="1043073" y="22900"/>
                  </a:lnTo>
                  <a:lnTo>
                    <a:pt x="1101313" y="32404"/>
                  </a:lnTo>
                  <a:lnTo>
                    <a:pt x="1155693" y="43327"/>
                  </a:lnTo>
                  <a:lnTo>
                    <a:pt x="1205855" y="55573"/>
                  </a:lnTo>
                  <a:lnTo>
                    <a:pt x="1251446" y="69047"/>
                  </a:lnTo>
                  <a:lnTo>
                    <a:pt x="1292110" y="83654"/>
                  </a:lnTo>
                  <a:lnTo>
                    <a:pt x="1327492" y="99298"/>
                  </a:lnTo>
                  <a:lnTo>
                    <a:pt x="1380990" y="133316"/>
                  </a:lnTo>
                  <a:lnTo>
                    <a:pt x="1409101" y="170338"/>
                  </a:lnTo>
                  <a:lnTo>
                    <a:pt x="1412748" y="189738"/>
                  </a:lnTo>
                  <a:lnTo>
                    <a:pt x="1409101" y="209137"/>
                  </a:lnTo>
                  <a:lnTo>
                    <a:pt x="1380990" y="246159"/>
                  </a:lnTo>
                  <a:lnTo>
                    <a:pt x="1327492" y="280177"/>
                  </a:lnTo>
                  <a:lnTo>
                    <a:pt x="1292110" y="295821"/>
                  </a:lnTo>
                  <a:lnTo>
                    <a:pt x="1251446" y="310428"/>
                  </a:lnTo>
                  <a:lnTo>
                    <a:pt x="1205855" y="323902"/>
                  </a:lnTo>
                  <a:lnTo>
                    <a:pt x="1155693" y="336148"/>
                  </a:lnTo>
                  <a:lnTo>
                    <a:pt x="1101313" y="347071"/>
                  </a:lnTo>
                  <a:lnTo>
                    <a:pt x="1043073" y="356575"/>
                  </a:lnTo>
                  <a:lnTo>
                    <a:pt x="981326" y="364565"/>
                  </a:lnTo>
                  <a:lnTo>
                    <a:pt x="916427" y="370945"/>
                  </a:lnTo>
                  <a:lnTo>
                    <a:pt x="848732" y="375621"/>
                  </a:lnTo>
                  <a:lnTo>
                    <a:pt x="778596" y="378496"/>
                  </a:lnTo>
                  <a:lnTo>
                    <a:pt x="706374" y="379476"/>
                  </a:lnTo>
                  <a:lnTo>
                    <a:pt x="634151" y="378496"/>
                  </a:lnTo>
                  <a:lnTo>
                    <a:pt x="564015" y="375621"/>
                  </a:lnTo>
                  <a:lnTo>
                    <a:pt x="496320" y="370945"/>
                  </a:lnTo>
                  <a:lnTo>
                    <a:pt x="431421" y="364565"/>
                  </a:lnTo>
                  <a:lnTo>
                    <a:pt x="369674" y="356575"/>
                  </a:lnTo>
                  <a:lnTo>
                    <a:pt x="311434" y="347071"/>
                  </a:lnTo>
                  <a:lnTo>
                    <a:pt x="257054" y="336148"/>
                  </a:lnTo>
                  <a:lnTo>
                    <a:pt x="206892" y="323902"/>
                  </a:lnTo>
                  <a:lnTo>
                    <a:pt x="161301" y="310428"/>
                  </a:lnTo>
                  <a:lnTo>
                    <a:pt x="120637" y="295821"/>
                  </a:lnTo>
                  <a:lnTo>
                    <a:pt x="85255" y="280177"/>
                  </a:lnTo>
                  <a:lnTo>
                    <a:pt x="31757" y="246159"/>
                  </a:lnTo>
                  <a:lnTo>
                    <a:pt x="3646" y="209137"/>
                  </a:lnTo>
                  <a:lnTo>
                    <a:pt x="0" y="189738"/>
                  </a:lnTo>
                  <a:close/>
                </a:path>
              </a:pathLst>
            </a:custGeom>
            <a:ln w="6096">
              <a:solidFill>
                <a:srgbClr val="5B9BD5"/>
              </a:solidFill>
            </a:ln>
          </p:spPr>
          <p:txBody>
            <a:bodyPr wrap="square" lIns="0" tIns="0" rIns="0" bIns="0" rtlCol="0"/>
            <a:lstStyle/>
            <a:p>
              <a:endParaRPr/>
            </a:p>
          </p:txBody>
        </p:sp>
        <p:pic>
          <p:nvPicPr>
            <p:cNvPr id="98" name="object 98"/>
            <p:cNvPicPr/>
            <p:nvPr/>
          </p:nvPicPr>
          <p:blipFill>
            <a:blip r:embed="rId28" cstate="print"/>
            <a:stretch>
              <a:fillRect/>
            </a:stretch>
          </p:blipFill>
          <p:spPr>
            <a:xfrm>
              <a:off x="6675119" y="6138672"/>
              <a:ext cx="1808987" cy="213359"/>
            </a:xfrm>
            <a:prstGeom prst="rect">
              <a:avLst/>
            </a:prstGeom>
          </p:spPr>
        </p:pic>
      </p:grpSp>
      <p:sp>
        <p:nvSpPr>
          <p:cNvPr id="99" name="object 99"/>
          <p:cNvSpPr txBox="1"/>
          <p:nvPr/>
        </p:nvSpPr>
        <p:spPr>
          <a:xfrm>
            <a:off x="6675119" y="6138671"/>
            <a:ext cx="1809114" cy="213360"/>
          </a:xfrm>
          <a:prstGeom prst="rect">
            <a:avLst/>
          </a:prstGeom>
          <a:ln w="6096">
            <a:solidFill>
              <a:srgbClr val="5B9BD5"/>
            </a:solidFill>
          </a:ln>
        </p:spPr>
        <p:txBody>
          <a:bodyPr vert="horz" wrap="square" lIns="0" tIns="1270" rIns="0" bIns="0" rtlCol="0">
            <a:spAutoFit/>
          </a:bodyPr>
          <a:lstStyle/>
          <a:p>
            <a:pPr algn="ctr">
              <a:lnSpc>
                <a:spcPct val="100000"/>
              </a:lnSpc>
              <a:spcBef>
                <a:spcPts val="10"/>
              </a:spcBef>
            </a:pPr>
            <a:r>
              <a:rPr sz="1200" b="1" dirty="0">
                <a:solidFill>
                  <a:srgbClr val="C00000"/>
                </a:solidFill>
                <a:latin typeface="UD デジタル 教科書体 NP-B"/>
                <a:cs typeface="UD デジタル 教科書体 NP-B"/>
              </a:rPr>
              <a:t>約</a:t>
            </a:r>
            <a:r>
              <a:rPr sz="1200" b="1" spc="-25" dirty="0">
                <a:solidFill>
                  <a:srgbClr val="C00000"/>
                </a:solidFill>
                <a:latin typeface="UD デジタル 教科書体 NP-B"/>
                <a:cs typeface="UD デジタル 教科書体 NP-B"/>
              </a:rPr>
              <a:t>100</a:t>
            </a:r>
            <a:endParaRPr sz="1200">
              <a:latin typeface="UD デジタル 教科書体 NP-B"/>
              <a:cs typeface="UD デジタル 教科書体 NP-B"/>
            </a:endParaRPr>
          </a:p>
        </p:txBody>
      </p:sp>
      <p:grpSp>
        <p:nvGrpSpPr>
          <p:cNvPr id="100" name="object 100"/>
          <p:cNvGrpSpPr/>
          <p:nvPr/>
        </p:nvGrpSpPr>
        <p:grpSpPr>
          <a:xfrm>
            <a:off x="6870065" y="5742304"/>
            <a:ext cx="1419225" cy="384810"/>
            <a:chOff x="6870065" y="5742304"/>
            <a:chExt cx="1419225" cy="384810"/>
          </a:xfrm>
        </p:grpSpPr>
        <p:sp>
          <p:nvSpPr>
            <p:cNvPr id="101" name="object 101"/>
            <p:cNvSpPr/>
            <p:nvPr/>
          </p:nvSpPr>
          <p:spPr>
            <a:xfrm>
              <a:off x="6873240" y="5745479"/>
              <a:ext cx="1412875" cy="378460"/>
            </a:xfrm>
            <a:custGeom>
              <a:avLst/>
              <a:gdLst/>
              <a:ahLst/>
              <a:cxnLst/>
              <a:rect l="l" t="t" r="r" b="b"/>
              <a:pathLst>
                <a:path w="1412875" h="378460">
                  <a:moveTo>
                    <a:pt x="706374" y="0"/>
                  </a:moveTo>
                  <a:lnTo>
                    <a:pt x="634151" y="975"/>
                  </a:lnTo>
                  <a:lnTo>
                    <a:pt x="564015" y="3839"/>
                  </a:lnTo>
                  <a:lnTo>
                    <a:pt x="496320" y="8495"/>
                  </a:lnTo>
                  <a:lnTo>
                    <a:pt x="431421" y="14850"/>
                  </a:lnTo>
                  <a:lnTo>
                    <a:pt x="369674" y="22808"/>
                  </a:lnTo>
                  <a:lnTo>
                    <a:pt x="311434" y="32274"/>
                  </a:lnTo>
                  <a:lnTo>
                    <a:pt x="257054" y="43152"/>
                  </a:lnTo>
                  <a:lnTo>
                    <a:pt x="206892" y="55349"/>
                  </a:lnTo>
                  <a:lnTo>
                    <a:pt x="161301" y="68769"/>
                  </a:lnTo>
                  <a:lnTo>
                    <a:pt x="120637" y="83317"/>
                  </a:lnTo>
                  <a:lnTo>
                    <a:pt x="85255" y="98898"/>
                  </a:lnTo>
                  <a:lnTo>
                    <a:pt x="31757" y="132780"/>
                  </a:lnTo>
                  <a:lnTo>
                    <a:pt x="3646" y="169654"/>
                  </a:lnTo>
                  <a:lnTo>
                    <a:pt x="0" y="188976"/>
                  </a:lnTo>
                  <a:lnTo>
                    <a:pt x="3646" y="208297"/>
                  </a:lnTo>
                  <a:lnTo>
                    <a:pt x="31757" y="245171"/>
                  </a:lnTo>
                  <a:lnTo>
                    <a:pt x="85255" y="279053"/>
                  </a:lnTo>
                  <a:lnTo>
                    <a:pt x="120637" y="294634"/>
                  </a:lnTo>
                  <a:lnTo>
                    <a:pt x="161301" y="309182"/>
                  </a:lnTo>
                  <a:lnTo>
                    <a:pt x="206892" y="322602"/>
                  </a:lnTo>
                  <a:lnTo>
                    <a:pt x="257054" y="334799"/>
                  </a:lnTo>
                  <a:lnTo>
                    <a:pt x="311434" y="345677"/>
                  </a:lnTo>
                  <a:lnTo>
                    <a:pt x="369674" y="355143"/>
                  </a:lnTo>
                  <a:lnTo>
                    <a:pt x="431421" y="363101"/>
                  </a:lnTo>
                  <a:lnTo>
                    <a:pt x="496320" y="369456"/>
                  </a:lnTo>
                  <a:lnTo>
                    <a:pt x="564015" y="374112"/>
                  </a:lnTo>
                  <a:lnTo>
                    <a:pt x="634151" y="376976"/>
                  </a:lnTo>
                  <a:lnTo>
                    <a:pt x="706374" y="377952"/>
                  </a:lnTo>
                  <a:lnTo>
                    <a:pt x="778596" y="376976"/>
                  </a:lnTo>
                  <a:lnTo>
                    <a:pt x="848732" y="374112"/>
                  </a:lnTo>
                  <a:lnTo>
                    <a:pt x="916427" y="369456"/>
                  </a:lnTo>
                  <a:lnTo>
                    <a:pt x="981326" y="363101"/>
                  </a:lnTo>
                  <a:lnTo>
                    <a:pt x="1043073" y="355143"/>
                  </a:lnTo>
                  <a:lnTo>
                    <a:pt x="1101313" y="345677"/>
                  </a:lnTo>
                  <a:lnTo>
                    <a:pt x="1155693" y="334799"/>
                  </a:lnTo>
                  <a:lnTo>
                    <a:pt x="1205855" y="322602"/>
                  </a:lnTo>
                  <a:lnTo>
                    <a:pt x="1251446" y="309182"/>
                  </a:lnTo>
                  <a:lnTo>
                    <a:pt x="1292110" y="294634"/>
                  </a:lnTo>
                  <a:lnTo>
                    <a:pt x="1327492" y="279053"/>
                  </a:lnTo>
                  <a:lnTo>
                    <a:pt x="1380990" y="245171"/>
                  </a:lnTo>
                  <a:lnTo>
                    <a:pt x="1409101" y="208297"/>
                  </a:lnTo>
                  <a:lnTo>
                    <a:pt x="1412748" y="188976"/>
                  </a:lnTo>
                  <a:lnTo>
                    <a:pt x="1409101" y="169654"/>
                  </a:lnTo>
                  <a:lnTo>
                    <a:pt x="1380990" y="132780"/>
                  </a:lnTo>
                  <a:lnTo>
                    <a:pt x="1327492" y="98898"/>
                  </a:lnTo>
                  <a:lnTo>
                    <a:pt x="1292110" y="83317"/>
                  </a:lnTo>
                  <a:lnTo>
                    <a:pt x="1251446" y="68769"/>
                  </a:lnTo>
                  <a:lnTo>
                    <a:pt x="1205855" y="55349"/>
                  </a:lnTo>
                  <a:lnTo>
                    <a:pt x="1155693" y="43152"/>
                  </a:lnTo>
                  <a:lnTo>
                    <a:pt x="1101313" y="32274"/>
                  </a:lnTo>
                  <a:lnTo>
                    <a:pt x="1043073" y="22808"/>
                  </a:lnTo>
                  <a:lnTo>
                    <a:pt x="981326" y="14850"/>
                  </a:lnTo>
                  <a:lnTo>
                    <a:pt x="916427" y="8495"/>
                  </a:lnTo>
                  <a:lnTo>
                    <a:pt x="848732" y="3839"/>
                  </a:lnTo>
                  <a:lnTo>
                    <a:pt x="778596" y="975"/>
                  </a:lnTo>
                  <a:lnTo>
                    <a:pt x="706374" y="0"/>
                  </a:lnTo>
                  <a:close/>
                </a:path>
              </a:pathLst>
            </a:custGeom>
            <a:solidFill>
              <a:srgbClr val="767171"/>
            </a:solidFill>
          </p:spPr>
          <p:txBody>
            <a:bodyPr wrap="square" lIns="0" tIns="0" rIns="0" bIns="0" rtlCol="0"/>
            <a:lstStyle/>
            <a:p>
              <a:endParaRPr/>
            </a:p>
          </p:txBody>
        </p:sp>
        <p:sp>
          <p:nvSpPr>
            <p:cNvPr id="102" name="object 102"/>
            <p:cNvSpPr/>
            <p:nvPr/>
          </p:nvSpPr>
          <p:spPr>
            <a:xfrm>
              <a:off x="6873240" y="5745479"/>
              <a:ext cx="1412875" cy="378460"/>
            </a:xfrm>
            <a:custGeom>
              <a:avLst/>
              <a:gdLst/>
              <a:ahLst/>
              <a:cxnLst/>
              <a:rect l="l" t="t" r="r" b="b"/>
              <a:pathLst>
                <a:path w="1412875" h="378460">
                  <a:moveTo>
                    <a:pt x="0" y="188976"/>
                  </a:moveTo>
                  <a:lnTo>
                    <a:pt x="14351" y="150890"/>
                  </a:lnTo>
                  <a:lnTo>
                    <a:pt x="55510" y="115417"/>
                  </a:lnTo>
                  <a:lnTo>
                    <a:pt x="120637" y="83317"/>
                  </a:lnTo>
                  <a:lnTo>
                    <a:pt x="161301" y="68769"/>
                  </a:lnTo>
                  <a:lnTo>
                    <a:pt x="206892" y="55349"/>
                  </a:lnTo>
                  <a:lnTo>
                    <a:pt x="257054" y="43152"/>
                  </a:lnTo>
                  <a:lnTo>
                    <a:pt x="311434" y="32274"/>
                  </a:lnTo>
                  <a:lnTo>
                    <a:pt x="369674" y="22808"/>
                  </a:lnTo>
                  <a:lnTo>
                    <a:pt x="431421" y="14850"/>
                  </a:lnTo>
                  <a:lnTo>
                    <a:pt x="496320" y="8495"/>
                  </a:lnTo>
                  <a:lnTo>
                    <a:pt x="564015" y="3839"/>
                  </a:lnTo>
                  <a:lnTo>
                    <a:pt x="634151" y="975"/>
                  </a:lnTo>
                  <a:lnTo>
                    <a:pt x="706374" y="0"/>
                  </a:lnTo>
                  <a:lnTo>
                    <a:pt x="778596" y="975"/>
                  </a:lnTo>
                  <a:lnTo>
                    <a:pt x="848732" y="3839"/>
                  </a:lnTo>
                  <a:lnTo>
                    <a:pt x="916427" y="8495"/>
                  </a:lnTo>
                  <a:lnTo>
                    <a:pt x="981326" y="14850"/>
                  </a:lnTo>
                  <a:lnTo>
                    <a:pt x="1043073" y="22808"/>
                  </a:lnTo>
                  <a:lnTo>
                    <a:pt x="1101313" y="32274"/>
                  </a:lnTo>
                  <a:lnTo>
                    <a:pt x="1155693" y="43152"/>
                  </a:lnTo>
                  <a:lnTo>
                    <a:pt x="1205855" y="55349"/>
                  </a:lnTo>
                  <a:lnTo>
                    <a:pt x="1251446" y="68769"/>
                  </a:lnTo>
                  <a:lnTo>
                    <a:pt x="1292110" y="83317"/>
                  </a:lnTo>
                  <a:lnTo>
                    <a:pt x="1327492" y="98898"/>
                  </a:lnTo>
                  <a:lnTo>
                    <a:pt x="1380990" y="132780"/>
                  </a:lnTo>
                  <a:lnTo>
                    <a:pt x="1409101" y="169654"/>
                  </a:lnTo>
                  <a:lnTo>
                    <a:pt x="1412748" y="188976"/>
                  </a:lnTo>
                  <a:lnTo>
                    <a:pt x="1409101" y="208297"/>
                  </a:lnTo>
                  <a:lnTo>
                    <a:pt x="1380990" y="245171"/>
                  </a:lnTo>
                  <a:lnTo>
                    <a:pt x="1327492" y="279053"/>
                  </a:lnTo>
                  <a:lnTo>
                    <a:pt x="1292110" y="294634"/>
                  </a:lnTo>
                  <a:lnTo>
                    <a:pt x="1251446" y="309182"/>
                  </a:lnTo>
                  <a:lnTo>
                    <a:pt x="1205855" y="322602"/>
                  </a:lnTo>
                  <a:lnTo>
                    <a:pt x="1155693" y="334799"/>
                  </a:lnTo>
                  <a:lnTo>
                    <a:pt x="1101313" y="345677"/>
                  </a:lnTo>
                  <a:lnTo>
                    <a:pt x="1043073" y="355143"/>
                  </a:lnTo>
                  <a:lnTo>
                    <a:pt x="981326" y="363101"/>
                  </a:lnTo>
                  <a:lnTo>
                    <a:pt x="916427" y="369456"/>
                  </a:lnTo>
                  <a:lnTo>
                    <a:pt x="848732" y="374112"/>
                  </a:lnTo>
                  <a:lnTo>
                    <a:pt x="778596" y="376976"/>
                  </a:lnTo>
                  <a:lnTo>
                    <a:pt x="706374" y="377952"/>
                  </a:lnTo>
                  <a:lnTo>
                    <a:pt x="634151" y="376976"/>
                  </a:lnTo>
                  <a:lnTo>
                    <a:pt x="564015" y="374112"/>
                  </a:lnTo>
                  <a:lnTo>
                    <a:pt x="496320" y="369456"/>
                  </a:lnTo>
                  <a:lnTo>
                    <a:pt x="431421" y="363101"/>
                  </a:lnTo>
                  <a:lnTo>
                    <a:pt x="369674" y="355143"/>
                  </a:lnTo>
                  <a:lnTo>
                    <a:pt x="311434" y="345677"/>
                  </a:lnTo>
                  <a:lnTo>
                    <a:pt x="257054" y="334799"/>
                  </a:lnTo>
                  <a:lnTo>
                    <a:pt x="206892" y="322602"/>
                  </a:lnTo>
                  <a:lnTo>
                    <a:pt x="161301" y="309182"/>
                  </a:lnTo>
                  <a:lnTo>
                    <a:pt x="120637" y="294634"/>
                  </a:lnTo>
                  <a:lnTo>
                    <a:pt x="85255" y="279053"/>
                  </a:lnTo>
                  <a:lnTo>
                    <a:pt x="31757" y="245171"/>
                  </a:lnTo>
                  <a:lnTo>
                    <a:pt x="3646" y="208297"/>
                  </a:lnTo>
                  <a:lnTo>
                    <a:pt x="0" y="188976"/>
                  </a:lnTo>
                  <a:close/>
                </a:path>
              </a:pathLst>
            </a:custGeom>
            <a:ln w="6096">
              <a:solidFill>
                <a:srgbClr val="002060"/>
              </a:solidFill>
            </a:ln>
          </p:spPr>
          <p:txBody>
            <a:bodyPr wrap="square" lIns="0" tIns="0" rIns="0" bIns="0" rtlCol="0"/>
            <a:lstStyle/>
            <a:p>
              <a:endParaRPr/>
            </a:p>
          </p:txBody>
        </p:sp>
      </p:grpSp>
      <p:sp>
        <p:nvSpPr>
          <p:cNvPr id="103" name="object 103"/>
          <p:cNvSpPr txBox="1"/>
          <p:nvPr/>
        </p:nvSpPr>
        <p:spPr>
          <a:xfrm>
            <a:off x="7061707" y="5207247"/>
            <a:ext cx="1036319" cy="832485"/>
          </a:xfrm>
          <a:prstGeom prst="rect">
            <a:avLst/>
          </a:prstGeom>
        </p:spPr>
        <p:txBody>
          <a:bodyPr vert="horz" wrap="square" lIns="0" tIns="13335" rIns="0" bIns="0" rtlCol="0">
            <a:spAutoFit/>
          </a:bodyPr>
          <a:lstStyle/>
          <a:p>
            <a:pPr algn="ctr">
              <a:lnSpc>
                <a:spcPct val="100000"/>
              </a:lnSpc>
              <a:spcBef>
                <a:spcPts val="105"/>
              </a:spcBef>
            </a:pPr>
            <a:r>
              <a:rPr sz="1050" b="1" spc="-10" dirty="0">
                <a:solidFill>
                  <a:srgbClr val="C00000"/>
                </a:solidFill>
                <a:latin typeface="UD デジタル 教科書体 NP-B"/>
                <a:cs typeface="UD デジタル 教科書体 NP-B"/>
              </a:rPr>
              <a:t>低分子医薬品</a:t>
            </a:r>
            <a:endParaRPr sz="1050">
              <a:latin typeface="UD デジタル 教科書体 NP-B"/>
              <a:cs typeface="UD デジタル 教科書体 NP-B"/>
            </a:endParaRPr>
          </a:p>
          <a:p>
            <a:pPr>
              <a:lnSpc>
                <a:spcPct val="100000"/>
              </a:lnSpc>
              <a:spcBef>
                <a:spcPts val="50"/>
              </a:spcBef>
            </a:pPr>
            <a:endParaRPr sz="650">
              <a:latin typeface="UD デジタル 教科書体 NP-B"/>
              <a:cs typeface="UD デジタル 教科書体 NP-B"/>
            </a:endParaRPr>
          </a:p>
          <a:p>
            <a:pPr algn="ctr">
              <a:lnSpc>
                <a:spcPct val="100000"/>
              </a:lnSpc>
            </a:pPr>
            <a:r>
              <a:rPr sz="1200" b="1" dirty="0">
                <a:solidFill>
                  <a:srgbClr val="C00000"/>
                </a:solidFill>
                <a:latin typeface="UD デジタル 教科書体 NP-B"/>
                <a:cs typeface="UD デジタル 教科書体 NP-B"/>
              </a:rPr>
              <a:t>約</a:t>
            </a:r>
            <a:r>
              <a:rPr sz="1200" b="1" spc="-10" dirty="0">
                <a:solidFill>
                  <a:srgbClr val="C00000"/>
                </a:solidFill>
                <a:latin typeface="UD デジタル 教科書体 NP-B"/>
                <a:cs typeface="UD デジタル 教科書体 NP-B"/>
              </a:rPr>
              <a:t>50～1,000</a:t>
            </a:r>
            <a:endParaRPr sz="1200">
              <a:latin typeface="UD デジタル 教科書体 NP-B"/>
              <a:cs typeface="UD デジタル 教科書体 NP-B"/>
            </a:endParaRPr>
          </a:p>
          <a:p>
            <a:pPr algn="ctr">
              <a:lnSpc>
                <a:spcPct val="100000"/>
              </a:lnSpc>
              <a:spcBef>
                <a:spcPts val="800"/>
              </a:spcBef>
            </a:pPr>
            <a:r>
              <a:rPr sz="1400" b="1" spc="-25" dirty="0">
                <a:solidFill>
                  <a:srgbClr val="FFFFFF"/>
                </a:solidFill>
                <a:latin typeface="UD デジタル 教科書体 NP-B"/>
                <a:cs typeface="UD デジタル 教科書体 NP-B"/>
              </a:rPr>
              <a:t>金属</a:t>
            </a:r>
            <a:endParaRPr sz="1400">
              <a:latin typeface="UD デジタル 教科書体 NP-B"/>
              <a:cs typeface="UD デジタル 教科書体 NP-B"/>
            </a:endParaRPr>
          </a:p>
        </p:txBody>
      </p:sp>
      <p:sp>
        <p:nvSpPr>
          <p:cNvPr id="104" name="object 104"/>
          <p:cNvSpPr txBox="1"/>
          <p:nvPr/>
        </p:nvSpPr>
        <p:spPr>
          <a:xfrm>
            <a:off x="10141457" y="2804922"/>
            <a:ext cx="2010410" cy="1097280"/>
          </a:xfrm>
          <a:prstGeom prst="rect">
            <a:avLst/>
          </a:prstGeom>
          <a:ln w="38100">
            <a:solidFill>
              <a:srgbClr val="FF0000"/>
            </a:solidFill>
          </a:ln>
        </p:spPr>
        <p:txBody>
          <a:bodyPr vert="horz" wrap="square" lIns="0" tIns="106045" rIns="0" bIns="0" rtlCol="0">
            <a:spAutoFit/>
          </a:bodyPr>
          <a:lstStyle/>
          <a:p>
            <a:pPr marL="241300">
              <a:lnSpc>
                <a:spcPct val="100000"/>
              </a:lnSpc>
              <a:spcBef>
                <a:spcPts val="835"/>
              </a:spcBef>
            </a:pPr>
            <a:r>
              <a:rPr sz="2400" b="1" dirty="0">
                <a:solidFill>
                  <a:srgbClr val="C00000"/>
                </a:solidFill>
                <a:latin typeface="UD デジタル 教科書体 NP-B"/>
                <a:cs typeface="UD デジタル 教科書体 NP-B"/>
              </a:rPr>
              <a:t>生物</a:t>
            </a:r>
            <a:r>
              <a:rPr sz="2400" b="1" spc="-20" dirty="0">
                <a:latin typeface="UD デジタル 教科書体 NP-B"/>
                <a:cs typeface="UD デジタル 教科書体 NP-B"/>
              </a:rPr>
              <a:t>が合成</a:t>
            </a:r>
            <a:endParaRPr sz="2400">
              <a:latin typeface="UD デジタル 教科書体 NP-B"/>
              <a:cs typeface="UD デジタル 教科書体 NP-B"/>
            </a:endParaRPr>
          </a:p>
          <a:p>
            <a:pPr marL="241300">
              <a:lnSpc>
                <a:spcPct val="100000"/>
              </a:lnSpc>
              <a:spcBef>
                <a:spcPts val="1440"/>
              </a:spcBef>
            </a:pPr>
            <a:r>
              <a:rPr sz="2400" b="1" spc="-10" dirty="0">
                <a:latin typeface="UD デジタル 教科書体 NP-B"/>
                <a:cs typeface="UD デジタル 教科書体 NP-B"/>
              </a:rPr>
              <a:t>可能な物質</a:t>
            </a:r>
            <a:endParaRPr sz="2400">
              <a:latin typeface="UD デジタル 教科書体 NP-B"/>
              <a:cs typeface="UD デジタル 教科書体 NP-B"/>
            </a:endParaRPr>
          </a:p>
        </p:txBody>
      </p:sp>
      <p:pic>
        <p:nvPicPr>
          <p:cNvPr id="105" name="object 105"/>
          <p:cNvPicPr/>
          <p:nvPr/>
        </p:nvPicPr>
        <p:blipFill>
          <a:blip r:embed="rId33" cstate="print"/>
          <a:stretch>
            <a:fillRect/>
          </a:stretch>
        </p:blipFill>
        <p:spPr>
          <a:xfrm>
            <a:off x="10551762" y="598932"/>
            <a:ext cx="549362" cy="1058459"/>
          </a:xfrm>
          <a:prstGeom prst="rect">
            <a:avLst/>
          </a:prstGeom>
        </p:spPr>
      </p:pic>
      <p:sp>
        <p:nvSpPr>
          <p:cNvPr id="106" name="object 106"/>
          <p:cNvSpPr txBox="1"/>
          <p:nvPr/>
        </p:nvSpPr>
        <p:spPr>
          <a:xfrm>
            <a:off x="11120672" y="589714"/>
            <a:ext cx="864235" cy="848360"/>
          </a:xfrm>
          <a:prstGeom prst="rect">
            <a:avLst/>
          </a:prstGeom>
        </p:spPr>
        <p:txBody>
          <a:bodyPr vert="horz" wrap="square" lIns="0" tIns="12700" rIns="0" bIns="0" rtlCol="0">
            <a:spAutoFit/>
          </a:bodyPr>
          <a:lstStyle/>
          <a:p>
            <a:pPr marL="123825" marR="5080" indent="-111760">
              <a:lnSpc>
                <a:spcPct val="150000"/>
              </a:lnSpc>
              <a:spcBef>
                <a:spcPts val="100"/>
              </a:spcBef>
            </a:pPr>
            <a:r>
              <a:rPr sz="1200" b="1" spc="-10" dirty="0">
                <a:latin typeface="UD デジタル 教科書体 NK-R"/>
                <a:cs typeface="UD デジタル 教科書体 NK-R"/>
              </a:rPr>
              <a:t>ハー</a:t>
            </a:r>
            <a:r>
              <a:rPr sz="1200" b="1" spc="-20" dirty="0">
                <a:latin typeface="UD デジタル 教科書体 NK-R"/>
                <a:cs typeface="UD デジタル 教科書体 NK-R"/>
              </a:rPr>
              <a:t>セプチ</a:t>
            </a:r>
            <a:r>
              <a:rPr sz="1200" b="1" spc="-50" dirty="0">
                <a:latin typeface="UD デジタル 教科書体 NK-R"/>
                <a:cs typeface="UD デジタル 教科書体 NK-R"/>
              </a:rPr>
              <a:t>ン</a:t>
            </a:r>
            <a:r>
              <a:rPr sz="1200" b="1" spc="-10" dirty="0">
                <a:latin typeface="UD デジタル 教科書体 NK-R"/>
                <a:cs typeface="UD デジタル 教科書体 NK-R"/>
              </a:rPr>
              <a:t>抗体医</a:t>
            </a:r>
            <a:r>
              <a:rPr sz="1200" b="1" spc="-50" dirty="0">
                <a:latin typeface="UD デジタル 教科書体 NK-R"/>
                <a:cs typeface="UD デジタル 教科書体 NK-R"/>
              </a:rPr>
              <a:t>薬</a:t>
            </a:r>
            <a:r>
              <a:rPr sz="1200" b="1" spc="-10" dirty="0">
                <a:latin typeface="UD デジタル 教科書体 NK-R"/>
                <a:cs typeface="UD デジタル 教科書体 NK-R"/>
              </a:rPr>
              <a:t>乳が</a:t>
            </a:r>
            <a:r>
              <a:rPr sz="1200" b="1" spc="-50" dirty="0">
                <a:latin typeface="UD デジタル 教科書体 NK-R"/>
                <a:cs typeface="UD デジタル 教科書体 NK-R"/>
              </a:rPr>
              <a:t>ん</a:t>
            </a:r>
            <a:endParaRPr sz="1200">
              <a:latin typeface="UD デジタル 教科書体 NK-R"/>
              <a:cs typeface="UD デジタル 教科書体 NK-R"/>
            </a:endParaRPr>
          </a:p>
        </p:txBody>
      </p:sp>
      <p:grpSp>
        <p:nvGrpSpPr>
          <p:cNvPr id="107" name="object 107"/>
          <p:cNvGrpSpPr/>
          <p:nvPr/>
        </p:nvGrpSpPr>
        <p:grpSpPr>
          <a:xfrm>
            <a:off x="7988555" y="1144269"/>
            <a:ext cx="2926715" cy="5114925"/>
            <a:chOff x="7988555" y="1144269"/>
            <a:chExt cx="2926715" cy="5114925"/>
          </a:xfrm>
        </p:grpSpPr>
        <p:sp>
          <p:nvSpPr>
            <p:cNvPr id="108" name="object 108"/>
            <p:cNvSpPr/>
            <p:nvPr/>
          </p:nvSpPr>
          <p:spPr>
            <a:xfrm>
              <a:off x="7994905" y="1150619"/>
              <a:ext cx="2494280" cy="1112520"/>
            </a:xfrm>
            <a:custGeom>
              <a:avLst/>
              <a:gdLst/>
              <a:ahLst/>
              <a:cxnLst/>
              <a:rect l="l" t="t" r="r" b="b"/>
              <a:pathLst>
                <a:path w="2494279" h="1112520">
                  <a:moveTo>
                    <a:pt x="2493962" y="0"/>
                  </a:moveTo>
                  <a:lnTo>
                    <a:pt x="0" y="1112520"/>
                  </a:lnTo>
                </a:path>
              </a:pathLst>
            </a:custGeom>
            <a:ln w="12192">
              <a:solidFill>
                <a:srgbClr val="FF0000"/>
              </a:solidFill>
            </a:ln>
          </p:spPr>
          <p:txBody>
            <a:bodyPr wrap="square" lIns="0" tIns="0" rIns="0" bIns="0" rtlCol="0"/>
            <a:lstStyle/>
            <a:p>
              <a:endParaRPr/>
            </a:p>
          </p:txBody>
        </p:sp>
        <p:pic>
          <p:nvPicPr>
            <p:cNvPr id="109" name="object 109"/>
            <p:cNvPicPr/>
            <p:nvPr/>
          </p:nvPicPr>
          <p:blipFill>
            <a:blip r:embed="rId34" cstate="print"/>
            <a:stretch>
              <a:fillRect/>
            </a:stretch>
          </p:blipFill>
          <p:spPr>
            <a:xfrm>
              <a:off x="9774935" y="4183380"/>
              <a:ext cx="729995" cy="1091183"/>
            </a:xfrm>
            <a:prstGeom prst="rect">
              <a:avLst/>
            </a:prstGeom>
          </p:spPr>
        </p:pic>
        <p:pic>
          <p:nvPicPr>
            <p:cNvPr id="110" name="object 110"/>
            <p:cNvPicPr/>
            <p:nvPr/>
          </p:nvPicPr>
          <p:blipFill>
            <a:blip r:embed="rId35" cstate="print"/>
            <a:stretch>
              <a:fillRect/>
            </a:stretch>
          </p:blipFill>
          <p:spPr>
            <a:xfrm>
              <a:off x="9774935" y="5498591"/>
              <a:ext cx="1139951" cy="760475"/>
            </a:xfrm>
            <a:prstGeom prst="rect">
              <a:avLst/>
            </a:prstGeom>
          </p:spPr>
        </p:pic>
      </p:grpSp>
      <p:sp>
        <p:nvSpPr>
          <p:cNvPr id="111" name="object 111"/>
          <p:cNvSpPr txBox="1"/>
          <p:nvPr/>
        </p:nvSpPr>
        <p:spPr>
          <a:xfrm>
            <a:off x="8949563" y="6276079"/>
            <a:ext cx="211328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UD デジタル 教科書体 NK-R"/>
                <a:cs typeface="UD デジタル 教科書体 NK-R"/>
              </a:rPr>
              <a:t>イ</a:t>
            </a:r>
            <a:r>
              <a:rPr sz="1200" b="1" spc="-10" dirty="0">
                <a:latin typeface="UD デジタル 教科書体 NK-R"/>
                <a:cs typeface="UD デジタル 教科書体 NK-R"/>
              </a:rPr>
              <a:t>マ</a:t>
            </a:r>
            <a:r>
              <a:rPr sz="1200" b="1" spc="-25" dirty="0">
                <a:latin typeface="UD デジタル 教科書体 NK-R"/>
                <a:cs typeface="UD デジタル 教科書体 NK-R"/>
              </a:rPr>
              <a:t>チニブ</a:t>
            </a:r>
            <a:r>
              <a:rPr sz="1200" b="1" spc="-20" dirty="0">
                <a:latin typeface="UD デジタル 教科書体 NK-R"/>
                <a:cs typeface="UD デジタル 教科書体 NK-R"/>
              </a:rPr>
              <a:t>（</a:t>
            </a:r>
            <a:r>
              <a:rPr sz="1200" b="1" spc="-25" dirty="0">
                <a:latin typeface="UD デジタル 教科書体 NK-R"/>
                <a:cs typeface="UD デジタル 教科書体 NK-R"/>
              </a:rPr>
              <a:t>低分子薬／白血病</a:t>
            </a:r>
            <a:r>
              <a:rPr sz="1200" b="1" spc="-50" dirty="0">
                <a:latin typeface="UD デジタル 教科書体 NK-R"/>
                <a:cs typeface="UD デジタル 教科書体 NK-R"/>
              </a:rPr>
              <a:t>）</a:t>
            </a:r>
            <a:endParaRPr sz="1200">
              <a:latin typeface="UD デジタル 教科書体 NK-R"/>
              <a:cs typeface="UD デジタル 教科書体 NK-R"/>
            </a:endParaRPr>
          </a:p>
        </p:txBody>
      </p:sp>
      <p:sp>
        <p:nvSpPr>
          <p:cNvPr id="112" name="object 112"/>
          <p:cNvSpPr txBox="1"/>
          <p:nvPr/>
        </p:nvSpPr>
        <p:spPr>
          <a:xfrm>
            <a:off x="9832244" y="4000398"/>
            <a:ext cx="606425"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UD デジタル 教科書体 NK-R"/>
                <a:cs typeface="UD デジタル 教科書体 NK-R"/>
              </a:rPr>
              <a:t>天然ゴ</a:t>
            </a:r>
            <a:r>
              <a:rPr sz="1200" b="1" spc="-50" dirty="0">
                <a:latin typeface="UD デジタル 教科書体 NK-R"/>
                <a:cs typeface="UD デジタル 教科書体 NK-R"/>
              </a:rPr>
              <a:t>ム</a:t>
            </a:r>
            <a:endParaRPr sz="1200">
              <a:latin typeface="UD デジタル 教科書体 NK-R"/>
              <a:cs typeface="UD デジタル 教科書体 NK-R"/>
            </a:endParaRPr>
          </a:p>
        </p:txBody>
      </p:sp>
      <p:grpSp>
        <p:nvGrpSpPr>
          <p:cNvPr id="113" name="object 113"/>
          <p:cNvGrpSpPr/>
          <p:nvPr/>
        </p:nvGrpSpPr>
        <p:grpSpPr>
          <a:xfrm>
            <a:off x="7988554" y="1815083"/>
            <a:ext cx="3164205" cy="4069079"/>
            <a:chOff x="7988554" y="1815083"/>
            <a:chExt cx="3164205" cy="4069079"/>
          </a:xfrm>
        </p:grpSpPr>
        <p:sp>
          <p:nvSpPr>
            <p:cNvPr id="114" name="object 114"/>
            <p:cNvSpPr/>
            <p:nvPr/>
          </p:nvSpPr>
          <p:spPr>
            <a:xfrm>
              <a:off x="7994904" y="4075176"/>
              <a:ext cx="1779905" cy="654050"/>
            </a:xfrm>
            <a:custGeom>
              <a:avLst/>
              <a:gdLst/>
              <a:ahLst/>
              <a:cxnLst/>
              <a:rect l="l" t="t" r="r" b="b"/>
              <a:pathLst>
                <a:path w="1779904" h="654050">
                  <a:moveTo>
                    <a:pt x="0" y="0"/>
                  </a:moveTo>
                  <a:lnTo>
                    <a:pt x="1779587" y="654050"/>
                  </a:lnTo>
                </a:path>
              </a:pathLst>
            </a:custGeom>
            <a:ln w="12192">
              <a:solidFill>
                <a:srgbClr val="FF0000"/>
              </a:solidFill>
            </a:ln>
          </p:spPr>
          <p:txBody>
            <a:bodyPr wrap="square" lIns="0" tIns="0" rIns="0" bIns="0" rtlCol="0"/>
            <a:lstStyle/>
            <a:p>
              <a:endParaRPr/>
            </a:p>
          </p:txBody>
        </p:sp>
        <p:sp>
          <p:nvSpPr>
            <p:cNvPr id="115" name="object 115"/>
            <p:cNvSpPr/>
            <p:nvPr/>
          </p:nvSpPr>
          <p:spPr>
            <a:xfrm>
              <a:off x="7994904" y="5312663"/>
              <a:ext cx="1779905" cy="565150"/>
            </a:xfrm>
            <a:custGeom>
              <a:avLst/>
              <a:gdLst/>
              <a:ahLst/>
              <a:cxnLst/>
              <a:rect l="l" t="t" r="r" b="b"/>
              <a:pathLst>
                <a:path w="1779904" h="565150">
                  <a:moveTo>
                    <a:pt x="0" y="0"/>
                  </a:moveTo>
                  <a:lnTo>
                    <a:pt x="1779587" y="565150"/>
                  </a:lnTo>
                </a:path>
              </a:pathLst>
            </a:custGeom>
            <a:ln w="12192">
              <a:solidFill>
                <a:srgbClr val="FF0000"/>
              </a:solidFill>
            </a:ln>
          </p:spPr>
          <p:txBody>
            <a:bodyPr wrap="square" lIns="0" tIns="0" rIns="0" bIns="0" rtlCol="0"/>
            <a:lstStyle/>
            <a:p>
              <a:endParaRPr/>
            </a:p>
          </p:txBody>
        </p:sp>
        <p:pic>
          <p:nvPicPr>
            <p:cNvPr id="116" name="object 116"/>
            <p:cNvPicPr/>
            <p:nvPr/>
          </p:nvPicPr>
          <p:blipFill>
            <a:blip r:embed="rId36" cstate="print"/>
            <a:stretch>
              <a:fillRect/>
            </a:stretch>
          </p:blipFill>
          <p:spPr>
            <a:xfrm>
              <a:off x="10107168" y="1815083"/>
              <a:ext cx="1045463" cy="742187"/>
            </a:xfrm>
            <a:prstGeom prst="rect">
              <a:avLst/>
            </a:prstGeom>
          </p:spPr>
        </p:pic>
      </p:grpSp>
      <p:sp>
        <p:nvSpPr>
          <p:cNvPr id="117" name="object 117"/>
          <p:cNvSpPr txBox="1"/>
          <p:nvPr/>
        </p:nvSpPr>
        <p:spPr>
          <a:xfrm>
            <a:off x="10243597" y="1689792"/>
            <a:ext cx="76644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UD デジタル 教科書体 NK-R"/>
                <a:cs typeface="UD デジタル 教科書体 NK-R"/>
              </a:rPr>
              <a:t>フィ</a:t>
            </a:r>
            <a:r>
              <a:rPr sz="1200" b="1" spc="-10" dirty="0">
                <a:latin typeface="UD デジタル 教科書体 NK-R"/>
                <a:cs typeface="UD デジタル 教科書体 NK-R"/>
              </a:rPr>
              <a:t>ブロイ</a:t>
            </a:r>
            <a:r>
              <a:rPr sz="1200" b="1" spc="-50" dirty="0">
                <a:latin typeface="UD デジタル 教科書体 NK-R"/>
                <a:cs typeface="UD デジタル 教科書体 NK-R"/>
              </a:rPr>
              <a:t>ン</a:t>
            </a:r>
            <a:endParaRPr sz="1200">
              <a:latin typeface="UD デジタル 教科書体 NK-R"/>
              <a:cs typeface="UD デジタル 教科書体 NK-R"/>
            </a:endParaRPr>
          </a:p>
        </p:txBody>
      </p:sp>
      <p:sp>
        <p:nvSpPr>
          <p:cNvPr id="118" name="object 118"/>
          <p:cNvSpPr txBox="1"/>
          <p:nvPr/>
        </p:nvSpPr>
        <p:spPr>
          <a:xfrm>
            <a:off x="10116311" y="2522435"/>
            <a:ext cx="11004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UD デジタル 教科書体 NK-R"/>
                <a:cs typeface="UD デジタル 教科書体 NK-R"/>
              </a:rPr>
              <a:t>ク</a:t>
            </a:r>
            <a:r>
              <a:rPr sz="1200" b="1" spc="-10" dirty="0">
                <a:latin typeface="UD デジタル 教科書体 NK-R"/>
                <a:cs typeface="UD デジタル 教科書体 NK-R"/>
              </a:rPr>
              <a:t>モの糸タン</a:t>
            </a:r>
            <a:r>
              <a:rPr sz="1200" b="1" spc="-20" dirty="0">
                <a:latin typeface="UD デジタル 教科書体 NK-R"/>
                <a:cs typeface="UD デジタル 教科書体 NK-R"/>
              </a:rPr>
              <a:t>パ</a:t>
            </a:r>
            <a:r>
              <a:rPr sz="1200" b="1" spc="-50" dirty="0">
                <a:latin typeface="UD デジタル 教科書体 NK-R"/>
                <a:cs typeface="UD デジタル 教科書体 NK-R"/>
              </a:rPr>
              <a:t>ク</a:t>
            </a:r>
            <a:endParaRPr sz="1200">
              <a:latin typeface="UD デジタル 教科書体 NK-R"/>
              <a:cs typeface="UD デジタル 教科書体 NK-R"/>
            </a:endParaRPr>
          </a:p>
        </p:txBody>
      </p:sp>
      <p:grpSp>
        <p:nvGrpSpPr>
          <p:cNvPr id="119" name="object 119"/>
          <p:cNvGrpSpPr/>
          <p:nvPr/>
        </p:nvGrpSpPr>
        <p:grpSpPr>
          <a:xfrm>
            <a:off x="3505200" y="2401823"/>
            <a:ext cx="6640830" cy="4180840"/>
            <a:chOff x="3505200" y="2401823"/>
            <a:chExt cx="6640830" cy="4180840"/>
          </a:xfrm>
        </p:grpSpPr>
        <p:sp>
          <p:nvSpPr>
            <p:cNvPr id="120" name="object 120"/>
            <p:cNvSpPr/>
            <p:nvPr/>
          </p:nvSpPr>
          <p:spPr>
            <a:xfrm>
              <a:off x="7994903" y="2407919"/>
              <a:ext cx="2145030" cy="498475"/>
            </a:xfrm>
            <a:custGeom>
              <a:avLst/>
              <a:gdLst/>
              <a:ahLst/>
              <a:cxnLst/>
              <a:rect l="l" t="t" r="r" b="b"/>
              <a:pathLst>
                <a:path w="2145029" h="498475">
                  <a:moveTo>
                    <a:pt x="0" y="498475"/>
                  </a:moveTo>
                  <a:lnTo>
                    <a:pt x="2144712" y="0"/>
                  </a:lnTo>
                </a:path>
              </a:pathLst>
            </a:custGeom>
            <a:ln w="12192">
              <a:solidFill>
                <a:srgbClr val="FF0000"/>
              </a:solidFill>
            </a:ln>
          </p:spPr>
          <p:txBody>
            <a:bodyPr wrap="square" lIns="0" tIns="0" rIns="0" bIns="0" rtlCol="0"/>
            <a:lstStyle/>
            <a:p>
              <a:endParaRPr/>
            </a:p>
          </p:txBody>
        </p:sp>
        <p:pic>
          <p:nvPicPr>
            <p:cNvPr id="121" name="object 121"/>
            <p:cNvPicPr/>
            <p:nvPr/>
          </p:nvPicPr>
          <p:blipFill>
            <a:blip r:embed="rId37" cstate="print"/>
            <a:stretch>
              <a:fillRect/>
            </a:stretch>
          </p:blipFill>
          <p:spPr>
            <a:xfrm>
              <a:off x="3505200" y="3569208"/>
              <a:ext cx="3144011" cy="3012947"/>
            </a:xfrm>
            <a:prstGeom prst="rect">
              <a:avLst/>
            </a:prstGeom>
          </p:spPr>
        </p:pic>
      </p:grpSp>
      <p:sp>
        <p:nvSpPr>
          <p:cNvPr id="122" name="object 122"/>
          <p:cNvSpPr txBox="1"/>
          <p:nvPr/>
        </p:nvSpPr>
        <p:spPr>
          <a:xfrm>
            <a:off x="6759050" y="746797"/>
            <a:ext cx="2682240" cy="721995"/>
          </a:xfrm>
          <a:prstGeom prst="rect">
            <a:avLst/>
          </a:prstGeom>
        </p:spPr>
        <p:txBody>
          <a:bodyPr vert="horz" wrap="square" lIns="0" tIns="95885" rIns="0" bIns="0" rtlCol="0">
            <a:spAutoFit/>
          </a:bodyPr>
          <a:lstStyle/>
          <a:p>
            <a:pPr marL="12700">
              <a:lnSpc>
                <a:spcPct val="100000"/>
              </a:lnSpc>
              <a:spcBef>
                <a:spcPts val="755"/>
              </a:spcBef>
            </a:pPr>
            <a:r>
              <a:rPr sz="1600" b="1" u="sng" spc="-25" dirty="0">
                <a:solidFill>
                  <a:srgbClr val="C00000"/>
                </a:solidFill>
                <a:uFill>
                  <a:solidFill>
                    <a:srgbClr val="C00000"/>
                  </a:solidFill>
                </a:uFill>
                <a:latin typeface="Meiryo UI"/>
                <a:cs typeface="Meiryo UI"/>
              </a:rPr>
              <a:t>生物</a:t>
            </a:r>
            <a:r>
              <a:rPr sz="1600" b="1" u="sng" spc="-30" dirty="0">
                <a:solidFill>
                  <a:srgbClr val="C00000"/>
                </a:solidFill>
                <a:uFill>
                  <a:solidFill>
                    <a:srgbClr val="C00000"/>
                  </a:solidFill>
                </a:uFill>
                <a:latin typeface="Meiryo UI"/>
                <a:cs typeface="Meiryo UI"/>
              </a:rPr>
              <a:t>は</a:t>
            </a:r>
            <a:r>
              <a:rPr sz="1600" b="1" u="sng" spc="-25" dirty="0">
                <a:solidFill>
                  <a:srgbClr val="C00000"/>
                </a:solidFill>
                <a:uFill>
                  <a:solidFill>
                    <a:srgbClr val="C00000"/>
                  </a:solidFill>
                </a:uFill>
                <a:latin typeface="Meiryo UI"/>
                <a:cs typeface="Meiryo UI"/>
              </a:rPr>
              <a:t>常温</a:t>
            </a:r>
            <a:r>
              <a:rPr sz="1600" b="1" u="sng" spc="-20" dirty="0">
                <a:solidFill>
                  <a:srgbClr val="C00000"/>
                </a:solidFill>
                <a:uFill>
                  <a:solidFill>
                    <a:srgbClr val="C00000"/>
                  </a:solidFill>
                </a:uFill>
                <a:latin typeface="Meiryo UI"/>
                <a:cs typeface="Meiryo UI"/>
              </a:rPr>
              <a:t>・</a:t>
            </a:r>
            <a:r>
              <a:rPr sz="1600" b="1" u="sng" spc="-25" dirty="0">
                <a:solidFill>
                  <a:srgbClr val="C00000"/>
                </a:solidFill>
                <a:uFill>
                  <a:solidFill>
                    <a:srgbClr val="C00000"/>
                  </a:solidFill>
                </a:uFill>
                <a:latin typeface="Meiryo UI"/>
                <a:cs typeface="Meiryo UI"/>
              </a:rPr>
              <a:t>常圧</a:t>
            </a:r>
            <a:r>
              <a:rPr sz="1600" b="1" u="sng" spc="-20" dirty="0">
                <a:solidFill>
                  <a:srgbClr val="C00000"/>
                </a:solidFill>
                <a:uFill>
                  <a:solidFill>
                    <a:srgbClr val="C00000"/>
                  </a:solidFill>
                </a:uFill>
                <a:latin typeface="Meiryo UI"/>
                <a:cs typeface="Meiryo UI"/>
              </a:rPr>
              <a:t>で</a:t>
            </a:r>
            <a:r>
              <a:rPr sz="1600" b="1" u="sng" spc="-25" dirty="0">
                <a:solidFill>
                  <a:srgbClr val="C00000"/>
                </a:solidFill>
                <a:uFill>
                  <a:solidFill>
                    <a:srgbClr val="C00000"/>
                  </a:solidFill>
                </a:uFill>
                <a:latin typeface="Meiryo UI"/>
                <a:cs typeface="Meiryo UI"/>
              </a:rPr>
              <a:t>物質</a:t>
            </a:r>
            <a:r>
              <a:rPr sz="1600" b="1" u="sng" spc="-10" dirty="0">
                <a:solidFill>
                  <a:srgbClr val="C00000"/>
                </a:solidFill>
                <a:uFill>
                  <a:solidFill>
                    <a:srgbClr val="C00000"/>
                  </a:solidFill>
                </a:uFill>
                <a:latin typeface="Meiryo UI"/>
                <a:cs typeface="Meiryo UI"/>
              </a:rPr>
              <a:t>を</a:t>
            </a:r>
            <a:r>
              <a:rPr sz="1600" b="1" u="sng" spc="-25" dirty="0">
                <a:solidFill>
                  <a:srgbClr val="C00000"/>
                </a:solidFill>
                <a:uFill>
                  <a:solidFill>
                    <a:srgbClr val="C00000"/>
                  </a:solidFill>
                </a:uFill>
                <a:latin typeface="Meiryo UI"/>
                <a:cs typeface="Meiryo UI"/>
              </a:rPr>
              <a:t>生</a:t>
            </a:r>
            <a:r>
              <a:rPr sz="1600" b="1" u="sng" spc="-50" dirty="0">
                <a:solidFill>
                  <a:srgbClr val="C00000"/>
                </a:solidFill>
                <a:uFill>
                  <a:solidFill>
                    <a:srgbClr val="C00000"/>
                  </a:solidFill>
                </a:uFill>
                <a:latin typeface="Meiryo UI"/>
                <a:cs typeface="Meiryo UI"/>
              </a:rPr>
              <a:t>産</a:t>
            </a:r>
            <a:endParaRPr sz="1600">
              <a:latin typeface="Meiryo UI"/>
              <a:cs typeface="Meiryo UI"/>
            </a:endParaRPr>
          </a:p>
          <a:p>
            <a:pPr marL="476250">
              <a:lnSpc>
                <a:spcPct val="100000"/>
              </a:lnSpc>
              <a:spcBef>
                <a:spcPts val="745"/>
              </a:spcBef>
            </a:pPr>
            <a:r>
              <a:rPr sz="1800" b="1" spc="-20" dirty="0">
                <a:solidFill>
                  <a:srgbClr val="FFFFFF"/>
                </a:solidFill>
                <a:latin typeface="UD デジタル 教科書体 NP-B"/>
                <a:cs typeface="UD デジタル 教科書体 NP-B"/>
              </a:rPr>
              <a:t>化合物</a:t>
            </a:r>
            <a:endParaRPr sz="1800">
              <a:latin typeface="UD デジタル 教科書体 NP-B"/>
              <a:cs typeface="UD デジタル 教科書体 NP-B"/>
            </a:endParaRPr>
          </a:p>
        </p:txBody>
      </p:sp>
      <p:sp>
        <p:nvSpPr>
          <p:cNvPr id="123" name="object 123"/>
          <p:cNvSpPr txBox="1">
            <a:spLocks noGrp="1"/>
          </p:cNvSpPr>
          <p:nvPr>
            <p:ph type="title"/>
          </p:nvPr>
        </p:nvSpPr>
        <p:spPr>
          <a:xfrm>
            <a:off x="3658471" y="172396"/>
            <a:ext cx="5951002" cy="381515"/>
          </a:xfrm>
          <a:prstGeom prst="rect">
            <a:avLst/>
          </a:prstGeom>
        </p:spPr>
        <p:txBody>
          <a:bodyPr vert="horz" wrap="square" lIns="0" tIns="12065" rIns="0" bIns="0" rtlCol="0">
            <a:spAutoFit/>
          </a:bodyPr>
          <a:lstStyle/>
          <a:p>
            <a:pPr marL="12700" algn="ctr">
              <a:lnSpc>
                <a:spcPct val="100000"/>
              </a:lnSpc>
              <a:spcBef>
                <a:spcPts val="95"/>
              </a:spcBef>
            </a:pPr>
            <a:r>
              <a:rPr lang="ja-JP" altLang="en-US" sz="2400" spc="-40" dirty="0">
                <a:latin typeface="BIZ UDP明朝 Medium" panose="02020500000000000000" pitchFamily="18" charset="-128"/>
                <a:ea typeface="BIZ UDP明朝 Medium" panose="02020500000000000000" pitchFamily="18" charset="-128"/>
              </a:rPr>
              <a:t>バイオ「ものづくり」</a:t>
            </a:r>
            <a:endParaRPr sz="2400" dirty="0">
              <a:latin typeface="BIZ UDP明朝 Medium" panose="02020500000000000000" pitchFamily="18" charset="-128"/>
              <a:ea typeface="BIZ UDP明朝 Medium" panose="02020500000000000000" pitchFamily="18" charset="-128"/>
            </a:endParaRPr>
          </a:p>
        </p:txBody>
      </p:sp>
      <p:sp>
        <p:nvSpPr>
          <p:cNvPr id="124" name="object 124"/>
          <p:cNvSpPr txBox="1"/>
          <p:nvPr/>
        </p:nvSpPr>
        <p:spPr>
          <a:xfrm>
            <a:off x="3636811" y="2890952"/>
            <a:ext cx="1788795" cy="269240"/>
          </a:xfrm>
          <a:prstGeom prst="rect">
            <a:avLst/>
          </a:prstGeom>
        </p:spPr>
        <p:txBody>
          <a:bodyPr vert="horz" wrap="square" lIns="0" tIns="12065" rIns="0" bIns="0" rtlCol="0">
            <a:spAutoFit/>
          </a:bodyPr>
          <a:lstStyle/>
          <a:p>
            <a:pPr marL="274320" indent="-262255">
              <a:lnSpc>
                <a:spcPct val="100000"/>
              </a:lnSpc>
              <a:spcBef>
                <a:spcPts val="95"/>
              </a:spcBef>
              <a:buFont typeface="Wingdings"/>
              <a:buChar char=""/>
              <a:tabLst>
                <a:tab pos="274955" algn="l"/>
              </a:tabLst>
            </a:pPr>
            <a:r>
              <a:rPr sz="1600" b="0" spc="35" dirty="0">
                <a:latin typeface="BIZ UDP明朝 Medium"/>
                <a:cs typeface="BIZ UDP明朝 Medium"/>
              </a:rPr>
              <a:t>高効率</a:t>
            </a:r>
            <a:r>
              <a:rPr sz="1600" b="0" spc="-200" dirty="0">
                <a:latin typeface="BIZ UDP明朝 Medium"/>
                <a:cs typeface="BIZ UDP明朝 Medium"/>
              </a:rPr>
              <a:t>メタ</a:t>
            </a:r>
            <a:r>
              <a:rPr sz="1600" b="0" spc="-30" dirty="0">
                <a:latin typeface="BIZ UDP明朝 Medium"/>
                <a:cs typeface="BIZ UDP明朝 Medium"/>
              </a:rPr>
              <a:t>ン発酵</a:t>
            </a:r>
            <a:endParaRPr sz="1600">
              <a:latin typeface="BIZ UDP明朝 Medium"/>
              <a:cs typeface="BIZ UDP明朝 Medium"/>
            </a:endParaRPr>
          </a:p>
        </p:txBody>
      </p:sp>
      <p:sp>
        <p:nvSpPr>
          <p:cNvPr id="125" name="object 125"/>
          <p:cNvSpPr txBox="1"/>
          <p:nvPr/>
        </p:nvSpPr>
        <p:spPr>
          <a:xfrm>
            <a:off x="5506759" y="2953436"/>
            <a:ext cx="1016635" cy="193675"/>
          </a:xfrm>
          <a:prstGeom prst="rect">
            <a:avLst/>
          </a:prstGeom>
        </p:spPr>
        <p:txBody>
          <a:bodyPr vert="horz" wrap="square" lIns="0" tIns="13335" rIns="0" bIns="0" rtlCol="0">
            <a:spAutoFit/>
          </a:bodyPr>
          <a:lstStyle/>
          <a:p>
            <a:pPr marL="12700">
              <a:lnSpc>
                <a:spcPct val="100000"/>
              </a:lnSpc>
              <a:spcBef>
                <a:spcPts val="105"/>
              </a:spcBef>
            </a:pPr>
            <a:r>
              <a:rPr sz="1100" b="0" spc="-40" dirty="0">
                <a:latin typeface="BIZ UDP明朝 Medium"/>
                <a:cs typeface="BIZ UDP明朝 Medium"/>
              </a:rPr>
              <a:t>( 廃棄物資源化)</a:t>
            </a:r>
            <a:endParaRPr sz="1100">
              <a:latin typeface="BIZ UDP明朝 Medium"/>
              <a:cs typeface="BIZ UDP明朝 Medium"/>
            </a:endParaRPr>
          </a:p>
        </p:txBody>
      </p:sp>
      <p:sp>
        <p:nvSpPr>
          <p:cNvPr id="126" name="object 126"/>
          <p:cNvSpPr txBox="1"/>
          <p:nvPr/>
        </p:nvSpPr>
        <p:spPr>
          <a:xfrm>
            <a:off x="3640004" y="854617"/>
            <a:ext cx="2642870" cy="2054225"/>
          </a:xfrm>
          <a:prstGeom prst="rect">
            <a:avLst/>
          </a:prstGeom>
        </p:spPr>
        <p:txBody>
          <a:bodyPr vert="horz" wrap="square" lIns="0" tIns="55244" rIns="0" bIns="0" rtlCol="0">
            <a:spAutoFit/>
          </a:bodyPr>
          <a:lstStyle/>
          <a:p>
            <a:pPr marL="218440">
              <a:lnSpc>
                <a:spcPct val="100000"/>
              </a:lnSpc>
              <a:spcBef>
                <a:spcPts val="434"/>
              </a:spcBef>
            </a:pPr>
            <a:r>
              <a:rPr sz="1800" b="0" u="sng" spc="-130" dirty="0">
                <a:uFill>
                  <a:solidFill>
                    <a:srgbClr val="000000"/>
                  </a:solidFill>
                </a:uFill>
                <a:latin typeface="BIZ UDP明朝 Medium"/>
                <a:cs typeface="BIZ UDP明朝 Medium"/>
              </a:rPr>
              <a:t>多様な資源を効率よく変換</a:t>
            </a:r>
            <a:endParaRPr sz="1800">
              <a:latin typeface="BIZ UDP明朝 Medium"/>
              <a:cs typeface="BIZ UDP明朝 Medium"/>
            </a:endParaRPr>
          </a:p>
          <a:p>
            <a:pPr marL="274955" indent="-262890">
              <a:lnSpc>
                <a:spcPct val="100000"/>
              </a:lnSpc>
              <a:spcBef>
                <a:spcPts val="300"/>
              </a:spcBef>
              <a:buFont typeface="Wingdings"/>
              <a:buChar char=""/>
              <a:tabLst>
                <a:tab pos="275590" algn="l"/>
              </a:tabLst>
            </a:pPr>
            <a:r>
              <a:rPr sz="1600" b="0" spc="-25" dirty="0">
                <a:latin typeface="BIZ UDP明朝 Medium"/>
                <a:cs typeface="BIZ UDP明朝 Medium"/>
              </a:rPr>
              <a:t>高選択性</a:t>
            </a:r>
            <a:r>
              <a:rPr sz="1600" b="0" spc="40" dirty="0">
                <a:latin typeface="BIZ UDP明朝 Medium"/>
                <a:cs typeface="BIZ UDP明朝 Medium"/>
              </a:rPr>
              <a:t>FT </a:t>
            </a:r>
            <a:endParaRPr sz="1600">
              <a:latin typeface="BIZ UDP明朝 Medium"/>
              <a:cs typeface="BIZ UDP明朝 Medium"/>
            </a:endParaRPr>
          </a:p>
          <a:p>
            <a:pPr marL="302260">
              <a:lnSpc>
                <a:spcPct val="100000"/>
              </a:lnSpc>
              <a:spcBef>
                <a:spcPts val="240"/>
              </a:spcBef>
            </a:pPr>
            <a:r>
              <a:rPr sz="1200" b="0" dirty="0">
                <a:latin typeface="BIZ UDP明朝 Medium"/>
                <a:cs typeface="BIZ UDP明朝 Medium"/>
              </a:rPr>
              <a:t>FT:Fischer-</a:t>
            </a:r>
            <a:r>
              <a:rPr sz="1200" b="0" spc="-10" dirty="0">
                <a:latin typeface="BIZ UDP明朝 Medium"/>
                <a:cs typeface="BIZ UDP明朝 Medium"/>
              </a:rPr>
              <a:t>Tropsch</a:t>
            </a:r>
            <a:endParaRPr sz="1200">
              <a:latin typeface="BIZ UDP明朝 Medium"/>
              <a:cs typeface="BIZ UDP明朝 Medium"/>
            </a:endParaRPr>
          </a:p>
          <a:p>
            <a:pPr marL="274955" indent="-262890">
              <a:lnSpc>
                <a:spcPct val="100000"/>
              </a:lnSpc>
              <a:spcBef>
                <a:spcPts val="60"/>
              </a:spcBef>
              <a:buFont typeface="Wingdings"/>
              <a:buChar char=""/>
              <a:tabLst>
                <a:tab pos="275590" algn="l"/>
              </a:tabLst>
            </a:pPr>
            <a:r>
              <a:rPr sz="1600" b="0" spc="-155" dirty="0">
                <a:latin typeface="BIZ UDP明朝 Medium"/>
                <a:cs typeface="BIZ UDP明朝 Medium"/>
              </a:rPr>
              <a:t>フローリア</a:t>
            </a:r>
            <a:r>
              <a:rPr sz="1600" b="0" spc="-235" dirty="0">
                <a:latin typeface="BIZ UDP明朝 Medium"/>
                <a:cs typeface="BIZ UDP明朝 Medium"/>
              </a:rPr>
              <a:t>クタ</a:t>
            </a:r>
            <a:r>
              <a:rPr sz="1600" b="0" spc="-50" dirty="0">
                <a:latin typeface="BIZ UDP明朝 Medium"/>
                <a:cs typeface="BIZ UDP明朝 Medium"/>
              </a:rPr>
              <a:t>ー</a:t>
            </a:r>
            <a:endParaRPr sz="1600">
              <a:latin typeface="BIZ UDP明朝 Medium"/>
              <a:cs typeface="BIZ UDP明朝 Medium"/>
            </a:endParaRPr>
          </a:p>
          <a:p>
            <a:pPr marL="274955" indent="-262890">
              <a:lnSpc>
                <a:spcPct val="100000"/>
              </a:lnSpc>
              <a:buFont typeface="Wingdings"/>
              <a:buChar char=""/>
              <a:tabLst>
                <a:tab pos="275590" algn="l"/>
              </a:tabLst>
            </a:pPr>
            <a:r>
              <a:rPr sz="1600" b="0" spc="-114" dirty="0">
                <a:latin typeface="BIZ UDP明朝 Medium"/>
                <a:cs typeface="BIZ UDP明朝 Medium"/>
              </a:rPr>
              <a:t>スマートセル</a:t>
            </a:r>
            <a:r>
              <a:rPr sz="1600" b="0" spc="-135" dirty="0">
                <a:latin typeface="BIZ UDP明朝 Medium"/>
                <a:cs typeface="BIZ UDP明朝 Medium"/>
              </a:rPr>
              <a:t>技術</a:t>
            </a:r>
            <a:r>
              <a:rPr sz="1600" b="0" spc="-120" dirty="0">
                <a:latin typeface="BIZ UDP明朝 Medium"/>
                <a:cs typeface="BIZ UDP明朝 Medium"/>
              </a:rPr>
              <a:t>の</a:t>
            </a:r>
            <a:r>
              <a:rPr sz="1600" b="0" spc="-25" dirty="0">
                <a:latin typeface="BIZ UDP明朝 Medium"/>
                <a:cs typeface="BIZ UDP明朝 Medium"/>
              </a:rPr>
              <a:t>展</a:t>
            </a:r>
            <a:r>
              <a:rPr sz="1600" b="0" spc="-50" dirty="0">
                <a:latin typeface="BIZ UDP明朝 Medium"/>
                <a:cs typeface="BIZ UDP明朝 Medium"/>
              </a:rPr>
              <a:t>開</a:t>
            </a:r>
            <a:endParaRPr sz="1600">
              <a:latin typeface="BIZ UDP明朝 Medium"/>
              <a:cs typeface="BIZ UDP明朝 Medium"/>
            </a:endParaRPr>
          </a:p>
          <a:p>
            <a:pPr marL="274320" indent="-262255">
              <a:lnSpc>
                <a:spcPct val="100000"/>
              </a:lnSpc>
              <a:buFont typeface="Wingdings"/>
              <a:buChar char=""/>
              <a:tabLst>
                <a:tab pos="274955" algn="l"/>
              </a:tabLst>
            </a:pPr>
            <a:r>
              <a:rPr sz="1600" b="0" spc="-25" dirty="0">
                <a:latin typeface="BIZ UDP明朝 Medium"/>
                <a:cs typeface="BIZ UDP明朝 Medium"/>
              </a:rPr>
              <a:t>効率的化学変</a:t>
            </a:r>
            <a:r>
              <a:rPr sz="1600" b="0" spc="-50" dirty="0">
                <a:latin typeface="BIZ UDP明朝 Medium"/>
                <a:cs typeface="BIZ UDP明朝 Medium"/>
              </a:rPr>
              <a:t>換</a:t>
            </a:r>
            <a:endParaRPr sz="1600">
              <a:latin typeface="BIZ UDP明朝 Medium"/>
              <a:cs typeface="BIZ UDP明朝 Medium"/>
            </a:endParaRPr>
          </a:p>
          <a:p>
            <a:pPr marL="274320" indent="-262255">
              <a:lnSpc>
                <a:spcPts val="1880"/>
              </a:lnSpc>
              <a:buFont typeface="Wingdings"/>
              <a:buChar char=""/>
              <a:tabLst>
                <a:tab pos="274955" algn="l"/>
              </a:tabLst>
            </a:pPr>
            <a:r>
              <a:rPr sz="1600" b="0" spc="-25" dirty="0">
                <a:latin typeface="BIZ UDP明朝 Medium"/>
                <a:cs typeface="BIZ UDP明朝 Medium"/>
              </a:rPr>
              <a:t>バイオケミ</a:t>
            </a:r>
            <a:r>
              <a:rPr sz="1600" b="0" spc="-20" dirty="0">
                <a:latin typeface="BIZ UDP明朝 Medium"/>
                <a:cs typeface="BIZ UDP明朝 Medium"/>
              </a:rPr>
              <a:t>カ</a:t>
            </a:r>
            <a:r>
              <a:rPr sz="1600" b="0" spc="-50" dirty="0">
                <a:latin typeface="BIZ UDP明朝 Medium"/>
                <a:cs typeface="BIZ UDP明朝 Medium"/>
              </a:rPr>
              <a:t>ル</a:t>
            </a:r>
            <a:endParaRPr sz="1600">
              <a:latin typeface="BIZ UDP明朝 Medium"/>
              <a:cs typeface="BIZ UDP明朝 Medium"/>
            </a:endParaRPr>
          </a:p>
          <a:p>
            <a:pPr marL="294640" indent="-262890">
              <a:lnSpc>
                <a:spcPts val="1880"/>
              </a:lnSpc>
              <a:buFont typeface="Wingdings"/>
              <a:buChar char=""/>
              <a:tabLst>
                <a:tab pos="295275" algn="l"/>
              </a:tabLst>
            </a:pPr>
            <a:r>
              <a:rPr sz="1600" b="0" spc="-150" dirty="0">
                <a:latin typeface="BIZ UDP明朝 Medium"/>
                <a:cs typeface="BIZ UDP明朝 Medium"/>
              </a:rPr>
              <a:t>ガス</a:t>
            </a:r>
            <a:r>
              <a:rPr sz="1600" b="0" spc="-160" dirty="0">
                <a:latin typeface="BIZ UDP明朝 Medium"/>
                <a:cs typeface="BIZ UDP明朝 Medium"/>
              </a:rPr>
              <a:t>発酵</a:t>
            </a:r>
            <a:r>
              <a:rPr sz="1100" b="0" spc="-165" dirty="0">
                <a:latin typeface="BIZ UDP明朝 Medium"/>
                <a:cs typeface="BIZ UDP明朝 Medium"/>
              </a:rPr>
              <a:t>( 合成ガス、水素、メタン</a:t>
            </a:r>
            <a:r>
              <a:rPr sz="1100" b="0" spc="30" dirty="0">
                <a:latin typeface="BIZ UDP明朝 Medium"/>
                <a:cs typeface="BIZ UDP明朝 Medium"/>
              </a:rPr>
              <a:t>etc)</a:t>
            </a:r>
            <a:endParaRPr sz="1100">
              <a:latin typeface="BIZ UDP明朝 Medium"/>
              <a:cs typeface="BIZ UDP明朝 Medium"/>
            </a:endParaRPr>
          </a:p>
        </p:txBody>
      </p:sp>
      <p:sp>
        <p:nvSpPr>
          <p:cNvPr id="127" name="テキスト ボックス 126">
            <a:extLst>
              <a:ext uri="{FF2B5EF4-FFF2-40B4-BE49-F238E27FC236}">
                <a16:creationId xmlns:a16="http://schemas.microsoft.com/office/drawing/2014/main" id="{10727C66-0A2A-46B0-8A40-443969728EF6}"/>
              </a:ext>
            </a:extLst>
          </p:cNvPr>
          <p:cNvSpPr txBox="1"/>
          <p:nvPr/>
        </p:nvSpPr>
        <p:spPr>
          <a:xfrm>
            <a:off x="4293833" y="6595103"/>
            <a:ext cx="3604333"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出所：経済産業省</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ボックス 53">
            <a:extLst>
              <a:ext uri="{FF2B5EF4-FFF2-40B4-BE49-F238E27FC236}">
                <a16:creationId xmlns:a16="http://schemas.microsoft.com/office/drawing/2014/main" id="{5B7D7F3C-734F-4974-A64B-46F95E7A9C90}"/>
              </a:ext>
            </a:extLst>
          </p:cNvPr>
          <p:cNvSpPr txBox="1"/>
          <p:nvPr/>
        </p:nvSpPr>
        <p:spPr>
          <a:xfrm>
            <a:off x="1605084" y="125680"/>
            <a:ext cx="8908808" cy="461665"/>
          </a:xfrm>
          <a:prstGeom prst="rect">
            <a:avLst/>
          </a:prstGeom>
          <a:noFill/>
        </p:spPr>
        <p:txBody>
          <a:bodyPr wrap="square" rtlCol="0">
            <a:spAutoFit/>
          </a:bodyPr>
          <a:lstStyle/>
          <a:p>
            <a:pPr algn="ctr"/>
            <a:r>
              <a:rPr kumimoji="1" lang="ja-JP" altLang="en-US" sz="2400" b="1" dirty="0">
                <a:latin typeface="BIZ UDP明朝 Medium" panose="02020500000000000000" pitchFamily="18" charset="-128"/>
                <a:ea typeface="BIZ UDP明朝 Medium" panose="02020500000000000000" pitchFamily="18" charset="-128"/>
              </a:rPr>
              <a:t>合成生物学の産業利用</a:t>
            </a:r>
          </a:p>
        </p:txBody>
      </p:sp>
      <p:pic>
        <p:nvPicPr>
          <p:cNvPr id="2" name="図 1">
            <a:extLst>
              <a:ext uri="{FF2B5EF4-FFF2-40B4-BE49-F238E27FC236}">
                <a16:creationId xmlns:a16="http://schemas.microsoft.com/office/drawing/2014/main" id="{39653F82-7E76-4776-84F8-32A7C5671577}"/>
              </a:ext>
            </a:extLst>
          </p:cNvPr>
          <p:cNvPicPr>
            <a:picLocks noChangeAspect="1"/>
          </p:cNvPicPr>
          <p:nvPr/>
        </p:nvPicPr>
        <p:blipFill>
          <a:blip r:embed="rId2"/>
          <a:stretch>
            <a:fillRect/>
          </a:stretch>
        </p:blipFill>
        <p:spPr>
          <a:xfrm>
            <a:off x="3946788" y="2050914"/>
            <a:ext cx="3527243" cy="3551430"/>
          </a:xfrm>
          <a:prstGeom prst="rect">
            <a:avLst/>
          </a:prstGeom>
        </p:spPr>
      </p:pic>
      <p:sp>
        <p:nvSpPr>
          <p:cNvPr id="3" name="四角形: 角を丸くする 2">
            <a:extLst>
              <a:ext uri="{FF2B5EF4-FFF2-40B4-BE49-F238E27FC236}">
                <a16:creationId xmlns:a16="http://schemas.microsoft.com/office/drawing/2014/main" id="{3A63AB16-CD56-41C9-AAFF-DF540A809AC3}"/>
              </a:ext>
            </a:extLst>
          </p:cNvPr>
          <p:cNvSpPr/>
          <p:nvPr/>
        </p:nvSpPr>
        <p:spPr>
          <a:xfrm>
            <a:off x="815250" y="1466262"/>
            <a:ext cx="2236424" cy="584775"/>
          </a:xfrm>
          <a:custGeom>
            <a:avLst/>
            <a:gdLst>
              <a:gd name="connsiteX0" fmla="*/ 0 w 2236424"/>
              <a:gd name="connsiteY0" fmla="*/ 229665 h 584775"/>
              <a:gd name="connsiteX1" fmla="*/ 229665 w 2236424"/>
              <a:gd name="connsiteY1" fmla="*/ 0 h 584775"/>
              <a:gd name="connsiteX2" fmla="*/ 786488 w 2236424"/>
              <a:gd name="connsiteY2" fmla="*/ 0 h 584775"/>
              <a:gd name="connsiteX3" fmla="*/ 1325540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49936 w 2236424"/>
              <a:gd name="connsiteY8" fmla="*/ 584775 h 584775"/>
              <a:gd name="connsiteX9" fmla="*/ 839801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4785" y="104895"/>
                  <a:pt x="99639" y="7039"/>
                  <a:pt x="229665" y="0"/>
                </a:cubicBezTo>
                <a:cubicBezTo>
                  <a:pt x="426724" y="-15450"/>
                  <a:pt x="550745" y="6475"/>
                  <a:pt x="786488" y="0"/>
                </a:cubicBezTo>
                <a:cubicBezTo>
                  <a:pt x="1022231" y="-6475"/>
                  <a:pt x="1212616" y="40258"/>
                  <a:pt x="1325540" y="0"/>
                </a:cubicBezTo>
                <a:cubicBezTo>
                  <a:pt x="1438464" y="-40258"/>
                  <a:pt x="1806620" y="50907"/>
                  <a:pt x="2006759" y="0"/>
                </a:cubicBezTo>
                <a:cubicBezTo>
                  <a:pt x="2126150" y="-13794"/>
                  <a:pt x="2218855" y="121232"/>
                  <a:pt x="2236424" y="229665"/>
                </a:cubicBezTo>
                <a:cubicBezTo>
                  <a:pt x="2237559" y="279068"/>
                  <a:pt x="2226366" y="315319"/>
                  <a:pt x="2236424" y="355110"/>
                </a:cubicBezTo>
                <a:cubicBezTo>
                  <a:pt x="2228919" y="479684"/>
                  <a:pt x="2140402" y="596208"/>
                  <a:pt x="2006759" y="584775"/>
                </a:cubicBezTo>
                <a:cubicBezTo>
                  <a:pt x="1729511" y="625177"/>
                  <a:pt x="1680749" y="568852"/>
                  <a:pt x="1449936" y="584775"/>
                </a:cubicBezTo>
                <a:cubicBezTo>
                  <a:pt x="1219123" y="600698"/>
                  <a:pt x="1062782" y="570198"/>
                  <a:pt x="839801" y="584775"/>
                </a:cubicBezTo>
                <a:cubicBezTo>
                  <a:pt x="616820" y="599352"/>
                  <a:pt x="517362" y="552033"/>
                  <a:pt x="229665" y="584775"/>
                </a:cubicBezTo>
                <a:cubicBezTo>
                  <a:pt x="82707" y="611818"/>
                  <a:pt x="-29992" y="485226"/>
                  <a:pt x="0" y="355110"/>
                </a:cubicBezTo>
                <a:cubicBezTo>
                  <a:pt x="-6777" y="301590"/>
                  <a:pt x="10064" y="264100"/>
                  <a:pt x="0" y="229665"/>
                </a:cubicBezTo>
                <a:close/>
              </a:path>
              <a:path w="2236424" h="584775" stroke="0" extrusionOk="0">
                <a:moveTo>
                  <a:pt x="0" y="229665"/>
                </a:moveTo>
                <a:cubicBezTo>
                  <a:pt x="1091" y="88843"/>
                  <a:pt x="117147" y="1016"/>
                  <a:pt x="229665" y="0"/>
                </a:cubicBezTo>
                <a:cubicBezTo>
                  <a:pt x="446013" y="-57376"/>
                  <a:pt x="584012" y="8106"/>
                  <a:pt x="804259" y="0"/>
                </a:cubicBezTo>
                <a:cubicBezTo>
                  <a:pt x="1024506" y="-8106"/>
                  <a:pt x="1221358" y="36496"/>
                  <a:pt x="1343311" y="0"/>
                </a:cubicBezTo>
                <a:cubicBezTo>
                  <a:pt x="1465264" y="-36496"/>
                  <a:pt x="1823349" y="20254"/>
                  <a:pt x="2006759" y="0"/>
                </a:cubicBezTo>
                <a:cubicBezTo>
                  <a:pt x="2125118" y="-4736"/>
                  <a:pt x="2246273" y="90863"/>
                  <a:pt x="2236424" y="229665"/>
                </a:cubicBezTo>
                <a:cubicBezTo>
                  <a:pt x="2242894" y="268997"/>
                  <a:pt x="2223032" y="302261"/>
                  <a:pt x="2236424" y="355110"/>
                </a:cubicBezTo>
                <a:cubicBezTo>
                  <a:pt x="2260003" y="491605"/>
                  <a:pt x="2124698" y="580013"/>
                  <a:pt x="2006759" y="584775"/>
                </a:cubicBezTo>
                <a:cubicBezTo>
                  <a:pt x="1815441" y="613203"/>
                  <a:pt x="1689704" y="544840"/>
                  <a:pt x="1432165" y="584775"/>
                </a:cubicBezTo>
                <a:cubicBezTo>
                  <a:pt x="1174626" y="624710"/>
                  <a:pt x="1022069" y="556439"/>
                  <a:pt x="875342" y="584775"/>
                </a:cubicBezTo>
                <a:cubicBezTo>
                  <a:pt x="728615" y="613111"/>
                  <a:pt x="484623" y="564717"/>
                  <a:pt x="229665" y="584775"/>
                </a:cubicBezTo>
                <a:cubicBezTo>
                  <a:pt x="100654" y="576616"/>
                  <a:pt x="-4432" y="448622"/>
                  <a:pt x="0" y="355110"/>
                </a:cubicBezTo>
                <a:cubicBezTo>
                  <a:pt x="-13495" y="302330"/>
                  <a:pt x="1171" y="268572"/>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813106855">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タンパク質工学</a:t>
            </a:r>
          </a:p>
        </p:txBody>
      </p:sp>
      <p:sp>
        <p:nvSpPr>
          <p:cNvPr id="41" name="四角形: 角を丸くする 40">
            <a:extLst>
              <a:ext uri="{FF2B5EF4-FFF2-40B4-BE49-F238E27FC236}">
                <a16:creationId xmlns:a16="http://schemas.microsoft.com/office/drawing/2014/main" id="{0E9485F4-97D8-44ED-A43D-0946C33A2C65}"/>
              </a:ext>
            </a:extLst>
          </p:cNvPr>
          <p:cNvSpPr/>
          <p:nvPr/>
        </p:nvSpPr>
        <p:spPr>
          <a:xfrm>
            <a:off x="815250" y="2289570"/>
            <a:ext cx="2236424" cy="584775"/>
          </a:xfrm>
          <a:custGeom>
            <a:avLst/>
            <a:gdLst>
              <a:gd name="connsiteX0" fmla="*/ 0 w 2236424"/>
              <a:gd name="connsiteY0" fmla="*/ 229665 h 584775"/>
              <a:gd name="connsiteX1" fmla="*/ 229665 w 2236424"/>
              <a:gd name="connsiteY1" fmla="*/ 0 h 584775"/>
              <a:gd name="connsiteX2" fmla="*/ 768717 w 2236424"/>
              <a:gd name="connsiteY2" fmla="*/ 0 h 584775"/>
              <a:gd name="connsiteX3" fmla="*/ 1378852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32165 w 2236424"/>
              <a:gd name="connsiteY8" fmla="*/ 584775 h 584775"/>
              <a:gd name="connsiteX9" fmla="*/ 875342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33249" y="112163"/>
                  <a:pt x="105085" y="26714"/>
                  <a:pt x="229665" y="0"/>
                </a:cubicBezTo>
                <a:cubicBezTo>
                  <a:pt x="373707" y="-35284"/>
                  <a:pt x="555494" y="40900"/>
                  <a:pt x="768717" y="0"/>
                </a:cubicBezTo>
                <a:cubicBezTo>
                  <a:pt x="981940" y="-40900"/>
                  <a:pt x="1152000" y="59842"/>
                  <a:pt x="1378852" y="0"/>
                </a:cubicBezTo>
                <a:cubicBezTo>
                  <a:pt x="1605704" y="-59842"/>
                  <a:pt x="1759666" y="51206"/>
                  <a:pt x="2006759" y="0"/>
                </a:cubicBezTo>
                <a:cubicBezTo>
                  <a:pt x="2120364" y="34226"/>
                  <a:pt x="2231933" y="110188"/>
                  <a:pt x="2236424" y="229665"/>
                </a:cubicBezTo>
                <a:cubicBezTo>
                  <a:pt x="2250602" y="254926"/>
                  <a:pt x="2234913" y="323882"/>
                  <a:pt x="2236424" y="355110"/>
                </a:cubicBezTo>
                <a:cubicBezTo>
                  <a:pt x="2231532" y="483892"/>
                  <a:pt x="2138815" y="589177"/>
                  <a:pt x="2006759" y="584775"/>
                </a:cubicBezTo>
                <a:cubicBezTo>
                  <a:pt x="1743221" y="612239"/>
                  <a:pt x="1633673" y="583798"/>
                  <a:pt x="1432165" y="584775"/>
                </a:cubicBezTo>
                <a:cubicBezTo>
                  <a:pt x="1230657" y="585752"/>
                  <a:pt x="1015051" y="564413"/>
                  <a:pt x="875342" y="584775"/>
                </a:cubicBezTo>
                <a:cubicBezTo>
                  <a:pt x="735633" y="605137"/>
                  <a:pt x="381393" y="510828"/>
                  <a:pt x="229665" y="584775"/>
                </a:cubicBezTo>
                <a:cubicBezTo>
                  <a:pt x="126962" y="590816"/>
                  <a:pt x="-26317" y="467647"/>
                  <a:pt x="0" y="355110"/>
                </a:cubicBezTo>
                <a:cubicBezTo>
                  <a:pt x="-11018" y="324629"/>
                  <a:pt x="11329" y="262632"/>
                  <a:pt x="0" y="229665"/>
                </a:cubicBezTo>
                <a:close/>
              </a:path>
              <a:path w="2236424" h="584775" stroke="0" extrusionOk="0">
                <a:moveTo>
                  <a:pt x="0" y="229665"/>
                </a:moveTo>
                <a:cubicBezTo>
                  <a:pt x="24458" y="80763"/>
                  <a:pt x="89500" y="2619"/>
                  <a:pt x="229665" y="0"/>
                </a:cubicBezTo>
                <a:cubicBezTo>
                  <a:pt x="398386" y="-12234"/>
                  <a:pt x="656941" y="21089"/>
                  <a:pt x="857572" y="0"/>
                </a:cubicBezTo>
                <a:cubicBezTo>
                  <a:pt x="1058203" y="-21089"/>
                  <a:pt x="1164508" y="44426"/>
                  <a:pt x="1467707" y="0"/>
                </a:cubicBezTo>
                <a:cubicBezTo>
                  <a:pt x="1770907" y="-44426"/>
                  <a:pt x="1746654" y="25829"/>
                  <a:pt x="2006759" y="0"/>
                </a:cubicBezTo>
                <a:cubicBezTo>
                  <a:pt x="2171337" y="-2715"/>
                  <a:pt x="2232282" y="89495"/>
                  <a:pt x="2236424" y="229665"/>
                </a:cubicBezTo>
                <a:cubicBezTo>
                  <a:pt x="2245549" y="258486"/>
                  <a:pt x="2222104" y="306876"/>
                  <a:pt x="2236424" y="355110"/>
                </a:cubicBezTo>
                <a:cubicBezTo>
                  <a:pt x="2243565" y="479237"/>
                  <a:pt x="2128787" y="581804"/>
                  <a:pt x="2006759" y="584775"/>
                </a:cubicBezTo>
                <a:cubicBezTo>
                  <a:pt x="1723933" y="625237"/>
                  <a:pt x="1557642" y="584384"/>
                  <a:pt x="1396623" y="584775"/>
                </a:cubicBezTo>
                <a:cubicBezTo>
                  <a:pt x="1235604" y="585166"/>
                  <a:pt x="1042314" y="565717"/>
                  <a:pt x="857572" y="584775"/>
                </a:cubicBezTo>
                <a:cubicBezTo>
                  <a:pt x="672830" y="603833"/>
                  <a:pt x="372746" y="566038"/>
                  <a:pt x="229665" y="584775"/>
                </a:cubicBezTo>
                <a:cubicBezTo>
                  <a:pt x="101992" y="588789"/>
                  <a:pt x="-2627" y="515403"/>
                  <a:pt x="0" y="355110"/>
                </a:cubicBezTo>
                <a:cubicBezTo>
                  <a:pt x="-5587" y="323909"/>
                  <a:pt x="6393" y="287982"/>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317370432">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遺伝子工学</a:t>
            </a:r>
          </a:p>
        </p:txBody>
      </p:sp>
      <p:sp>
        <p:nvSpPr>
          <p:cNvPr id="42" name="四角形: 角を丸くする 41">
            <a:extLst>
              <a:ext uri="{FF2B5EF4-FFF2-40B4-BE49-F238E27FC236}">
                <a16:creationId xmlns:a16="http://schemas.microsoft.com/office/drawing/2014/main" id="{CA3AECD4-D214-4747-BE58-C7D38A816612}"/>
              </a:ext>
            </a:extLst>
          </p:cNvPr>
          <p:cNvSpPr/>
          <p:nvPr/>
        </p:nvSpPr>
        <p:spPr>
          <a:xfrm>
            <a:off x="815250" y="3112878"/>
            <a:ext cx="2236424" cy="584775"/>
          </a:xfrm>
          <a:custGeom>
            <a:avLst/>
            <a:gdLst>
              <a:gd name="connsiteX0" fmla="*/ 0 w 2236424"/>
              <a:gd name="connsiteY0" fmla="*/ 229665 h 584775"/>
              <a:gd name="connsiteX1" fmla="*/ 229665 w 2236424"/>
              <a:gd name="connsiteY1" fmla="*/ 0 h 584775"/>
              <a:gd name="connsiteX2" fmla="*/ 804259 w 2236424"/>
              <a:gd name="connsiteY2" fmla="*/ 0 h 584775"/>
              <a:gd name="connsiteX3" fmla="*/ 1378852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32165 w 2236424"/>
              <a:gd name="connsiteY8" fmla="*/ 584775 h 584775"/>
              <a:gd name="connsiteX9" fmla="*/ 804259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17718" y="101455"/>
                  <a:pt x="95416" y="95"/>
                  <a:pt x="229665" y="0"/>
                </a:cubicBezTo>
                <a:cubicBezTo>
                  <a:pt x="489238" y="-29700"/>
                  <a:pt x="624277" y="16068"/>
                  <a:pt x="804259" y="0"/>
                </a:cubicBezTo>
                <a:cubicBezTo>
                  <a:pt x="984241" y="-16068"/>
                  <a:pt x="1110041" y="10266"/>
                  <a:pt x="1378852" y="0"/>
                </a:cubicBezTo>
                <a:cubicBezTo>
                  <a:pt x="1647663" y="-10266"/>
                  <a:pt x="1743626" y="34372"/>
                  <a:pt x="2006759" y="0"/>
                </a:cubicBezTo>
                <a:cubicBezTo>
                  <a:pt x="2143324" y="8904"/>
                  <a:pt x="2214133" y="107913"/>
                  <a:pt x="2236424" y="229665"/>
                </a:cubicBezTo>
                <a:cubicBezTo>
                  <a:pt x="2238564" y="268996"/>
                  <a:pt x="2221614" y="318897"/>
                  <a:pt x="2236424" y="355110"/>
                </a:cubicBezTo>
                <a:cubicBezTo>
                  <a:pt x="2238757" y="478974"/>
                  <a:pt x="2145826" y="576629"/>
                  <a:pt x="2006759" y="584775"/>
                </a:cubicBezTo>
                <a:cubicBezTo>
                  <a:pt x="1813281" y="585833"/>
                  <a:pt x="1588748" y="529143"/>
                  <a:pt x="1432165" y="584775"/>
                </a:cubicBezTo>
                <a:cubicBezTo>
                  <a:pt x="1275582" y="640407"/>
                  <a:pt x="994426" y="564631"/>
                  <a:pt x="804259" y="584775"/>
                </a:cubicBezTo>
                <a:cubicBezTo>
                  <a:pt x="614092" y="604919"/>
                  <a:pt x="478900" y="532632"/>
                  <a:pt x="229665" y="584775"/>
                </a:cubicBezTo>
                <a:cubicBezTo>
                  <a:pt x="75877" y="571725"/>
                  <a:pt x="1601" y="513241"/>
                  <a:pt x="0" y="355110"/>
                </a:cubicBezTo>
                <a:cubicBezTo>
                  <a:pt x="-120" y="328518"/>
                  <a:pt x="6817" y="276188"/>
                  <a:pt x="0" y="229665"/>
                </a:cubicBezTo>
                <a:close/>
              </a:path>
              <a:path w="2236424" h="584775" stroke="0" extrusionOk="0">
                <a:moveTo>
                  <a:pt x="0" y="229665"/>
                </a:moveTo>
                <a:cubicBezTo>
                  <a:pt x="28961" y="122835"/>
                  <a:pt x="112039" y="-13580"/>
                  <a:pt x="229665" y="0"/>
                </a:cubicBezTo>
                <a:cubicBezTo>
                  <a:pt x="498411" y="-4978"/>
                  <a:pt x="677671" y="31632"/>
                  <a:pt x="804259" y="0"/>
                </a:cubicBezTo>
                <a:cubicBezTo>
                  <a:pt x="930847" y="-31632"/>
                  <a:pt x="1169905" y="26575"/>
                  <a:pt x="1361082" y="0"/>
                </a:cubicBezTo>
                <a:cubicBezTo>
                  <a:pt x="1552259" y="-26575"/>
                  <a:pt x="1693922" y="147"/>
                  <a:pt x="2006759" y="0"/>
                </a:cubicBezTo>
                <a:cubicBezTo>
                  <a:pt x="2154537" y="19912"/>
                  <a:pt x="2241180" y="106606"/>
                  <a:pt x="2236424" y="229665"/>
                </a:cubicBezTo>
                <a:cubicBezTo>
                  <a:pt x="2241679" y="269594"/>
                  <a:pt x="2230263" y="293595"/>
                  <a:pt x="2236424" y="355110"/>
                </a:cubicBezTo>
                <a:cubicBezTo>
                  <a:pt x="2206439" y="481871"/>
                  <a:pt x="2120780" y="581271"/>
                  <a:pt x="2006759" y="584775"/>
                </a:cubicBezTo>
                <a:cubicBezTo>
                  <a:pt x="1793731" y="639070"/>
                  <a:pt x="1718054" y="577532"/>
                  <a:pt x="1432165" y="584775"/>
                </a:cubicBezTo>
                <a:cubicBezTo>
                  <a:pt x="1146276" y="592018"/>
                  <a:pt x="995751" y="533827"/>
                  <a:pt x="839801" y="584775"/>
                </a:cubicBezTo>
                <a:cubicBezTo>
                  <a:pt x="683851" y="635723"/>
                  <a:pt x="373241" y="531987"/>
                  <a:pt x="229665" y="584775"/>
                </a:cubicBezTo>
                <a:cubicBezTo>
                  <a:pt x="112059" y="612709"/>
                  <a:pt x="-7510" y="487263"/>
                  <a:pt x="0" y="355110"/>
                </a:cubicBezTo>
                <a:cubicBezTo>
                  <a:pt x="-2150" y="292839"/>
                  <a:pt x="10273" y="289858"/>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3001025089">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UD Digi Kyokasho NK-B" panose="02020700000000000000" pitchFamily="18" charset="-128"/>
                <a:ea typeface="UD Digi Kyokasho NK-B" panose="02020700000000000000" pitchFamily="18" charset="-128"/>
              </a:rPr>
              <a:t>ゲノム編集</a:t>
            </a:r>
            <a:endParaRPr kumimoji="1" lang="ja-JP" altLang="en-US" sz="2400" dirty="0">
              <a:solidFill>
                <a:schemeClr val="bg1"/>
              </a:solidFill>
              <a:latin typeface="UD Digi Kyokasho NK-B" panose="02020700000000000000" pitchFamily="18" charset="-128"/>
              <a:ea typeface="UD Digi Kyokasho NK-B" panose="02020700000000000000" pitchFamily="18" charset="-128"/>
            </a:endParaRPr>
          </a:p>
        </p:txBody>
      </p:sp>
      <p:sp>
        <p:nvSpPr>
          <p:cNvPr id="43" name="四角形: 角を丸くする 42">
            <a:extLst>
              <a:ext uri="{FF2B5EF4-FFF2-40B4-BE49-F238E27FC236}">
                <a16:creationId xmlns:a16="http://schemas.microsoft.com/office/drawing/2014/main" id="{F7F89297-B7FA-4561-8526-49C2552B01C2}"/>
              </a:ext>
            </a:extLst>
          </p:cNvPr>
          <p:cNvSpPr/>
          <p:nvPr/>
        </p:nvSpPr>
        <p:spPr>
          <a:xfrm>
            <a:off x="815250" y="3936186"/>
            <a:ext cx="2236424" cy="584775"/>
          </a:xfrm>
          <a:custGeom>
            <a:avLst/>
            <a:gdLst>
              <a:gd name="connsiteX0" fmla="*/ 0 w 2236424"/>
              <a:gd name="connsiteY0" fmla="*/ 229665 h 584775"/>
              <a:gd name="connsiteX1" fmla="*/ 229665 w 2236424"/>
              <a:gd name="connsiteY1" fmla="*/ 0 h 584775"/>
              <a:gd name="connsiteX2" fmla="*/ 857572 w 2236424"/>
              <a:gd name="connsiteY2" fmla="*/ 0 h 584775"/>
              <a:gd name="connsiteX3" fmla="*/ 1449936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32165 w 2236424"/>
              <a:gd name="connsiteY8" fmla="*/ 584775 h 584775"/>
              <a:gd name="connsiteX9" fmla="*/ 822030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7510" y="111582"/>
                  <a:pt x="84829" y="10749"/>
                  <a:pt x="229665" y="0"/>
                </a:cubicBezTo>
                <a:cubicBezTo>
                  <a:pt x="439590" y="-16071"/>
                  <a:pt x="600836" y="46000"/>
                  <a:pt x="857572" y="0"/>
                </a:cubicBezTo>
                <a:cubicBezTo>
                  <a:pt x="1114308" y="-46000"/>
                  <a:pt x="1294990" y="59383"/>
                  <a:pt x="1449936" y="0"/>
                </a:cubicBezTo>
                <a:cubicBezTo>
                  <a:pt x="1604882" y="-59383"/>
                  <a:pt x="1837625" y="29405"/>
                  <a:pt x="2006759" y="0"/>
                </a:cubicBezTo>
                <a:cubicBezTo>
                  <a:pt x="2130770" y="-8930"/>
                  <a:pt x="2265817" y="100335"/>
                  <a:pt x="2236424" y="229665"/>
                </a:cubicBezTo>
                <a:cubicBezTo>
                  <a:pt x="2245828" y="291936"/>
                  <a:pt x="2224320" y="313943"/>
                  <a:pt x="2236424" y="355110"/>
                </a:cubicBezTo>
                <a:cubicBezTo>
                  <a:pt x="2253513" y="469076"/>
                  <a:pt x="2126323" y="583046"/>
                  <a:pt x="2006759" y="584775"/>
                </a:cubicBezTo>
                <a:cubicBezTo>
                  <a:pt x="1743037" y="632350"/>
                  <a:pt x="1590209" y="562079"/>
                  <a:pt x="1432165" y="584775"/>
                </a:cubicBezTo>
                <a:cubicBezTo>
                  <a:pt x="1274121" y="607471"/>
                  <a:pt x="1103050" y="571741"/>
                  <a:pt x="822030" y="584775"/>
                </a:cubicBezTo>
                <a:cubicBezTo>
                  <a:pt x="541010" y="597809"/>
                  <a:pt x="495282" y="524013"/>
                  <a:pt x="229665" y="584775"/>
                </a:cubicBezTo>
                <a:cubicBezTo>
                  <a:pt x="129819" y="568758"/>
                  <a:pt x="10151" y="471713"/>
                  <a:pt x="0" y="355110"/>
                </a:cubicBezTo>
                <a:cubicBezTo>
                  <a:pt x="-8945" y="300948"/>
                  <a:pt x="12823" y="263063"/>
                  <a:pt x="0" y="229665"/>
                </a:cubicBezTo>
                <a:close/>
              </a:path>
              <a:path w="2236424" h="584775" stroke="0" extrusionOk="0">
                <a:moveTo>
                  <a:pt x="0" y="229665"/>
                </a:moveTo>
                <a:cubicBezTo>
                  <a:pt x="-14007" y="97804"/>
                  <a:pt x="106350" y="-22795"/>
                  <a:pt x="229665" y="0"/>
                </a:cubicBezTo>
                <a:cubicBezTo>
                  <a:pt x="455408" y="-23527"/>
                  <a:pt x="663614" y="46363"/>
                  <a:pt x="822030" y="0"/>
                </a:cubicBezTo>
                <a:cubicBezTo>
                  <a:pt x="980447" y="-46363"/>
                  <a:pt x="1172160" y="61211"/>
                  <a:pt x="1378852" y="0"/>
                </a:cubicBezTo>
                <a:cubicBezTo>
                  <a:pt x="1585544" y="-61211"/>
                  <a:pt x="1857521" y="67162"/>
                  <a:pt x="2006759" y="0"/>
                </a:cubicBezTo>
                <a:cubicBezTo>
                  <a:pt x="2123596" y="-6169"/>
                  <a:pt x="2240953" y="90085"/>
                  <a:pt x="2236424" y="229665"/>
                </a:cubicBezTo>
                <a:cubicBezTo>
                  <a:pt x="2250039" y="268644"/>
                  <a:pt x="2222249" y="296122"/>
                  <a:pt x="2236424" y="355110"/>
                </a:cubicBezTo>
                <a:cubicBezTo>
                  <a:pt x="2203300" y="484133"/>
                  <a:pt x="2134510" y="601159"/>
                  <a:pt x="2006759" y="584775"/>
                </a:cubicBezTo>
                <a:cubicBezTo>
                  <a:pt x="1844756" y="589602"/>
                  <a:pt x="1599872" y="516648"/>
                  <a:pt x="1414394" y="584775"/>
                </a:cubicBezTo>
                <a:cubicBezTo>
                  <a:pt x="1228916" y="652902"/>
                  <a:pt x="939298" y="553671"/>
                  <a:pt x="804259" y="584775"/>
                </a:cubicBezTo>
                <a:cubicBezTo>
                  <a:pt x="669220" y="615879"/>
                  <a:pt x="358567" y="573749"/>
                  <a:pt x="229665" y="584775"/>
                </a:cubicBezTo>
                <a:cubicBezTo>
                  <a:pt x="90873" y="601420"/>
                  <a:pt x="4831" y="498895"/>
                  <a:pt x="0" y="355110"/>
                </a:cubicBezTo>
                <a:cubicBezTo>
                  <a:pt x="-9429" y="322066"/>
                  <a:pt x="7485" y="279998"/>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3561339392">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糖鎖技術</a:t>
            </a:r>
          </a:p>
        </p:txBody>
      </p:sp>
      <p:sp>
        <p:nvSpPr>
          <p:cNvPr id="44" name="四角形: 角を丸くする 43">
            <a:extLst>
              <a:ext uri="{FF2B5EF4-FFF2-40B4-BE49-F238E27FC236}">
                <a16:creationId xmlns:a16="http://schemas.microsoft.com/office/drawing/2014/main" id="{1C57249B-AF97-4FDC-9BA3-5852857DCAAE}"/>
              </a:ext>
            </a:extLst>
          </p:cNvPr>
          <p:cNvSpPr/>
          <p:nvPr/>
        </p:nvSpPr>
        <p:spPr>
          <a:xfrm>
            <a:off x="815250" y="4759494"/>
            <a:ext cx="2236424" cy="584775"/>
          </a:xfrm>
          <a:custGeom>
            <a:avLst/>
            <a:gdLst>
              <a:gd name="connsiteX0" fmla="*/ 0 w 2236424"/>
              <a:gd name="connsiteY0" fmla="*/ 229665 h 584775"/>
              <a:gd name="connsiteX1" fmla="*/ 229665 w 2236424"/>
              <a:gd name="connsiteY1" fmla="*/ 0 h 584775"/>
              <a:gd name="connsiteX2" fmla="*/ 768717 w 2236424"/>
              <a:gd name="connsiteY2" fmla="*/ 0 h 584775"/>
              <a:gd name="connsiteX3" fmla="*/ 1325540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49936 w 2236424"/>
              <a:gd name="connsiteY8" fmla="*/ 584775 h 584775"/>
              <a:gd name="connsiteX9" fmla="*/ 822030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7496" y="98885"/>
                  <a:pt x="90895" y="-11616"/>
                  <a:pt x="229665" y="0"/>
                </a:cubicBezTo>
                <a:cubicBezTo>
                  <a:pt x="437103" y="-58558"/>
                  <a:pt x="560218" y="10902"/>
                  <a:pt x="768717" y="0"/>
                </a:cubicBezTo>
                <a:cubicBezTo>
                  <a:pt x="977216" y="-10902"/>
                  <a:pt x="1074885" y="62570"/>
                  <a:pt x="1325540" y="0"/>
                </a:cubicBezTo>
                <a:cubicBezTo>
                  <a:pt x="1576195" y="-62570"/>
                  <a:pt x="1672938" y="30457"/>
                  <a:pt x="2006759" y="0"/>
                </a:cubicBezTo>
                <a:cubicBezTo>
                  <a:pt x="2151874" y="7787"/>
                  <a:pt x="2211092" y="117257"/>
                  <a:pt x="2236424" y="229665"/>
                </a:cubicBezTo>
                <a:cubicBezTo>
                  <a:pt x="2242656" y="259436"/>
                  <a:pt x="2233147" y="327816"/>
                  <a:pt x="2236424" y="355110"/>
                </a:cubicBezTo>
                <a:cubicBezTo>
                  <a:pt x="2210250" y="455830"/>
                  <a:pt x="2146988" y="580384"/>
                  <a:pt x="2006759" y="584775"/>
                </a:cubicBezTo>
                <a:cubicBezTo>
                  <a:pt x="1891424" y="608811"/>
                  <a:pt x="1580705" y="547502"/>
                  <a:pt x="1449936" y="584775"/>
                </a:cubicBezTo>
                <a:cubicBezTo>
                  <a:pt x="1319167" y="622048"/>
                  <a:pt x="1029428" y="512598"/>
                  <a:pt x="822030" y="584775"/>
                </a:cubicBezTo>
                <a:cubicBezTo>
                  <a:pt x="614632" y="656952"/>
                  <a:pt x="375983" y="555849"/>
                  <a:pt x="229665" y="584775"/>
                </a:cubicBezTo>
                <a:cubicBezTo>
                  <a:pt x="114398" y="597865"/>
                  <a:pt x="-10257" y="504297"/>
                  <a:pt x="0" y="355110"/>
                </a:cubicBezTo>
                <a:cubicBezTo>
                  <a:pt x="-10249" y="323732"/>
                  <a:pt x="11317" y="285498"/>
                  <a:pt x="0" y="229665"/>
                </a:cubicBezTo>
                <a:close/>
              </a:path>
              <a:path w="2236424" h="584775" stroke="0" extrusionOk="0">
                <a:moveTo>
                  <a:pt x="0" y="229665"/>
                </a:moveTo>
                <a:cubicBezTo>
                  <a:pt x="-805" y="137249"/>
                  <a:pt x="105238" y="-17852"/>
                  <a:pt x="229665" y="0"/>
                </a:cubicBezTo>
                <a:cubicBezTo>
                  <a:pt x="448495" y="-54225"/>
                  <a:pt x="601955" y="54155"/>
                  <a:pt x="786488" y="0"/>
                </a:cubicBezTo>
                <a:cubicBezTo>
                  <a:pt x="971021" y="-54155"/>
                  <a:pt x="1150787" y="5022"/>
                  <a:pt x="1396623" y="0"/>
                </a:cubicBezTo>
                <a:cubicBezTo>
                  <a:pt x="1642460" y="-5022"/>
                  <a:pt x="1726727" y="39487"/>
                  <a:pt x="2006759" y="0"/>
                </a:cubicBezTo>
                <a:cubicBezTo>
                  <a:pt x="2126728" y="5131"/>
                  <a:pt x="2222612" y="112382"/>
                  <a:pt x="2236424" y="229665"/>
                </a:cubicBezTo>
                <a:cubicBezTo>
                  <a:pt x="2245208" y="283076"/>
                  <a:pt x="2227647" y="301750"/>
                  <a:pt x="2236424" y="355110"/>
                </a:cubicBezTo>
                <a:cubicBezTo>
                  <a:pt x="2245158" y="483937"/>
                  <a:pt x="2154268" y="607000"/>
                  <a:pt x="2006759" y="584775"/>
                </a:cubicBezTo>
                <a:cubicBezTo>
                  <a:pt x="1805215" y="603509"/>
                  <a:pt x="1554006" y="579361"/>
                  <a:pt x="1378852" y="584775"/>
                </a:cubicBezTo>
                <a:cubicBezTo>
                  <a:pt x="1203698" y="590189"/>
                  <a:pt x="1076227" y="578364"/>
                  <a:pt x="822030" y="584775"/>
                </a:cubicBezTo>
                <a:cubicBezTo>
                  <a:pt x="567833" y="591186"/>
                  <a:pt x="510816" y="563481"/>
                  <a:pt x="229665" y="584775"/>
                </a:cubicBezTo>
                <a:cubicBezTo>
                  <a:pt x="103627" y="577594"/>
                  <a:pt x="-19990" y="450503"/>
                  <a:pt x="0" y="355110"/>
                </a:cubicBezTo>
                <a:cubicBezTo>
                  <a:pt x="-4817" y="314892"/>
                  <a:pt x="3252" y="275764"/>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68328132">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幹細胞技術</a:t>
            </a:r>
          </a:p>
        </p:txBody>
      </p:sp>
      <p:sp>
        <p:nvSpPr>
          <p:cNvPr id="45" name="四角形: 角を丸くする 44">
            <a:extLst>
              <a:ext uri="{FF2B5EF4-FFF2-40B4-BE49-F238E27FC236}">
                <a16:creationId xmlns:a16="http://schemas.microsoft.com/office/drawing/2014/main" id="{8EBBBE95-B06F-4E87-9956-8A84748E53AA}"/>
              </a:ext>
            </a:extLst>
          </p:cNvPr>
          <p:cNvSpPr/>
          <p:nvPr/>
        </p:nvSpPr>
        <p:spPr>
          <a:xfrm>
            <a:off x="815250" y="5582802"/>
            <a:ext cx="2236424" cy="584775"/>
          </a:xfrm>
          <a:custGeom>
            <a:avLst/>
            <a:gdLst>
              <a:gd name="connsiteX0" fmla="*/ 0 w 2236424"/>
              <a:gd name="connsiteY0" fmla="*/ 229665 h 584775"/>
              <a:gd name="connsiteX1" fmla="*/ 229665 w 2236424"/>
              <a:gd name="connsiteY1" fmla="*/ 0 h 584775"/>
              <a:gd name="connsiteX2" fmla="*/ 804259 w 2236424"/>
              <a:gd name="connsiteY2" fmla="*/ 0 h 584775"/>
              <a:gd name="connsiteX3" fmla="*/ 1343311 w 2236424"/>
              <a:gd name="connsiteY3" fmla="*/ 0 h 584775"/>
              <a:gd name="connsiteX4" fmla="*/ 2006759 w 2236424"/>
              <a:gd name="connsiteY4" fmla="*/ 0 h 584775"/>
              <a:gd name="connsiteX5" fmla="*/ 2236424 w 2236424"/>
              <a:gd name="connsiteY5" fmla="*/ 229665 h 584775"/>
              <a:gd name="connsiteX6" fmla="*/ 2236424 w 2236424"/>
              <a:gd name="connsiteY6" fmla="*/ 355110 h 584775"/>
              <a:gd name="connsiteX7" fmla="*/ 2006759 w 2236424"/>
              <a:gd name="connsiteY7" fmla="*/ 584775 h 584775"/>
              <a:gd name="connsiteX8" fmla="*/ 1449936 w 2236424"/>
              <a:gd name="connsiteY8" fmla="*/ 584775 h 584775"/>
              <a:gd name="connsiteX9" fmla="*/ 857572 w 2236424"/>
              <a:gd name="connsiteY9" fmla="*/ 584775 h 584775"/>
              <a:gd name="connsiteX10" fmla="*/ 229665 w 2236424"/>
              <a:gd name="connsiteY10" fmla="*/ 584775 h 584775"/>
              <a:gd name="connsiteX11" fmla="*/ 0 w 2236424"/>
              <a:gd name="connsiteY11" fmla="*/ 355110 h 584775"/>
              <a:gd name="connsiteX12" fmla="*/ 0 w 2236424"/>
              <a:gd name="connsiteY12" fmla="*/ 229665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6424" h="584775" fill="none" extrusionOk="0">
                <a:moveTo>
                  <a:pt x="0" y="229665"/>
                </a:moveTo>
                <a:cubicBezTo>
                  <a:pt x="12144" y="76446"/>
                  <a:pt x="108393" y="3198"/>
                  <a:pt x="229665" y="0"/>
                </a:cubicBezTo>
                <a:cubicBezTo>
                  <a:pt x="495407" y="-48314"/>
                  <a:pt x="531648" y="34888"/>
                  <a:pt x="804259" y="0"/>
                </a:cubicBezTo>
                <a:cubicBezTo>
                  <a:pt x="1076870" y="-34888"/>
                  <a:pt x="1192853" y="63853"/>
                  <a:pt x="1343311" y="0"/>
                </a:cubicBezTo>
                <a:cubicBezTo>
                  <a:pt x="1493769" y="-63853"/>
                  <a:pt x="1754891" y="24785"/>
                  <a:pt x="2006759" y="0"/>
                </a:cubicBezTo>
                <a:cubicBezTo>
                  <a:pt x="2124053" y="7419"/>
                  <a:pt x="2245145" y="125449"/>
                  <a:pt x="2236424" y="229665"/>
                </a:cubicBezTo>
                <a:cubicBezTo>
                  <a:pt x="2246245" y="288448"/>
                  <a:pt x="2230527" y="296012"/>
                  <a:pt x="2236424" y="355110"/>
                </a:cubicBezTo>
                <a:cubicBezTo>
                  <a:pt x="2235890" y="492579"/>
                  <a:pt x="2109553" y="600220"/>
                  <a:pt x="2006759" y="584775"/>
                </a:cubicBezTo>
                <a:cubicBezTo>
                  <a:pt x="1868032" y="637852"/>
                  <a:pt x="1645102" y="541434"/>
                  <a:pt x="1449936" y="584775"/>
                </a:cubicBezTo>
                <a:cubicBezTo>
                  <a:pt x="1254770" y="628116"/>
                  <a:pt x="1133862" y="582451"/>
                  <a:pt x="857572" y="584775"/>
                </a:cubicBezTo>
                <a:cubicBezTo>
                  <a:pt x="581282" y="587099"/>
                  <a:pt x="379808" y="569200"/>
                  <a:pt x="229665" y="584775"/>
                </a:cubicBezTo>
                <a:cubicBezTo>
                  <a:pt x="106977" y="615454"/>
                  <a:pt x="4732" y="479820"/>
                  <a:pt x="0" y="355110"/>
                </a:cubicBezTo>
                <a:cubicBezTo>
                  <a:pt x="-575" y="326510"/>
                  <a:pt x="2040" y="263603"/>
                  <a:pt x="0" y="229665"/>
                </a:cubicBezTo>
                <a:close/>
              </a:path>
              <a:path w="2236424" h="584775" stroke="0" extrusionOk="0">
                <a:moveTo>
                  <a:pt x="0" y="229665"/>
                </a:moveTo>
                <a:cubicBezTo>
                  <a:pt x="-2285" y="83262"/>
                  <a:pt x="79471" y="177"/>
                  <a:pt x="229665" y="0"/>
                </a:cubicBezTo>
                <a:cubicBezTo>
                  <a:pt x="415402" y="-33327"/>
                  <a:pt x="601356" y="43233"/>
                  <a:pt x="768717" y="0"/>
                </a:cubicBezTo>
                <a:cubicBezTo>
                  <a:pt x="936078" y="-43233"/>
                  <a:pt x="1057539" y="13170"/>
                  <a:pt x="1343311" y="0"/>
                </a:cubicBezTo>
                <a:cubicBezTo>
                  <a:pt x="1629083" y="-13170"/>
                  <a:pt x="1687526" y="24334"/>
                  <a:pt x="2006759" y="0"/>
                </a:cubicBezTo>
                <a:cubicBezTo>
                  <a:pt x="2127234" y="4069"/>
                  <a:pt x="2244504" y="129062"/>
                  <a:pt x="2236424" y="229665"/>
                </a:cubicBezTo>
                <a:cubicBezTo>
                  <a:pt x="2244743" y="257791"/>
                  <a:pt x="2225640" y="303238"/>
                  <a:pt x="2236424" y="355110"/>
                </a:cubicBezTo>
                <a:cubicBezTo>
                  <a:pt x="2227216" y="511617"/>
                  <a:pt x="2102476" y="576364"/>
                  <a:pt x="2006759" y="584775"/>
                </a:cubicBezTo>
                <a:cubicBezTo>
                  <a:pt x="1838303" y="607575"/>
                  <a:pt x="1514210" y="535202"/>
                  <a:pt x="1378852" y="584775"/>
                </a:cubicBezTo>
                <a:cubicBezTo>
                  <a:pt x="1243494" y="634348"/>
                  <a:pt x="1018973" y="558731"/>
                  <a:pt x="786488" y="584775"/>
                </a:cubicBezTo>
                <a:cubicBezTo>
                  <a:pt x="554003" y="610819"/>
                  <a:pt x="472741" y="546550"/>
                  <a:pt x="229665" y="584775"/>
                </a:cubicBezTo>
                <a:cubicBezTo>
                  <a:pt x="102523" y="589343"/>
                  <a:pt x="23849" y="503424"/>
                  <a:pt x="0" y="355110"/>
                </a:cubicBezTo>
                <a:cubicBezTo>
                  <a:pt x="-5829" y="308611"/>
                  <a:pt x="14433" y="255893"/>
                  <a:pt x="0" y="22966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1349055780">
                  <a:prstGeom prst="roundRect">
                    <a:avLst>
                      <a:gd name="adj" fmla="val 39274"/>
                    </a:avLst>
                  </a:prstGeom>
                  <ask:type>
                    <ask:lineSketchScribble/>
                  </ask:type>
                </ask:lineSketchStyleProps>
              </a:ext>
            </a:extLst>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分子機械</a:t>
            </a:r>
          </a:p>
        </p:txBody>
      </p:sp>
      <p:cxnSp>
        <p:nvCxnSpPr>
          <p:cNvPr id="8" name="直線矢印コネクタ 7">
            <a:extLst>
              <a:ext uri="{FF2B5EF4-FFF2-40B4-BE49-F238E27FC236}">
                <a16:creationId xmlns:a16="http://schemas.microsoft.com/office/drawing/2014/main" id="{1743F77D-C923-450C-94BB-875077AFFC91}"/>
              </a:ext>
            </a:extLst>
          </p:cNvPr>
          <p:cNvCxnSpPr>
            <a:stCxn id="3" idx="3"/>
            <a:endCxn id="2" idx="1"/>
          </p:cNvCxnSpPr>
          <p:nvPr/>
        </p:nvCxnSpPr>
        <p:spPr>
          <a:xfrm>
            <a:off x="3051674" y="1758650"/>
            <a:ext cx="895114" cy="20679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557A617-39E0-43C5-BD93-B8D805E76C92}"/>
              </a:ext>
            </a:extLst>
          </p:cNvPr>
          <p:cNvCxnSpPr>
            <a:stCxn id="45" idx="3"/>
            <a:endCxn id="2" idx="1"/>
          </p:cNvCxnSpPr>
          <p:nvPr/>
        </p:nvCxnSpPr>
        <p:spPr>
          <a:xfrm flipV="1">
            <a:off x="3051674" y="3826629"/>
            <a:ext cx="895114" cy="20485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22520A24-1AD6-4BCA-B970-671A5F212317}"/>
              </a:ext>
            </a:extLst>
          </p:cNvPr>
          <p:cNvCxnSpPr>
            <a:stCxn id="41" idx="3"/>
            <a:endCxn id="2" idx="1"/>
          </p:cNvCxnSpPr>
          <p:nvPr/>
        </p:nvCxnSpPr>
        <p:spPr>
          <a:xfrm>
            <a:off x="3051674" y="2581958"/>
            <a:ext cx="895114" cy="12446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32747FD9-64C5-41D1-8522-60D2E330D96D}"/>
              </a:ext>
            </a:extLst>
          </p:cNvPr>
          <p:cNvCxnSpPr>
            <a:stCxn id="42" idx="3"/>
            <a:endCxn id="2" idx="1"/>
          </p:cNvCxnSpPr>
          <p:nvPr/>
        </p:nvCxnSpPr>
        <p:spPr>
          <a:xfrm>
            <a:off x="3051674" y="3405266"/>
            <a:ext cx="895114" cy="4213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78B6845-38B6-436A-AAD8-DB8CE7D1BD39}"/>
              </a:ext>
            </a:extLst>
          </p:cNvPr>
          <p:cNvCxnSpPr>
            <a:stCxn id="43" idx="3"/>
            <a:endCxn id="2" idx="1"/>
          </p:cNvCxnSpPr>
          <p:nvPr/>
        </p:nvCxnSpPr>
        <p:spPr>
          <a:xfrm flipV="1">
            <a:off x="3051674" y="3826629"/>
            <a:ext cx="895114" cy="40194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ABEF4B4-CEB1-4A5E-AD48-8C216F809A61}"/>
              </a:ext>
            </a:extLst>
          </p:cNvPr>
          <p:cNvCxnSpPr>
            <a:stCxn id="44" idx="3"/>
            <a:endCxn id="2" idx="1"/>
          </p:cNvCxnSpPr>
          <p:nvPr/>
        </p:nvCxnSpPr>
        <p:spPr>
          <a:xfrm flipV="1">
            <a:off x="3051674" y="3826629"/>
            <a:ext cx="895114" cy="12252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四角形: 角を丸くする 58">
            <a:extLst>
              <a:ext uri="{FF2B5EF4-FFF2-40B4-BE49-F238E27FC236}">
                <a16:creationId xmlns:a16="http://schemas.microsoft.com/office/drawing/2014/main" id="{5F5F5EB8-78BD-46CA-A884-DAEE8EB225ED}"/>
              </a:ext>
            </a:extLst>
          </p:cNvPr>
          <p:cNvSpPr/>
          <p:nvPr/>
        </p:nvSpPr>
        <p:spPr>
          <a:xfrm>
            <a:off x="8449939" y="1179821"/>
            <a:ext cx="2236424" cy="584775"/>
          </a:xfrm>
          <a:prstGeom prst="roundRect">
            <a:avLst>
              <a:gd name="adj" fmla="val 39274"/>
            </a:avLst>
          </a:prstGeom>
          <a:solidFill>
            <a:schemeClr val="accent2">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医療・製薬分野</a:t>
            </a:r>
          </a:p>
        </p:txBody>
      </p:sp>
      <p:sp>
        <p:nvSpPr>
          <p:cNvPr id="20" name="テキスト ボックス 19">
            <a:extLst>
              <a:ext uri="{FF2B5EF4-FFF2-40B4-BE49-F238E27FC236}">
                <a16:creationId xmlns:a16="http://schemas.microsoft.com/office/drawing/2014/main" id="{4FDD2515-8021-45CA-A9A5-BBE5FAE520DD}"/>
              </a:ext>
            </a:extLst>
          </p:cNvPr>
          <p:cNvSpPr txBox="1"/>
          <p:nvPr/>
        </p:nvSpPr>
        <p:spPr>
          <a:xfrm>
            <a:off x="8328755" y="1874642"/>
            <a:ext cx="2809301" cy="369332"/>
          </a:xfrm>
          <a:prstGeom prst="rect">
            <a:avLst/>
          </a:prstGeom>
          <a:noFill/>
        </p:spPr>
        <p:txBody>
          <a:bodyPr wrap="square" rtlCol="0">
            <a:spAutoFit/>
          </a:bodyPr>
          <a:lstStyle/>
          <a:p>
            <a:r>
              <a:rPr kumimoji="1" lang="en-US" altLang="ja-JP" dirty="0">
                <a:latin typeface="UD Digi Kyokasho NK-B" panose="02020700000000000000" pitchFamily="18" charset="-128"/>
                <a:ea typeface="UD Digi Kyokasho NK-B" panose="02020700000000000000" pitchFamily="18" charset="-128"/>
              </a:rPr>
              <a:t>Covid-19</a:t>
            </a:r>
            <a:r>
              <a:rPr kumimoji="1" lang="ja-JP" altLang="en-US" dirty="0">
                <a:latin typeface="UD Digi Kyokasho NK-B" panose="02020700000000000000" pitchFamily="18" charset="-128"/>
                <a:ea typeface="UD Digi Kyokasho NK-B" panose="02020700000000000000" pitchFamily="18" charset="-128"/>
              </a:rPr>
              <a:t>遺伝子治療薬</a:t>
            </a:r>
          </a:p>
        </p:txBody>
      </p:sp>
      <p:sp>
        <p:nvSpPr>
          <p:cNvPr id="62" name="テキスト ボックス 61">
            <a:extLst>
              <a:ext uri="{FF2B5EF4-FFF2-40B4-BE49-F238E27FC236}">
                <a16:creationId xmlns:a16="http://schemas.microsoft.com/office/drawing/2014/main" id="{152BA6E4-35DF-4839-98B0-9193937B804A}"/>
              </a:ext>
            </a:extLst>
          </p:cNvPr>
          <p:cNvSpPr txBox="1"/>
          <p:nvPr/>
        </p:nvSpPr>
        <p:spPr>
          <a:xfrm>
            <a:off x="8328755" y="2185348"/>
            <a:ext cx="3371162" cy="369332"/>
          </a:xfrm>
          <a:prstGeom prst="rect">
            <a:avLst/>
          </a:prstGeom>
          <a:noFill/>
        </p:spPr>
        <p:txBody>
          <a:bodyPr wrap="square" rtlCol="0">
            <a:spAutoFit/>
          </a:bodyPr>
          <a:lstStyle/>
          <a:p>
            <a:r>
              <a:rPr lang="ja-JP" altLang="en-US" dirty="0">
                <a:latin typeface="UD Digi Kyokasho NK-B" panose="02020700000000000000" pitchFamily="18" charset="-128"/>
                <a:ea typeface="UD Digi Kyokasho NK-B" panose="02020700000000000000" pitchFamily="18" charset="-128"/>
              </a:rPr>
              <a:t>人工代謝経路組込み合成細胞</a:t>
            </a:r>
            <a:endParaRPr kumimoji="1" lang="ja-JP" altLang="en-US" dirty="0">
              <a:latin typeface="UD Digi Kyokasho NK-B" panose="02020700000000000000" pitchFamily="18" charset="-128"/>
              <a:ea typeface="UD Digi Kyokasho NK-B" panose="02020700000000000000" pitchFamily="18" charset="-128"/>
            </a:endParaRPr>
          </a:p>
        </p:txBody>
      </p:sp>
      <p:sp>
        <p:nvSpPr>
          <p:cNvPr id="63" name="四角形: 角を丸くする 62">
            <a:extLst>
              <a:ext uri="{FF2B5EF4-FFF2-40B4-BE49-F238E27FC236}">
                <a16:creationId xmlns:a16="http://schemas.microsoft.com/office/drawing/2014/main" id="{FBA42541-C928-4296-95C4-3FC35C4BDE2B}"/>
              </a:ext>
            </a:extLst>
          </p:cNvPr>
          <p:cNvSpPr/>
          <p:nvPr/>
        </p:nvSpPr>
        <p:spPr>
          <a:xfrm>
            <a:off x="8449939" y="2644830"/>
            <a:ext cx="2236424" cy="584775"/>
          </a:xfrm>
          <a:prstGeom prst="roundRect">
            <a:avLst>
              <a:gd name="adj" fmla="val 39274"/>
            </a:avLst>
          </a:prstGeom>
          <a:solidFill>
            <a:schemeClr val="accent6">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農業・食品分野</a:t>
            </a:r>
          </a:p>
        </p:txBody>
      </p:sp>
      <p:sp>
        <p:nvSpPr>
          <p:cNvPr id="64" name="テキスト ボックス 63">
            <a:extLst>
              <a:ext uri="{FF2B5EF4-FFF2-40B4-BE49-F238E27FC236}">
                <a16:creationId xmlns:a16="http://schemas.microsoft.com/office/drawing/2014/main" id="{B80AC8C9-E390-4543-AE30-B5CA88CEA698}"/>
              </a:ext>
            </a:extLst>
          </p:cNvPr>
          <p:cNvSpPr txBox="1"/>
          <p:nvPr/>
        </p:nvSpPr>
        <p:spPr>
          <a:xfrm>
            <a:off x="8328755" y="3339651"/>
            <a:ext cx="2809301" cy="369332"/>
          </a:xfrm>
          <a:prstGeom prst="rect">
            <a:avLst/>
          </a:prstGeom>
          <a:noFill/>
        </p:spPr>
        <p:txBody>
          <a:bodyPr wrap="square" rtlCol="0">
            <a:spAutoFit/>
          </a:bodyPr>
          <a:lstStyle/>
          <a:p>
            <a:r>
              <a:rPr kumimoji="1" lang="en-US" altLang="ja-JP" dirty="0">
                <a:latin typeface="UD Digi Kyokasho NK-B" panose="02020700000000000000" pitchFamily="18" charset="-128"/>
                <a:ea typeface="UD Digi Kyokasho NK-B" panose="02020700000000000000" pitchFamily="18" charset="-128"/>
              </a:rPr>
              <a:t>RNA</a:t>
            </a:r>
            <a:r>
              <a:rPr kumimoji="1" lang="ja-JP" altLang="en-US" dirty="0">
                <a:latin typeface="UD Digi Kyokasho NK-B" panose="02020700000000000000" pitchFamily="18" charset="-128"/>
                <a:ea typeface="UD Digi Kyokasho NK-B" panose="02020700000000000000" pitchFamily="18" charset="-128"/>
              </a:rPr>
              <a:t>干渉を利用した農薬</a:t>
            </a:r>
          </a:p>
        </p:txBody>
      </p:sp>
      <p:sp>
        <p:nvSpPr>
          <p:cNvPr id="67" name="テキスト ボックス 66">
            <a:extLst>
              <a:ext uri="{FF2B5EF4-FFF2-40B4-BE49-F238E27FC236}">
                <a16:creationId xmlns:a16="http://schemas.microsoft.com/office/drawing/2014/main" id="{40742425-C3D7-4307-8BB2-EFA08DB3101D}"/>
              </a:ext>
            </a:extLst>
          </p:cNvPr>
          <p:cNvSpPr txBox="1"/>
          <p:nvPr/>
        </p:nvSpPr>
        <p:spPr>
          <a:xfrm>
            <a:off x="8328755" y="3650357"/>
            <a:ext cx="3371162" cy="369332"/>
          </a:xfrm>
          <a:prstGeom prst="rect">
            <a:avLst/>
          </a:prstGeom>
          <a:noFill/>
        </p:spPr>
        <p:txBody>
          <a:bodyPr wrap="square" rtlCol="0">
            <a:spAutoFit/>
          </a:bodyPr>
          <a:lstStyle/>
          <a:p>
            <a:r>
              <a:rPr lang="ja-JP" altLang="en-US" dirty="0">
                <a:latin typeface="UD Digi Kyokasho NK-B" panose="02020700000000000000" pitchFamily="18" charset="-128"/>
                <a:ea typeface="UD Digi Kyokasho NK-B" panose="02020700000000000000" pitchFamily="18" charset="-128"/>
              </a:rPr>
              <a:t>合成細胞による窒素固定菌</a:t>
            </a:r>
            <a:endParaRPr kumimoji="1" lang="ja-JP" altLang="en-US" dirty="0">
              <a:latin typeface="UD Digi Kyokasho NK-B" panose="02020700000000000000" pitchFamily="18" charset="-128"/>
              <a:ea typeface="UD Digi Kyokasho NK-B" panose="02020700000000000000" pitchFamily="18" charset="-128"/>
            </a:endParaRPr>
          </a:p>
        </p:txBody>
      </p:sp>
      <p:sp>
        <p:nvSpPr>
          <p:cNvPr id="70" name="四角形: 角を丸くする 69">
            <a:extLst>
              <a:ext uri="{FF2B5EF4-FFF2-40B4-BE49-F238E27FC236}">
                <a16:creationId xmlns:a16="http://schemas.microsoft.com/office/drawing/2014/main" id="{E887C621-F0CA-4ADD-9F24-734BF9CB4284}"/>
              </a:ext>
            </a:extLst>
          </p:cNvPr>
          <p:cNvSpPr/>
          <p:nvPr/>
        </p:nvSpPr>
        <p:spPr>
          <a:xfrm>
            <a:off x="8449939" y="4019286"/>
            <a:ext cx="2236424" cy="584775"/>
          </a:xfrm>
          <a:prstGeom prst="roundRect">
            <a:avLst>
              <a:gd name="adj" fmla="val 39274"/>
            </a:avLst>
          </a:prstGeom>
          <a:solidFill>
            <a:schemeClr val="accent4">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エネルギー分野</a:t>
            </a:r>
          </a:p>
        </p:txBody>
      </p:sp>
      <p:sp>
        <p:nvSpPr>
          <p:cNvPr id="90" name="テキスト ボックス 89">
            <a:extLst>
              <a:ext uri="{FF2B5EF4-FFF2-40B4-BE49-F238E27FC236}">
                <a16:creationId xmlns:a16="http://schemas.microsoft.com/office/drawing/2014/main" id="{283020F3-E3DF-4FFC-B4CF-1C92359594B8}"/>
              </a:ext>
            </a:extLst>
          </p:cNvPr>
          <p:cNvSpPr txBox="1"/>
          <p:nvPr/>
        </p:nvSpPr>
        <p:spPr>
          <a:xfrm>
            <a:off x="8328755" y="4714107"/>
            <a:ext cx="3371162" cy="369332"/>
          </a:xfrm>
          <a:prstGeom prst="rect">
            <a:avLst/>
          </a:prstGeom>
          <a:noFill/>
        </p:spPr>
        <p:txBody>
          <a:bodyPr wrap="square" rtlCol="0">
            <a:spAutoFit/>
          </a:bodyPr>
          <a:lstStyle/>
          <a:p>
            <a:r>
              <a:rPr lang="ja-JP" altLang="en-US" dirty="0">
                <a:latin typeface="UD Digi Kyokasho NK-B" panose="02020700000000000000" pitchFamily="18" charset="-128"/>
                <a:ea typeface="UD Digi Kyokasho NK-B" panose="02020700000000000000" pitchFamily="18" charset="-128"/>
              </a:rPr>
              <a:t>合成細胞によるバイオ</a:t>
            </a:r>
            <a:r>
              <a:rPr kumimoji="1" lang="ja-JP" altLang="en-US" dirty="0">
                <a:latin typeface="UD Digi Kyokasho NK-B" panose="02020700000000000000" pitchFamily="18" charset="-128"/>
                <a:ea typeface="UD Digi Kyokasho NK-B" panose="02020700000000000000" pitchFamily="18" charset="-128"/>
              </a:rPr>
              <a:t>燃料生産</a:t>
            </a:r>
          </a:p>
        </p:txBody>
      </p:sp>
      <p:sp>
        <p:nvSpPr>
          <p:cNvPr id="91" name="テキスト ボックス 90">
            <a:extLst>
              <a:ext uri="{FF2B5EF4-FFF2-40B4-BE49-F238E27FC236}">
                <a16:creationId xmlns:a16="http://schemas.microsoft.com/office/drawing/2014/main" id="{568A49E2-FCF4-4D1A-AFE0-7D33C4C5B32A}"/>
              </a:ext>
            </a:extLst>
          </p:cNvPr>
          <p:cNvSpPr txBox="1"/>
          <p:nvPr/>
        </p:nvSpPr>
        <p:spPr>
          <a:xfrm>
            <a:off x="8328755" y="5024813"/>
            <a:ext cx="3371162" cy="369332"/>
          </a:xfrm>
          <a:prstGeom prst="rect">
            <a:avLst/>
          </a:prstGeom>
          <a:noFill/>
        </p:spPr>
        <p:txBody>
          <a:bodyPr wrap="square" rtlCol="0">
            <a:spAutoFit/>
          </a:bodyPr>
          <a:lstStyle/>
          <a:p>
            <a:r>
              <a:rPr kumimoji="1" lang="ja-JP" altLang="en-US" dirty="0">
                <a:latin typeface="UD Digi Kyokasho NK-B" panose="02020700000000000000" pitchFamily="18" charset="-128"/>
                <a:ea typeface="UD Digi Kyokasho NK-B" panose="02020700000000000000" pitchFamily="18" charset="-128"/>
              </a:rPr>
              <a:t>バイオレメディエーション</a:t>
            </a:r>
          </a:p>
        </p:txBody>
      </p:sp>
      <p:sp>
        <p:nvSpPr>
          <p:cNvPr id="92" name="四角形: 角を丸くする 91">
            <a:extLst>
              <a:ext uri="{FF2B5EF4-FFF2-40B4-BE49-F238E27FC236}">
                <a16:creationId xmlns:a16="http://schemas.microsoft.com/office/drawing/2014/main" id="{B8AE5DBD-C2A5-400A-A2DF-BDE186E09587}"/>
              </a:ext>
            </a:extLst>
          </p:cNvPr>
          <p:cNvSpPr/>
          <p:nvPr/>
        </p:nvSpPr>
        <p:spPr>
          <a:xfrm>
            <a:off x="8449939" y="5484295"/>
            <a:ext cx="2236424" cy="584775"/>
          </a:xfrm>
          <a:prstGeom prst="roundRect">
            <a:avLst>
              <a:gd name="adj" fmla="val 39274"/>
            </a:avLst>
          </a:prstGeom>
          <a:solidFill>
            <a:schemeClr val="accent5">
              <a:lumMod val="75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UD Digi Kyokasho NK-B" panose="02020700000000000000" pitchFamily="18" charset="-128"/>
                <a:ea typeface="UD Digi Kyokasho NK-B" panose="02020700000000000000" pitchFamily="18" charset="-128"/>
              </a:rPr>
              <a:t>マテリアル分野</a:t>
            </a:r>
          </a:p>
        </p:txBody>
      </p:sp>
      <p:sp>
        <p:nvSpPr>
          <p:cNvPr id="93" name="テキスト ボックス 92">
            <a:extLst>
              <a:ext uri="{FF2B5EF4-FFF2-40B4-BE49-F238E27FC236}">
                <a16:creationId xmlns:a16="http://schemas.microsoft.com/office/drawing/2014/main" id="{78CBBF4B-1709-42E5-A17F-49386F7C807B}"/>
              </a:ext>
            </a:extLst>
          </p:cNvPr>
          <p:cNvSpPr txBox="1"/>
          <p:nvPr/>
        </p:nvSpPr>
        <p:spPr>
          <a:xfrm>
            <a:off x="8328755" y="6179116"/>
            <a:ext cx="3459297" cy="369332"/>
          </a:xfrm>
          <a:prstGeom prst="rect">
            <a:avLst/>
          </a:prstGeom>
          <a:noFill/>
        </p:spPr>
        <p:txBody>
          <a:bodyPr wrap="square" rtlCol="0">
            <a:spAutoFit/>
          </a:bodyPr>
          <a:lstStyle/>
          <a:p>
            <a:r>
              <a:rPr kumimoji="1" lang="ja-JP" altLang="en-US" dirty="0">
                <a:latin typeface="UD Digi Kyokasho NK-B" panose="02020700000000000000" pitchFamily="18" charset="-128"/>
                <a:ea typeface="UD Digi Kyokasho NK-B" panose="02020700000000000000" pitchFamily="18" charset="-128"/>
              </a:rPr>
              <a:t>合成細胞によるプラスチック生産</a:t>
            </a:r>
          </a:p>
        </p:txBody>
      </p:sp>
      <p:sp>
        <p:nvSpPr>
          <p:cNvPr id="99" name="テキスト ボックス 98">
            <a:extLst>
              <a:ext uri="{FF2B5EF4-FFF2-40B4-BE49-F238E27FC236}">
                <a16:creationId xmlns:a16="http://schemas.microsoft.com/office/drawing/2014/main" id="{1F540091-3866-4C25-B191-745106289358}"/>
              </a:ext>
            </a:extLst>
          </p:cNvPr>
          <p:cNvSpPr txBox="1"/>
          <p:nvPr/>
        </p:nvSpPr>
        <p:spPr>
          <a:xfrm>
            <a:off x="8328755" y="6489822"/>
            <a:ext cx="3371162" cy="369332"/>
          </a:xfrm>
          <a:prstGeom prst="rect">
            <a:avLst/>
          </a:prstGeom>
          <a:noFill/>
        </p:spPr>
        <p:txBody>
          <a:bodyPr wrap="square" rtlCol="0">
            <a:spAutoFit/>
          </a:bodyPr>
          <a:lstStyle/>
          <a:p>
            <a:r>
              <a:rPr lang="ja-JP" altLang="en-US" dirty="0">
                <a:latin typeface="UD Digi Kyokasho NK-B" panose="02020700000000000000" pitchFamily="18" charset="-128"/>
                <a:ea typeface="UD Digi Kyokasho NK-B" panose="02020700000000000000" pitchFamily="18" charset="-128"/>
              </a:rPr>
              <a:t>廃棄プラスチック分解</a:t>
            </a:r>
            <a:endParaRPr kumimoji="1" lang="ja-JP" altLang="en-US" dirty="0">
              <a:latin typeface="UD Digi Kyokasho NK-B" panose="02020700000000000000" pitchFamily="18" charset="-128"/>
              <a:ea typeface="UD Digi Kyokasho NK-B" panose="02020700000000000000" pitchFamily="18" charset="-128"/>
            </a:endParaRPr>
          </a:p>
        </p:txBody>
      </p:sp>
      <p:cxnSp>
        <p:nvCxnSpPr>
          <p:cNvPr id="22" name="直線矢印コネクタ 21">
            <a:extLst>
              <a:ext uri="{FF2B5EF4-FFF2-40B4-BE49-F238E27FC236}">
                <a16:creationId xmlns:a16="http://schemas.microsoft.com/office/drawing/2014/main" id="{873C31D8-1749-4AF0-B350-165441F218E0}"/>
              </a:ext>
            </a:extLst>
          </p:cNvPr>
          <p:cNvCxnSpPr>
            <a:stCxn id="2" idx="3"/>
            <a:endCxn id="59" idx="1"/>
          </p:cNvCxnSpPr>
          <p:nvPr/>
        </p:nvCxnSpPr>
        <p:spPr>
          <a:xfrm flipV="1">
            <a:off x="7474031" y="1472209"/>
            <a:ext cx="975908" cy="2354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CB04430-E545-481E-AE31-BFD21CBD7E59}"/>
              </a:ext>
            </a:extLst>
          </p:cNvPr>
          <p:cNvCxnSpPr>
            <a:stCxn id="2" idx="3"/>
            <a:endCxn id="92" idx="1"/>
          </p:cNvCxnSpPr>
          <p:nvPr/>
        </p:nvCxnSpPr>
        <p:spPr>
          <a:xfrm>
            <a:off x="7474031" y="3826629"/>
            <a:ext cx="975908" cy="1950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4D2791E-BEF8-4F0F-B4C8-13048ADA3215}"/>
              </a:ext>
            </a:extLst>
          </p:cNvPr>
          <p:cNvCxnSpPr>
            <a:stCxn id="2" idx="3"/>
            <a:endCxn id="63" idx="1"/>
          </p:cNvCxnSpPr>
          <p:nvPr/>
        </p:nvCxnSpPr>
        <p:spPr>
          <a:xfrm flipV="1">
            <a:off x="7474031" y="2937218"/>
            <a:ext cx="975908" cy="88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9C5C455-457C-4462-AB3D-FE9FB57BDDF4}"/>
              </a:ext>
            </a:extLst>
          </p:cNvPr>
          <p:cNvCxnSpPr>
            <a:stCxn id="2" idx="3"/>
            <a:endCxn id="70" idx="1"/>
          </p:cNvCxnSpPr>
          <p:nvPr/>
        </p:nvCxnSpPr>
        <p:spPr>
          <a:xfrm>
            <a:off x="7474031" y="3826629"/>
            <a:ext cx="975908" cy="485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EA0E13A8-3CBC-4D56-8064-D7EAE7421C91}"/>
              </a:ext>
            </a:extLst>
          </p:cNvPr>
          <p:cNvSpPr txBox="1"/>
          <p:nvPr/>
        </p:nvSpPr>
        <p:spPr>
          <a:xfrm>
            <a:off x="4489614" y="5602344"/>
            <a:ext cx="2441590" cy="707886"/>
          </a:xfrm>
          <a:prstGeom prst="rect">
            <a:avLst/>
          </a:prstGeom>
          <a:noFill/>
        </p:spPr>
        <p:txBody>
          <a:bodyPr wrap="square" rtlCol="0">
            <a:spAutoFit/>
          </a:bodyPr>
          <a:lstStyle/>
          <a:p>
            <a:pPr algn="ctr"/>
            <a:r>
              <a:rPr kumimoji="1" lang="ja-JP" altLang="en-US" sz="2000" b="1" dirty="0">
                <a:latin typeface="BIZ UDゴシック" panose="020B0400000000000000" pitchFamily="49" charset="-128"/>
                <a:ea typeface="BIZ UDゴシック" panose="020B0400000000000000" pitchFamily="49" charset="-128"/>
              </a:rPr>
              <a:t>合成細胞</a:t>
            </a:r>
            <a:endParaRPr kumimoji="1" lang="en-US" altLang="ja-JP" sz="2000" b="1" dirty="0">
              <a:latin typeface="BIZ UDゴシック" panose="020B0400000000000000" pitchFamily="49" charset="-128"/>
              <a:ea typeface="BIZ UDゴシック" panose="020B0400000000000000" pitchFamily="49" charset="-128"/>
            </a:endParaRPr>
          </a:p>
          <a:p>
            <a:pPr algn="ctr"/>
            <a:r>
              <a:rPr lang="ja-JP" altLang="en-US" sz="2000" b="1" dirty="0">
                <a:latin typeface="BIZ UDゴシック" panose="020B0400000000000000" pitchFamily="49" charset="-128"/>
                <a:ea typeface="BIZ UDゴシック" panose="020B0400000000000000" pitchFamily="49" charset="-128"/>
              </a:rPr>
              <a:t>（イメージ）</a:t>
            </a:r>
            <a:endParaRPr kumimoji="1" lang="ja-JP" altLang="en-US" sz="2000" b="1" dirty="0">
              <a:latin typeface="BIZ UDゴシック" panose="020B0400000000000000" pitchFamily="49" charset="-128"/>
              <a:ea typeface="BIZ UDゴシック" panose="020B0400000000000000" pitchFamily="49" charset="-128"/>
            </a:endParaRPr>
          </a:p>
        </p:txBody>
      </p:sp>
      <p:sp>
        <p:nvSpPr>
          <p:cNvPr id="33" name="テキスト ボックス 32">
            <a:extLst>
              <a:ext uri="{FF2B5EF4-FFF2-40B4-BE49-F238E27FC236}">
                <a16:creationId xmlns:a16="http://schemas.microsoft.com/office/drawing/2014/main" id="{C60354B3-6A3C-4D79-9FAD-58C682F14B2A}"/>
              </a:ext>
            </a:extLst>
          </p:cNvPr>
          <p:cNvSpPr txBox="1"/>
          <p:nvPr/>
        </p:nvSpPr>
        <p:spPr>
          <a:xfrm>
            <a:off x="712667" y="515998"/>
            <a:ext cx="2441590" cy="830997"/>
          </a:xfrm>
          <a:prstGeom prst="rect">
            <a:avLst/>
          </a:prstGeom>
          <a:noFill/>
        </p:spPr>
        <p:txBody>
          <a:bodyPr wrap="square" rtlCol="0">
            <a:spAutoFit/>
          </a:bodyPr>
          <a:lstStyle/>
          <a:p>
            <a:pPr algn="ctr"/>
            <a:r>
              <a:rPr kumimoji="1" lang="ja-JP" altLang="en-US" sz="2400" b="1" dirty="0">
                <a:latin typeface="BIZ UDゴシック" panose="020B0400000000000000" pitchFamily="49" charset="-128"/>
                <a:ea typeface="BIZ UDゴシック" panose="020B0400000000000000" pitchFamily="49" charset="-128"/>
              </a:rPr>
              <a:t>合成生物学で</a:t>
            </a:r>
            <a:endParaRPr kumimoji="1" lang="en-US" altLang="ja-JP" sz="2400" b="1" dirty="0">
              <a:latin typeface="BIZ UDゴシック" panose="020B0400000000000000" pitchFamily="49" charset="-128"/>
              <a:ea typeface="BIZ UDゴシック" panose="020B0400000000000000" pitchFamily="49" charset="-128"/>
            </a:endParaRPr>
          </a:p>
          <a:p>
            <a:pPr algn="ctr"/>
            <a:r>
              <a:rPr kumimoji="1" lang="ja-JP" altLang="en-US" sz="2400" b="1" dirty="0">
                <a:latin typeface="BIZ UDゴシック" panose="020B0400000000000000" pitchFamily="49" charset="-128"/>
                <a:ea typeface="BIZ UDゴシック" panose="020B0400000000000000" pitchFamily="49" charset="-128"/>
              </a:rPr>
              <a:t>利用される技術</a:t>
            </a:r>
          </a:p>
        </p:txBody>
      </p:sp>
      <p:sp>
        <p:nvSpPr>
          <p:cNvPr id="36" name="テキスト ボックス 35">
            <a:extLst>
              <a:ext uri="{FF2B5EF4-FFF2-40B4-BE49-F238E27FC236}">
                <a16:creationId xmlns:a16="http://schemas.microsoft.com/office/drawing/2014/main" id="{6ED20E63-AD80-4634-9D7B-7EAF57F1F2FC}"/>
              </a:ext>
            </a:extLst>
          </p:cNvPr>
          <p:cNvSpPr txBox="1"/>
          <p:nvPr/>
        </p:nvSpPr>
        <p:spPr>
          <a:xfrm>
            <a:off x="3701988" y="6598974"/>
            <a:ext cx="4145872"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出所：各種関連資料を基に三井物産戦略研究所作成</a:t>
            </a:r>
          </a:p>
        </p:txBody>
      </p:sp>
    </p:spTree>
    <p:extLst>
      <p:ext uri="{BB962C8B-B14F-4D97-AF65-F5344CB8AC3E}">
        <p14:creationId xmlns:p14="http://schemas.microsoft.com/office/powerpoint/2010/main" val="1282279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object 2">
            <a:extLst>
              <a:ext uri="{FF2B5EF4-FFF2-40B4-BE49-F238E27FC236}">
                <a16:creationId xmlns:a16="http://schemas.microsoft.com/office/drawing/2014/main" id="{46546336-C090-4AC7-8F29-E2A5FB588BC7}"/>
              </a:ext>
            </a:extLst>
          </p:cNvPr>
          <p:cNvPicPr/>
          <p:nvPr/>
        </p:nvPicPr>
        <p:blipFill>
          <a:blip r:embed="rId2" cstate="print"/>
          <a:stretch>
            <a:fillRect/>
          </a:stretch>
        </p:blipFill>
        <p:spPr>
          <a:xfrm>
            <a:off x="8420436" y="5184978"/>
            <a:ext cx="512063" cy="480059"/>
          </a:xfrm>
          <a:prstGeom prst="rect">
            <a:avLst/>
          </a:prstGeom>
        </p:spPr>
      </p:pic>
      <p:grpSp>
        <p:nvGrpSpPr>
          <p:cNvPr id="134" name="object 3">
            <a:extLst>
              <a:ext uri="{FF2B5EF4-FFF2-40B4-BE49-F238E27FC236}">
                <a16:creationId xmlns:a16="http://schemas.microsoft.com/office/drawing/2014/main" id="{0750EF23-6303-4B83-A3E8-399F5DB86DE2}"/>
              </a:ext>
            </a:extLst>
          </p:cNvPr>
          <p:cNvGrpSpPr/>
          <p:nvPr/>
        </p:nvGrpSpPr>
        <p:grpSpPr>
          <a:xfrm>
            <a:off x="18624" y="2110062"/>
            <a:ext cx="9415780" cy="4683760"/>
            <a:chOff x="213359" y="2101595"/>
            <a:chExt cx="9415780" cy="4683760"/>
          </a:xfrm>
        </p:grpSpPr>
        <p:sp>
          <p:nvSpPr>
            <p:cNvPr id="135" name="object 4">
              <a:extLst>
                <a:ext uri="{FF2B5EF4-FFF2-40B4-BE49-F238E27FC236}">
                  <a16:creationId xmlns:a16="http://schemas.microsoft.com/office/drawing/2014/main" id="{F8488BB2-55A6-40D9-9F17-056C326345FF}"/>
                </a:ext>
              </a:extLst>
            </p:cNvPr>
            <p:cNvSpPr/>
            <p:nvPr/>
          </p:nvSpPr>
          <p:spPr>
            <a:xfrm>
              <a:off x="213359" y="2101595"/>
              <a:ext cx="4564380" cy="4683760"/>
            </a:xfrm>
            <a:custGeom>
              <a:avLst/>
              <a:gdLst/>
              <a:ahLst/>
              <a:cxnLst/>
              <a:rect l="l" t="t" r="r" b="b"/>
              <a:pathLst>
                <a:path w="4564380" h="4683759">
                  <a:moveTo>
                    <a:pt x="4564380" y="0"/>
                  </a:moveTo>
                  <a:lnTo>
                    <a:pt x="0" y="0"/>
                  </a:lnTo>
                  <a:lnTo>
                    <a:pt x="0" y="4683252"/>
                  </a:lnTo>
                  <a:lnTo>
                    <a:pt x="4564380" y="4683252"/>
                  </a:lnTo>
                  <a:lnTo>
                    <a:pt x="4564380" y="0"/>
                  </a:lnTo>
                  <a:close/>
                </a:path>
              </a:pathLst>
            </a:custGeom>
            <a:solidFill>
              <a:srgbClr val="DEDEDE"/>
            </a:solidFill>
          </p:spPr>
          <p:txBody>
            <a:bodyPr wrap="square" lIns="0" tIns="0" rIns="0" bIns="0" rtlCol="0"/>
            <a:lstStyle/>
            <a:p>
              <a:endParaRPr/>
            </a:p>
          </p:txBody>
        </p:sp>
        <p:sp>
          <p:nvSpPr>
            <p:cNvPr id="136" name="object 5">
              <a:extLst>
                <a:ext uri="{FF2B5EF4-FFF2-40B4-BE49-F238E27FC236}">
                  <a16:creationId xmlns:a16="http://schemas.microsoft.com/office/drawing/2014/main" id="{EF7951BC-1CFE-4AF4-AE74-46EDBF7592B7}"/>
                </a:ext>
              </a:extLst>
            </p:cNvPr>
            <p:cNvSpPr/>
            <p:nvPr/>
          </p:nvSpPr>
          <p:spPr>
            <a:xfrm>
              <a:off x="316229" y="2381249"/>
              <a:ext cx="2609215" cy="1214755"/>
            </a:xfrm>
            <a:custGeom>
              <a:avLst/>
              <a:gdLst/>
              <a:ahLst/>
              <a:cxnLst/>
              <a:rect l="l" t="t" r="r" b="b"/>
              <a:pathLst>
                <a:path w="2609215" h="1214754">
                  <a:moveTo>
                    <a:pt x="2609088" y="0"/>
                  </a:moveTo>
                  <a:lnTo>
                    <a:pt x="0" y="0"/>
                  </a:lnTo>
                  <a:lnTo>
                    <a:pt x="0" y="1214627"/>
                  </a:lnTo>
                  <a:lnTo>
                    <a:pt x="2609088" y="1214627"/>
                  </a:lnTo>
                  <a:lnTo>
                    <a:pt x="2609088" y="0"/>
                  </a:lnTo>
                  <a:close/>
                </a:path>
              </a:pathLst>
            </a:custGeom>
            <a:solidFill>
              <a:srgbClr val="FFFFFF"/>
            </a:solidFill>
          </p:spPr>
          <p:txBody>
            <a:bodyPr wrap="square" lIns="0" tIns="0" rIns="0" bIns="0" rtlCol="0"/>
            <a:lstStyle/>
            <a:p>
              <a:endParaRPr/>
            </a:p>
          </p:txBody>
        </p:sp>
        <p:sp>
          <p:nvSpPr>
            <p:cNvPr id="137" name="object 6">
              <a:extLst>
                <a:ext uri="{FF2B5EF4-FFF2-40B4-BE49-F238E27FC236}">
                  <a16:creationId xmlns:a16="http://schemas.microsoft.com/office/drawing/2014/main" id="{CC9C757D-2A19-4C9F-B161-35CD9969B42A}"/>
                </a:ext>
              </a:extLst>
            </p:cNvPr>
            <p:cNvSpPr/>
            <p:nvPr/>
          </p:nvSpPr>
          <p:spPr>
            <a:xfrm>
              <a:off x="316229" y="2381249"/>
              <a:ext cx="2609215" cy="1214755"/>
            </a:xfrm>
            <a:custGeom>
              <a:avLst/>
              <a:gdLst/>
              <a:ahLst/>
              <a:cxnLst/>
              <a:rect l="l" t="t" r="r" b="b"/>
              <a:pathLst>
                <a:path w="2609215" h="1214754">
                  <a:moveTo>
                    <a:pt x="0" y="0"/>
                  </a:moveTo>
                  <a:lnTo>
                    <a:pt x="2609088" y="0"/>
                  </a:lnTo>
                  <a:lnTo>
                    <a:pt x="2609088" y="1214627"/>
                  </a:lnTo>
                  <a:lnTo>
                    <a:pt x="0" y="1214627"/>
                  </a:lnTo>
                  <a:lnTo>
                    <a:pt x="0" y="0"/>
                  </a:lnTo>
                  <a:close/>
                </a:path>
              </a:pathLst>
            </a:custGeom>
            <a:ln w="38100">
              <a:solidFill>
                <a:srgbClr val="00B0F0"/>
              </a:solidFill>
            </a:ln>
          </p:spPr>
          <p:txBody>
            <a:bodyPr wrap="square" lIns="0" tIns="0" rIns="0" bIns="0" rtlCol="0"/>
            <a:lstStyle/>
            <a:p>
              <a:endParaRPr/>
            </a:p>
          </p:txBody>
        </p:sp>
        <p:sp>
          <p:nvSpPr>
            <p:cNvPr id="138" name="object 7">
              <a:extLst>
                <a:ext uri="{FF2B5EF4-FFF2-40B4-BE49-F238E27FC236}">
                  <a16:creationId xmlns:a16="http://schemas.microsoft.com/office/drawing/2014/main" id="{B4EF5DA9-6E3B-4832-AB3A-3195269A00CA}"/>
                </a:ext>
              </a:extLst>
            </p:cNvPr>
            <p:cNvSpPr/>
            <p:nvPr/>
          </p:nvSpPr>
          <p:spPr>
            <a:xfrm>
              <a:off x="4701539" y="2101595"/>
              <a:ext cx="4927600" cy="1704339"/>
            </a:xfrm>
            <a:custGeom>
              <a:avLst/>
              <a:gdLst/>
              <a:ahLst/>
              <a:cxnLst/>
              <a:rect l="l" t="t" r="r" b="b"/>
              <a:pathLst>
                <a:path w="4927600" h="1704339">
                  <a:moveTo>
                    <a:pt x="4927092" y="0"/>
                  </a:moveTo>
                  <a:lnTo>
                    <a:pt x="0" y="0"/>
                  </a:lnTo>
                  <a:lnTo>
                    <a:pt x="0" y="1703832"/>
                  </a:lnTo>
                  <a:lnTo>
                    <a:pt x="4927092" y="1703832"/>
                  </a:lnTo>
                  <a:lnTo>
                    <a:pt x="4927092" y="0"/>
                  </a:lnTo>
                  <a:close/>
                </a:path>
              </a:pathLst>
            </a:custGeom>
            <a:solidFill>
              <a:srgbClr val="DEDEDE"/>
            </a:solidFill>
          </p:spPr>
          <p:txBody>
            <a:bodyPr wrap="square" lIns="0" tIns="0" rIns="0" bIns="0" rtlCol="0"/>
            <a:lstStyle/>
            <a:p>
              <a:endParaRPr/>
            </a:p>
          </p:txBody>
        </p:sp>
        <p:sp>
          <p:nvSpPr>
            <p:cNvPr id="139" name="object 8">
              <a:extLst>
                <a:ext uri="{FF2B5EF4-FFF2-40B4-BE49-F238E27FC236}">
                  <a16:creationId xmlns:a16="http://schemas.microsoft.com/office/drawing/2014/main" id="{F5BA4007-548A-484A-BE76-57127DA1C78D}"/>
                </a:ext>
              </a:extLst>
            </p:cNvPr>
            <p:cNvSpPr/>
            <p:nvPr/>
          </p:nvSpPr>
          <p:spPr>
            <a:xfrm>
              <a:off x="7425690" y="2375153"/>
              <a:ext cx="2092960" cy="1221105"/>
            </a:xfrm>
            <a:custGeom>
              <a:avLst/>
              <a:gdLst/>
              <a:ahLst/>
              <a:cxnLst/>
              <a:rect l="l" t="t" r="r" b="b"/>
              <a:pathLst>
                <a:path w="2092959" h="1221104">
                  <a:moveTo>
                    <a:pt x="2092452" y="0"/>
                  </a:moveTo>
                  <a:lnTo>
                    <a:pt x="0" y="0"/>
                  </a:lnTo>
                  <a:lnTo>
                    <a:pt x="0" y="1220724"/>
                  </a:lnTo>
                  <a:lnTo>
                    <a:pt x="2092452" y="1220724"/>
                  </a:lnTo>
                  <a:lnTo>
                    <a:pt x="2092452" y="0"/>
                  </a:lnTo>
                  <a:close/>
                </a:path>
              </a:pathLst>
            </a:custGeom>
            <a:solidFill>
              <a:srgbClr val="FFFFFF"/>
            </a:solidFill>
          </p:spPr>
          <p:txBody>
            <a:bodyPr wrap="square" lIns="0" tIns="0" rIns="0" bIns="0" rtlCol="0"/>
            <a:lstStyle/>
            <a:p>
              <a:endParaRPr/>
            </a:p>
          </p:txBody>
        </p:sp>
        <p:sp>
          <p:nvSpPr>
            <p:cNvPr id="140" name="object 9">
              <a:extLst>
                <a:ext uri="{FF2B5EF4-FFF2-40B4-BE49-F238E27FC236}">
                  <a16:creationId xmlns:a16="http://schemas.microsoft.com/office/drawing/2014/main" id="{8E466456-1A97-4B62-A0D6-72886DC19D0F}"/>
                </a:ext>
              </a:extLst>
            </p:cNvPr>
            <p:cNvSpPr/>
            <p:nvPr/>
          </p:nvSpPr>
          <p:spPr>
            <a:xfrm>
              <a:off x="7425690" y="2375153"/>
              <a:ext cx="2092960" cy="1221105"/>
            </a:xfrm>
            <a:custGeom>
              <a:avLst/>
              <a:gdLst/>
              <a:ahLst/>
              <a:cxnLst/>
              <a:rect l="l" t="t" r="r" b="b"/>
              <a:pathLst>
                <a:path w="2092959" h="1221104">
                  <a:moveTo>
                    <a:pt x="0" y="0"/>
                  </a:moveTo>
                  <a:lnTo>
                    <a:pt x="2092452" y="0"/>
                  </a:lnTo>
                  <a:lnTo>
                    <a:pt x="2092452" y="1220724"/>
                  </a:lnTo>
                  <a:lnTo>
                    <a:pt x="0" y="1220724"/>
                  </a:lnTo>
                  <a:lnTo>
                    <a:pt x="0" y="0"/>
                  </a:lnTo>
                  <a:close/>
                </a:path>
              </a:pathLst>
            </a:custGeom>
            <a:ln w="38100">
              <a:solidFill>
                <a:srgbClr val="00B0F0"/>
              </a:solidFill>
            </a:ln>
          </p:spPr>
          <p:txBody>
            <a:bodyPr wrap="square" lIns="0" tIns="0" rIns="0" bIns="0" rtlCol="0"/>
            <a:lstStyle/>
            <a:p>
              <a:endParaRPr/>
            </a:p>
          </p:txBody>
        </p:sp>
        <p:sp>
          <p:nvSpPr>
            <p:cNvPr id="141" name="object 10">
              <a:extLst>
                <a:ext uri="{FF2B5EF4-FFF2-40B4-BE49-F238E27FC236}">
                  <a16:creationId xmlns:a16="http://schemas.microsoft.com/office/drawing/2014/main" id="{1543438C-9D6E-4691-A285-33F2C9752567}"/>
                </a:ext>
              </a:extLst>
            </p:cNvPr>
            <p:cNvSpPr/>
            <p:nvPr/>
          </p:nvSpPr>
          <p:spPr>
            <a:xfrm>
              <a:off x="3036570" y="2381249"/>
              <a:ext cx="4276725" cy="1216660"/>
            </a:xfrm>
            <a:custGeom>
              <a:avLst/>
              <a:gdLst/>
              <a:ahLst/>
              <a:cxnLst/>
              <a:rect l="l" t="t" r="r" b="b"/>
              <a:pathLst>
                <a:path w="4276725" h="1216660">
                  <a:moveTo>
                    <a:pt x="4276344" y="0"/>
                  </a:moveTo>
                  <a:lnTo>
                    <a:pt x="0" y="0"/>
                  </a:lnTo>
                  <a:lnTo>
                    <a:pt x="0" y="1216152"/>
                  </a:lnTo>
                  <a:lnTo>
                    <a:pt x="4276344" y="1216152"/>
                  </a:lnTo>
                  <a:lnTo>
                    <a:pt x="4276344" y="0"/>
                  </a:lnTo>
                  <a:close/>
                </a:path>
              </a:pathLst>
            </a:custGeom>
            <a:solidFill>
              <a:srgbClr val="FFFFFF"/>
            </a:solidFill>
          </p:spPr>
          <p:txBody>
            <a:bodyPr wrap="square" lIns="0" tIns="0" rIns="0" bIns="0" rtlCol="0"/>
            <a:lstStyle/>
            <a:p>
              <a:endParaRPr/>
            </a:p>
          </p:txBody>
        </p:sp>
        <p:sp>
          <p:nvSpPr>
            <p:cNvPr id="142" name="object 11">
              <a:extLst>
                <a:ext uri="{FF2B5EF4-FFF2-40B4-BE49-F238E27FC236}">
                  <a16:creationId xmlns:a16="http://schemas.microsoft.com/office/drawing/2014/main" id="{CBB0C08F-98F0-44E5-936A-3E7C45878FF3}"/>
                </a:ext>
              </a:extLst>
            </p:cNvPr>
            <p:cNvSpPr/>
            <p:nvPr/>
          </p:nvSpPr>
          <p:spPr>
            <a:xfrm>
              <a:off x="3036570" y="2381249"/>
              <a:ext cx="4276725" cy="1216660"/>
            </a:xfrm>
            <a:custGeom>
              <a:avLst/>
              <a:gdLst/>
              <a:ahLst/>
              <a:cxnLst/>
              <a:rect l="l" t="t" r="r" b="b"/>
              <a:pathLst>
                <a:path w="4276725" h="1216660">
                  <a:moveTo>
                    <a:pt x="0" y="0"/>
                  </a:moveTo>
                  <a:lnTo>
                    <a:pt x="4276344" y="0"/>
                  </a:lnTo>
                  <a:lnTo>
                    <a:pt x="4276344" y="1216152"/>
                  </a:lnTo>
                  <a:lnTo>
                    <a:pt x="0" y="1216152"/>
                  </a:lnTo>
                  <a:lnTo>
                    <a:pt x="0" y="0"/>
                  </a:lnTo>
                  <a:close/>
                </a:path>
              </a:pathLst>
            </a:custGeom>
            <a:ln w="38100">
              <a:solidFill>
                <a:srgbClr val="00B0F0"/>
              </a:solidFill>
            </a:ln>
          </p:spPr>
          <p:txBody>
            <a:bodyPr wrap="square" lIns="0" tIns="0" rIns="0" bIns="0" rtlCol="0"/>
            <a:lstStyle/>
            <a:p>
              <a:endParaRPr/>
            </a:p>
          </p:txBody>
        </p:sp>
        <p:pic>
          <p:nvPicPr>
            <p:cNvPr id="143" name="object 12">
              <a:extLst>
                <a:ext uri="{FF2B5EF4-FFF2-40B4-BE49-F238E27FC236}">
                  <a16:creationId xmlns:a16="http://schemas.microsoft.com/office/drawing/2014/main" id="{F06A08EA-29C7-47B1-8436-38B1F7957F78}"/>
                </a:ext>
              </a:extLst>
            </p:cNvPr>
            <p:cNvPicPr/>
            <p:nvPr/>
          </p:nvPicPr>
          <p:blipFill>
            <a:blip r:embed="rId3" cstate="print"/>
            <a:stretch>
              <a:fillRect/>
            </a:stretch>
          </p:blipFill>
          <p:spPr>
            <a:xfrm>
              <a:off x="361187" y="3689603"/>
              <a:ext cx="4338828" cy="2886455"/>
            </a:xfrm>
            <a:prstGeom prst="rect">
              <a:avLst/>
            </a:prstGeom>
          </p:spPr>
        </p:pic>
      </p:grpSp>
      <p:sp>
        <p:nvSpPr>
          <p:cNvPr id="144" name="object 13">
            <a:extLst>
              <a:ext uri="{FF2B5EF4-FFF2-40B4-BE49-F238E27FC236}">
                <a16:creationId xmlns:a16="http://schemas.microsoft.com/office/drawing/2014/main" id="{339C2749-EEF5-4625-8196-442316E28CC8}"/>
              </a:ext>
            </a:extLst>
          </p:cNvPr>
          <p:cNvSpPr txBox="1">
            <a:spLocks/>
          </p:cNvSpPr>
          <p:nvPr/>
        </p:nvSpPr>
        <p:spPr>
          <a:xfrm>
            <a:off x="3129490" y="158215"/>
            <a:ext cx="5854700" cy="382156"/>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2400" dirty="0">
                <a:latin typeface="BIZ UDP明朝 Medium" panose="02020500000000000000" pitchFamily="18" charset="-128"/>
                <a:ea typeface="BIZ UDP明朝 Medium" panose="02020500000000000000" pitchFamily="18" charset="-128"/>
              </a:rPr>
              <a:t>合成生物学（</a:t>
            </a:r>
            <a:r>
              <a:rPr lang="en-US" sz="2400" dirty="0">
                <a:latin typeface="BIZ UDP明朝 Medium" panose="02020500000000000000" pitchFamily="18" charset="-128"/>
                <a:ea typeface="BIZ UDP明朝 Medium" panose="02020500000000000000" pitchFamily="18" charset="-128"/>
              </a:rPr>
              <a:t>Synthetic</a:t>
            </a:r>
            <a:r>
              <a:rPr lang="en-US" sz="2400" spc="20" dirty="0">
                <a:latin typeface="BIZ UDP明朝 Medium" panose="02020500000000000000" pitchFamily="18" charset="-128"/>
                <a:ea typeface="BIZ UDP明朝 Medium" panose="02020500000000000000" pitchFamily="18" charset="-128"/>
              </a:rPr>
              <a:t> </a:t>
            </a:r>
            <a:r>
              <a:rPr lang="en-US" sz="2400" spc="-10" dirty="0">
                <a:latin typeface="BIZ UDP明朝 Medium" panose="02020500000000000000" pitchFamily="18" charset="-128"/>
                <a:ea typeface="BIZ UDP明朝 Medium" panose="02020500000000000000" pitchFamily="18" charset="-128"/>
              </a:rPr>
              <a:t>Biology）</a:t>
            </a:r>
            <a:endParaRPr lang="ja-JP" altLang="en-US" sz="2400" spc="-20" dirty="0">
              <a:latin typeface="BIZ UDP明朝 Medium" panose="02020500000000000000" pitchFamily="18" charset="-128"/>
              <a:ea typeface="BIZ UDP明朝 Medium" panose="02020500000000000000" pitchFamily="18" charset="-128"/>
            </a:endParaRPr>
          </a:p>
        </p:txBody>
      </p:sp>
      <p:sp>
        <p:nvSpPr>
          <p:cNvPr id="145" name="object 14">
            <a:extLst>
              <a:ext uri="{FF2B5EF4-FFF2-40B4-BE49-F238E27FC236}">
                <a16:creationId xmlns:a16="http://schemas.microsoft.com/office/drawing/2014/main" id="{0D2799B9-35E4-48B3-9D22-EE21D831EE5A}"/>
              </a:ext>
            </a:extLst>
          </p:cNvPr>
          <p:cNvSpPr txBox="1"/>
          <p:nvPr/>
        </p:nvSpPr>
        <p:spPr>
          <a:xfrm>
            <a:off x="245784" y="584536"/>
            <a:ext cx="11734549" cy="1299714"/>
          </a:xfrm>
          <a:prstGeom prst="rect">
            <a:avLst/>
          </a:prstGeom>
          <a:noFill/>
        </p:spPr>
        <p:txBody>
          <a:bodyPr vert="horz" wrap="square" lIns="0" tIns="113664" rIns="0" bIns="0" rtlCol="0">
            <a:spAutoFit/>
          </a:bodyPr>
          <a:lstStyle/>
          <a:p>
            <a:pPr marL="450215" marR="208915" indent="-342900">
              <a:lnSpc>
                <a:spcPct val="100000"/>
              </a:lnSpc>
              <a:spcBef>
                <a:spcPts val="894"/>
              </a:spcBef>
              <a:buClr>
                <a:srgbClr val="002060"/>
              </a:buClr>
              <a:buFont typeface="Wingdings"/>
              <a:buChar char=""/>
              <a:tabLst>
                <a:tab pos="450215" algn="l"/>
                <a:tab pos="450850" algn="l"/>
              </a:tabLst>
            </a:pPr>
            <a:r>
              <a:rPr sz="1800" spc="-10" dirty="0">
                <a:latin typeface="BIZ UDP明朝 Medium" panose="02020500000000000000" pitchFamily="18" charset="-128"/>
                <a:ea typeface="BIZ UDP明朝 Medium" panose="02020500000000000000" pitchFamily="18" charset="-128"/>
                <a:cs typeface="Meiryo UI"/>
              </a:rPr>
              <a:t>生物機能のデータ化の進展により、</a:t>
            </a:r>
            <a:r>
              <a:rPr sz="1800" b="1" dirty="0">
                <a:latin typeface="BIZ UDP明朝 Medium" panose="02020500000000000000" pitchFamily="18" charset="-128"/>
                <a:ea typeface="BIZ UDP明朝 Medium" panose="02020500000000000000" pitchFamily="18" charset="-128"/>
                <a:cs typeface="Meiryo UI"/>
              </a:rPr>
              <a:t>合成生物学（＝</a:t>
            </a:r>
            <a:r>
              <a:rPr sz="1800" b="1" spc="-10" dirty="0">
                <a:latin typeface="BIZ UDP明朝 Medium" panose="02020500000000000000" pitchFamily="18" charset="-128"/>
                <a:ea typeface="BIZ UDP明朝 Medium" panose="02020500000000000000" pitchFamily="18" charset="-128"/>
                <a:cs typeface="Meiryo UI"/>
              </a:rPr>
              <a:t>ゲノム編集等により、代謝等の生物機能を人工的に設計した細胞等をつくる学問分野</a:t>
            </a:r>
            <a:r>
              <a:rPr sz="1800" b="1" dirty="0">
                <a:latin typeface="BIZ UDP明朝 Medium" panose="02020500000000000000" pitchFamily="18" charset="-128"/>
                <a:ea typeface="BIZ UDP明朝 Medium" panose="02020500000000000000" pitchFamily="18" charset="-128"/>
                <a:cs typeface="Meiryo UI"/>
              </a:rPr>
              <a:t>）</a:t>
            </a:r>
            <a:r>
              <a:rPr sz="1800" spc="-20" dirty="0">
                <a:latin typeface="BIZ UDP明朝 Medium" panose="02020500000000000000" pitchFamily="18" charset="-128"/>
                <a:ea typeface="BIZ UDP明朝 Medium" panose="02020500000000000000" pitchFamily="18" charset="-128"/>
                <a:cs typeface="Meiryo UI"/>
              </a:rPr>
              <a:t>が発展。</a:t>
            </a:r>
            <a:endParaRPr sz="1800" dirty="0">
              <a:latin typeface="BIZ UDP明朝 Medium" panose="02020500000000000000" pitchFamily="18" charset="-128"/>
              <a:ea typeface="BIZ UDP明朝 Medium" panose="02020500000000000000" pitchFamily="18" charset="-128"/>
              <a:cs typeface="Meiryo UI"/>
            </a:endParaRPr>
          </a:p>
          <a:p>
            <a:pPr marL="450215" marR="262255" indent="-342900">
              <a:lnSpc>
                <a:spcPct val="100000"/>
              </a:lnSpc>
              <a:spcBef>
                <a:spcPts val="600"/>
              </a:spcBef>
              <a:buClr>
                <a:srgbClr val="002060"/>
              </a:buClr>
              <a:buFont typeface="Wingdings"/>
              <a:buChar char=""/>
              <a:tabLst>
                <a:tab pos="450215" algn="l"/>
                <a:tab pos="450850" algn="l"/>
              </a:tabLst>
            </a:pPr>
            <a:r>
              <a:rPr sz="1800" b="1" spc="-10" dirty="0">
                <a:latin typeface="BIZ UDP明朝 Medium" panose="02020500000000000000" pitchFamily="18" charset="-128"/>
                <a:ea typeface="BIZ UDP明朝 Medium" panose="02020500000000000000" pitchFamily="18" charset="-128"/>
                <a:cs typeface="Meiryo UI"/>
              </a:rPr>
              <a:t>高度に機能がデザインされ、機能の発現が制御された生物細胞</a:t>
            </a:r>
            <a:r>
              <a:rPr sz="1800" b="1" dirty="0">
                <a:latin typeface="BIZ UDP明朝 Medium" panose="02020500000000000000" pitchFamily="18" charset="-128"/>
                <a:ea typeface="BIZ UDP明朝 Medium" panose="02020500000000000000" pitchFamily="18" charset="-128"/>
                <a:cs typeface="Meiryo UI"/>
              </a:rPr>
              <a:t>（＝</a:t>
            </a:r>
            <a:r>
              <a:rPr sz="1800" b="1" spc="-10" dirty="0">
                <a:latin typeface="BIZ UDP明朝 Medium" panose="02020500000000000000" pitchFamily="18" charset="-128"/>
                <a:ea typeface="BIZ UDP明朝 Medium" panose="02020500000000000000" pitchFamily="18" charset="-128"/>
                <a:cs typeface="Meiryo UI"/>
              </a:rPr>
              <a:t>スマートセル</a:t>
            </a:r>
            <a:r>
              <a:rPr sz="1800" b="1" dirty="0">
                <a:latin typeface="BIZ UDP明朝 Medium" panose="02020500000000000000" pitchFamily="18" charset="-128"/>
                <a:ea typeface="BIZ UDP明朝 Medium" panose="02020500000000000000" pitchFamily="18" charset="-128"/>
                <a:cs typeface="Meiryo UI"/>
              </a:rPr>
              <a:t>）</a:t>
            </a:r>
            <a:r>
              <a:rPr sz="1800" spc="-20" dirty="0">
                <a:latin typeface="BIZ UDP明朝 Medium" panose="02020500000000000000" pitchFamily="18" charset="-128"/>
                <a:ea typeface="BIZ UDP明朝 Medium" panose="02020500000000000000" pitchFamily="18" charset="-128"/>
                <a:cs typeface="Meiryo UI"/>
              </a:rPr>
              <a:t>を創出し、</a:t>
            </a:r>
            <a:r>
              <a:rPr sz="1800" spc="-10" dirty="0">
                <a:latin typeface="BIZ UDP明朝 Medium" panose="02020500000000000000" pitchFamily="18" charset="-128"/>
                <a:ea typeface="BIZ UDP明朝 Medium" panose="02020500000000000000" pitchFamily="18" charset="-128"/>
                <a:cs typeface="Meiryo UI"/>
              </a:rPr>
              <a:t>これまで利用し得なかった“</a:t>
            </a:r>
            <a:r>
              <a:rPr sz="1800" b="1" dirty="0">
                <a:latin typeface="BIZ UDP明朝 Medium" panose="02020500000000000000" pitchFamily="18" charset="-128"/>
                <a:ea typeface="BIZ UDP明朝 Medium" panose="02020500000000000000" pitchFamily="18" charset="-128"/>
                <a:cs typeface="Meiryo UI"/>
              </a:rPr>
              <a:t>潜在的な生物機能</a:t>
            </a:r>
            <a:r>
              <a:rPr sz="1800" spc="-15" dirty="0">
                <a:latin typeface="BIZ UDP明朝 Medium" panose="02020500000000000000" pitchFamily="18" charset="-128"/>
                <a:ea typeface="BIZ UDP明朝 Medium" panose="02020500000000000000" pitchFamily="18" charset="-128"/>
                <a:cs typeface="Meiryo UI"/>
              </a:rPr>
              <a:t>”を引き出し、利用することも可能に。</a:t>
            </a:r>
            <a:endParaRPr sz="1800" dirty="0">
              <a:latin typeface="BIZ UDP明朝 Medium" panose="02020500000000000000" pitchFamily="18" charset="-128"/>
              <a:ea typeface="BIZ UDP明朝 Medium" panose="02020500000000000000" pitchFamily="18" charset="-128"/>
              <a:cs typeface="Meiryo UI"/>
            </a:endParaRPr>
          </a:p>
        </p:txBody>
      </p:sp>
      <p:grpSp>
        <p:nvGrpSpPr>
          <p:cNvPr id="146" name="object 15">
            <a:extLst>
              <a:ext uri="{FF2B5EF4-FFF2-40B4-BE49-F238E27FC236}">
                <a16:creationId xmlns:a16="http://schemas.microsoft.com/office/drawing/2014/main" id="{C6BB76C4-19DC-44FB-A991-4AAF2636CF6B}"/>
              </a:ext>
            </a:extLst>
          </p:cNvPr>
          <p:cNvGrpSpPr/>
          <p:nvPr/>
        </p:nvGrpSpPr>
        <p:grpSpPr>
          <a:xfrm>
            <a:off x="5742807" y="2595965"/>
            <a:ext cx="1344930" cy="1009650"/>
            <a:chOff x="5937542" y="2587498"/>
            <a:chExt cx="1344930" cy="1009650"/>
          </a:xfrm>
        </p:grpSpPr>
        <p:pic>
          <p:nvPicPr>
            <p:cNvPr id="147" name="object 16">
              <a:extLst>
                <a:ext uri="{FF2B5EF4-FFF2-40B4-BE49-F238E27FC236}">
                  <a16:creationId xmlns:a16="http://schemas.microsoft.com/office/drawing/2014/main" id="{A90AEF7C-E6A6-4D30-A265-0BD7EC4FDA6F}"/>
                </a:ext>
              </a:extLst>
            </p:cNvPr>
            <p:cNvPicPr/>
            <p:nvPr/>
          </p:nvPicPr>
          <p:blipFill>
            <a:blip r:embed="rId4" cstate="print"/>
            <a:stretch>
              <a:fillRect/>
            </a:stretch>
          </p:blipFill>
          <p:spPr>
            <a:xfrm>
              <a:off x="6469380" y="3075432"/>
              <a:ext cx="463295" cy="521207"/>
            </a:xfrm>
            <a:prstGeom prst="rect">
              <a:avLst/>
            </a:prstGeom>
          </p:spPr>
        </p:pic>
        <p:sp>
          <p:nvSpPr>
            <p:cNvPr id="148" name="object 17">
              <a:extLst>
                <a:ext uri="{FF2B5EF4-FFF2-40B4-BE49-F238E27FC236}">
                  <a16:creationId xmlns:a16="http://schemas.microsoft.com/office/drawing/2014/main" id="{59A0F2A4-8E4A-41E1-BA93-57120E8232C7}"/>
                </a:ext>
              </a:extLst>
            </p:cNvPr>
            <p:cNvSpPr/>
            <p:nvPr/>
          </p:nvSpPr>
          <p:spPr>
            <a:xfrm>
              <a:off x="6512052" y="3095245"/>
              <a:ext cx="378460" cy="436245"/>
            </a:xfrm>
            <a:custGeom>
              <a:avLst/>
              <a:gdLst/>
              <a:ahLst/>
              <a:cxnLst/>
              <a:rect l="l" t="t" r="r" b="b"/>
              <a:pathLst>
                <a:path w="378459" h="436245">
                  <a:moveTo>
                    <a:pt x="314960" y="0"/>
                  </a:moveTo>
                  <a:lnTo>
                    <a:pt x="62992" y="0"/>
                  </a:lnTo>
                  <a:lnTo>
                    <a:pt x="38474" y="4950"/>
                  </a:lnTo>
                  <a:lnTo>
                    <a:pt x="18451" y="18451"/>
                  </a:lnTo>
                  <a:lnTo>
                    <a:pt x="4950" y="38474"/>
                  </a:lnTo>
                  <a:lnTo>
                    <a:pt x="0" y="62991"/>
                  </a:lnTo>
                  <a:lnTo>
                    <a:pt x="0" y="372871"/>
                  </a:lnTo>
                  <a:lnTo>
                    <a:pt x="4950" y="397389"/>
                  </a:lnTo>
                  <a:lnTo>
                    <a:pt x="18451" y="417412"/>
                  </a:lnTo>
                  <a:lnTo>
                    <a:pt x="38474" y="430913"/>
                  </a:lnTo>
                  <a:lnTo>
                    <a:pt x="62992" y="435863"/>
                  </a:lnTo>
                  <a:lnTo>
                    <a:pt x="314960" y="435863"/>
                  </a:lnTo>
                  <a:lnTo>
                    <a:pt x="339477" y="430913"/>
                  </a:lnTo>
                  <a:lnTo>
                    <a:pt x="359500" y="417412"/>
                  </a:lnTo>
                  <a:lnTo>
                    <a:pt x="373001" y="397389"/>
                  </a:lnTo>
                  <a:lnTo>
                    <a:pt x="377952" y="372871"/>
                  </a:lnTo>
                  <a:lnTo>
                    <a:pt x="377952" y="62991"/>
                  </a:lnTo>
                  <a:lnTo>
                    <a:pt x="373001" y="38474"/>
                  </a:lnTo>
                  <a:lnTo>
                    <a:pt x="359500" y="18451"/>
                  </a:lnTo>
                  <a:lnTo>
                    <a:pt x="339477" y="4950"/>
                  </a:lnTo>
                  <a:lnTo>
                    <a:pt x="314960" y="0"/>
                  </a:lnTo>
                  <a:close/>
                </a:path>
              </a:pathLst>
            </a:custGeom>
            <a:solidFill>
              <a:srgbClr val="F79646">
                <a:alpha val="49804"/>
              </a:srgbClr>
            </a:solidFill>
          </p:spPr>
          <p:txBody>
            <a:bodyPr wrap="square" lIns="0" tIns="0" rIns="0" bIns="0" rtlCol="0"/>
            <a:lstStyle/>
            <a:p>
              <a:endParaRPr/>
            </a:p>
          </p:txBody>
        </p:sp>
        <p:pic>
          <p:nvPicPr>
            <p:cNvPr id="149" name="object 18">
              <a:extLst>
                <a:ext uri="{FF2B5EF4-FFF2-40B4-BE49-F238E27FC236}">
                  <a16:creationId xmlns:a16="http://schemas.microsoft.com/office/drawing/2014/main" id="{B0B390D2-061C-4EE0-88F5-BA446AD517A4}"/>
                </a:ext>
              </a:extLst>
            </p:cNvPr>
            <p:cNvPicPr/>
            <p:nvPr/>
          </p:nvPicPr>
          <p:blipFill>
            <a:blip r:embed="rId5" cstate="print"/>
            <a:stretch>
              <a:fillRect/>
            </a:stretch>
          </p:blipFill>
          <p:spPr>
            <a:xfrm>
              <a:off x="6143244" y="3086100"/>
              <a:ext cx="316991" cy="243839"/>
            </a:xfrm>
            <a:prstGeom prst="rect">
              <a:avLst/>
            </a:prstGeom>
          </p:spPr>
        </p:pic>
        <p:sp>
          <p:nvSpPr>
            <p:cNvPr id="150" name="object 19">
              <a:extLst>
                <a:ext uri="{FF2B5EF4-FFF2-40B4-BE49-F238E27FC236}">
                  <a16:creationId xmlns:a16="http://schemas.microsoft.com/office/drawing/2014/main" id="{471B357A-8564-45C7-AD52-B52F308BC992}"/>
                </a:ext>
              </a:extLst>
            </p:cNvPr>
            <p:cNvSpPr/>
            <p:nvPr/>
          </p:nvSpPr>
          <p:spPr>
            <a:xfrm>
              <a:off x="6185430" y="3105847"/>
              <a:ext cx="232410" cy="158115"/>
            </a:xfrm>
            <a:custGeom>
              <a:avLst/>
              <a:gdLst/>
              <a:ahLst/>
              <a:cxnLst/>
              <a:rect l="l" t="t" r="r" b="b"/>
              <a:pathLst>
                <a:path w="232410" h="158114">
                  <a:moveTo>
                    <a:pt x="232384" y="0"/>
                  </a:moveTo>
                  <a:lnTo>
                    <a:pt x="90068" y="40360"/>
                  </a:lnTo>
                  <a:lnTo>
                    <a:pt x="0" y="157695"/>
                  </a:lnTo>
                  <a:lnTo>
                    <a:pt x="232384" y="0"/>
                  </a:lnTo>
                  <a:close/>
                </a:path>
              </a:pathLst>
            </a:custGeom>
            <a:solidFill>
              <a:srgbClr val="A7A8A7"/>
            </a:solidFill>
          </p:spPr>
          <p:txBody>
            <a:bodyPr wrap="square" lIns="0" tIns="0" rIns="0" bIns="0" rtlCol="0"/>
            <a:lstStyle/>
            <a:p>
              <a:endParaRPr/>
            </a:p>
          </p:txBody>
        </p:sp>
        <p:sp>
          <p:nvSpPr>
            <p:cNvPr id="151" name="object 20">
              <a:extLst>
                <a:ext uri="{FF2B5EF4-FFF2-40B4-BE49-F238E27FC236}">
                  <a16:creationId xmlns:a16="http://schemas.microsoft.com/office/drawing/2014/main" id="{C44CC79C-41FC-4432-AFF0-E8150DD28B13}"/>
                </a:ext>
              </a:extLst>
            </p:cNvPr>
            <p:cNvSpPr/>
            <p:nvPr/>
          </p:nvSpPr>
          <p:spPr>
            <a:xfrm>
              <a:off x="5993930" y="3203486"/>
              <a:ext cx="641350" cy="247015"/>
            </a:xfrm>
            <a:custGeom>
              <a:avLst/>
              <a:gdLst/>
              <a:ahLst/>
              <a:cxnLst/>
              <a:rect l="l" t="t" r="r" b="b"/>
              <a:pathLst>
                <a:path w="641350" h="247014">
                  <a:moveTo>
                    <a:pt x="132334" y="2578"/>
                  </a:moveTo>
                  <a:lnTo>
                    <a:pt x="127330" y="508"/>
                  </a:lnTo>
                  <a:lnTo>
                    <a:pt x="117843" y="0"/>
                  </a:lnTo>
                  <a:lnTo>
                    <a:pt x="106883" y="1231"/>
                  </a:lnTo>
                  <a:lnTo>
                    <a:pt x="71539" y="35636"/>
                  </a:lnTo>
                  <a:lnTo>
                    <a:pt x="35052" y="161264"/>
                  </a:lnTo>
                  <a:lnTo>
                    <a:pt x="24371" y="196443"/>
                  </a:lnTo>
                  <a:lnTo>
                    <a:pt x="15405" y="217157"/>
                  </a:lnTo>
                  <a:lnTo>
                    <a:pt x="7391" y="229654"/>
                  </a:lnTo>
                  <a:lnTo>
                    <a:pt x="1765" y="237121"/>
                  </a:lnTo>
                  <a:lnTo>
                    <a:pt x="0" y="242760"/>
                  </a:lnTo>
                  <a:lnTo>
                    <a:pt x="3949" y="246392"/>
                  </a:lnTo>
                  <a:lnTo>
                    <a:pt x="12344" y="246646"/>
                  </a:lnTo>
                  <a:lnTo>
                    <a:pt x="21932" y="244957"/>
                  </a:lnTo>
                  <a:lnTo>
                    <a:pt x="29451" y="242760"/>
                  </a:lnTo>
                  <a:lnTo>
                    <a:pt x="36639" y="240144"/>
                  </a:lnTo>
                  <a:lnTo>
                    <a:pt x="38963" y="233705"/>
                  </a:lnTo>
                  <a:lnTo>
                    <a:pt x="43116" y="227037"/>
                  </a:lnTo>
                  <a:lnTo>
                    <a:pt x="92951" y="65481"/>
                  </a:lnTo>
                  <a:lnTo>
                    <a:pt x="111429" y="26885"/>
                  </a:lnTo>
                  <a:lnTo>
                    <a:pt x="130962" y="6489"/>
                  </a:lnTo>
                  <a:lnTo>
                    <a:pt x="132334" y="2578"/>
                  </a:lnTo>
                  <a:close/>
                </a:path>
                <a:path w="641350" h="247014">
                  <a:moveTo>
                    <a:pt x="385318" y="2578"/>
                  </a:moveTo>
                  <a:lnTo>
                    <a:pt x="380377" y="508"/>
                  </a:lnTo>
                  <a:lnTo>
                    <a:pt x="370992" y="0"/>
                  </a:lnTo>
                  <a:lnTo>
                    <a:pt x="360172" y="1231"/>
                  </a:lnTo>
                  <a:lnTo>
                    <a:pt x="325234" y="35636"/>
                  </a:lnTo>
                  <a:lnTo>
                    <a:pt x="289153" y="161264"/>
                  </a:lnTo>
                  <a:lnTo>
                    <a:pt x="278599" y="196443"/>
                  </a:lnTo>
                  <a:lnTo>
                    <a:pt x="269735" y="217157"/>
                  </a:lnTo>
                  <a:lnTo>
                    <a:pt x="261810" y="229654"/>
                  </a:lnTo>
                  <a:lnTo>
                    <a:pt x="256260" y="237121"/>
                  </a:lnTo>
                  <a:lnTo>
                    <a:pt x="254508" y="242760"/>
                  </a:lnTo>
                  <a:lnTo>
                    <a:pt x="258406" y="246392"/>
                  </a:lnTo>
                  <a:lnTo>
                    <a:pt x="266712" y="246646"/>
                  </a:lnTo>
                  <a:lnTo>
                    <a:pt x="276186" y="244957"/>
                  </a:lnTo>
                  <a:lnTo>
                    <a:pt x="283616" y="242760"/>
                  </a:lnTo>
                  <a:lnTo>
                    <a:pt x="290728" y="240144"/>
                  </a:lnTo>
                  <a:lnTo>
                    <a:pt x="293027" y="233705"/>
                  </a:lnTo>
                  <a:lnTo>
                    <a:pt x="297129" y="227037"/>
                  </a:lnTo>
                  <a:lnTo>
                    <a:pt x="346379" y="65481"/>
                  </a:lnTo>
                  <a:lnTo>
                    <a:pt x="364655" y="26885"/>
                  </a:lnTo>
                  <a:lnTo>
                    <a:pt x="383971" y="6489"/>
                  </a:lnTo>
                  <a:lnTo>
                    <a:pt x="385318" y="2578"/>
                  </a:lnTo>
                  <a:close/>
                </a:path>
                <a:path w="641350" h="247014">
                  <a:moveTo>
                    <a:pt x="641350" y="2578"/>
                  </a:moveTo>
                  <a:lnTo>
                    <a:pt x="636346" y="508"/>
                  </a:lnTo>
                  <a:lnTo>
                    <a:pt x="626859" y="0"/>
                  </a:lnTo>
                  <a:lnTo>
                    <a:pt x="615899" y="1231"/>
                  </a:lnTo>
                  <a:lnTo>
                    <a:pt x="580555" y="35636"/>
                  </a:lnTo>
                  <a:lnTo>
                    <a:pt x="544068" y="161264"/>
                  </a:lnTo>
                  <a:lnTo>
                    <a:pt x="533387" y="196443"/>
                  </a:lnTo>
                  <a:lnTo>
                    <a:pt x="524421" y="217157"/>
                  </a:lnTo>
                  <a:lnTo>
                    <a:pt x="516407" y="229654"/>
                  </a:lnTo>
                  <a:lnTo>
                    <a:pt x="510781" y="237121"/>
                  </a:lnTo>
                  <a:lnTo>
                    <a:pt x="509016" y="242760"/>
                  </a:lnTo>
                  <a:lnTo>
                    <a:pt x="512965" y="246392"/>
                  </a:lnTo>
                  <a:lnTo>
                    <a:pt x="521360" y="246646"/>
                  </a:lnTo>
                  <a:lnTo>
                    <a:pt x="530948" y="244957"/>
                  </a:lnTo>
                  <a:lnTo>
                    <a:pt x="538467" y="242760"/>
                  </a:lnTo>
                  <a:lnTo>
                    <a:pt x="545655" y="240144"/>
                  </a:lnTo>
                  <a:lnTo>
                    <a:pt x="547979" y="233705"/>
                  </a:lnTo>
                  <a:lnTo>
                    <a:pt x="552132" y="227037"/>
                  </a:lnTo>
                  <a:lnTo>
                    <a:pt x="601967" y="65481"/>
                  </a:lnTo>
                  <a:lnTo>
                    <a:pt x="620445" y="26885"/>
                  </a:lnTo>
                  <a:lnTo>
                    <a:pt x="639978" y="6489"/>
                  </a:lnTo>
                  <a:lnTo>
                    <a:pt x="641350" y="2578"/>
                  </a:lnTo>
                  <a:close/>
                </a:path>
              </a:pathLst>
            </a:custGeom>
            <a:solidFill>
              <a:srgbClr val="C00000"/>
            </a:solidFill>
          </p:spPr>
          <p:txBody>
            <a:bodyPr wrap="square" lIns="0" tIns="0" rIns="0" bIns="0" rtlCol="0"/>
            <a:lstStyle/>
            <a:p>
              <a:endParaRPr/>
            </a:p>
          </p:txBody>
        </p:sp>
        <p:sp>
          <p:nvSpPr>
            <p:cNvPr id="152" name="object 21">
              <a:extLst>
                <a:ext uri="{FF2B5EF4-FFF2-40B4-BE49-F238E27FC236}">
                  <a16:creationId xmlns:a16="http://schemas.microsoft.com/office/drawing/2014/main" id="{8419378C-D71D-4BC8-8284-EAED503AE030}"/>
                </a:ext>
              </a:extLst>
            </p:cNvPr>
            <p:cNvSpPr/>
            <p:nvPr/>
          </p:nvSpPr>
          <p:spPr>
            <a:xfrm>
              <a:off x="6065558" y="3203480"/>
              <a:ext cx="132715" cy="247015"/>
            </a:xfrm>
            <a:custGeom>
              <a:avLst/>
              <a:gdLst/>
              <a:ahLst/>
              <a:cxnLst/>
              <a:rect l="l" t="t" r="r" b="b"/>
              <a:pathLst>
                <a:path w="132714" h="247014">
                  <a:moveTo>
                    <a:pt x="117846" y="0"/>
                  </a:moveTo>
                  <a:lnTo>
                    <a:pt x="79315" y="18021"/>
                  </a:lnTo>
                  <a:lnTo>
                    <a:pt x="60707" y="69419"/>
                  </a:lnTo>
                  <a:lnTo>
                    <a:pt x="35059" y="161262"/>
                  </a:lnTo>
                  <a:lnTo>
                    <a:pt x="24371" y="196448"/>
                  </a:lnTo>
                  <a:lnTo>
                    <a:pt x="15412" y="217162"/>
                  </a:lnTo>
                  <a:lnTo>
                    <a:pt x="7394" y="229655"/>
                  </a:lnTo>
                  <a:lnTo>
                    <a:pt x="1772" y="237124"/>
                  </a:lnTo>
                  <a:lnTo>
                    <a:pt x="0" y="242765"/>
                  </a:lnTo>
                  <a:lnTo>
                    <a:pt x="3949" y="246390"/>
                  </a:lnTo>
                  <a:lnTo>
                    <a:pt x="12349" y="246641"/>
                  </a:lnTo>
                  <a:lnTo>
                    <a:pt x="21936" y="244954"/>
                  </a:lnTo>
                  <a:lnTo>
                    <a:pt x="29451" y="242765"/>
                  </a:lnTo>
                  <a:lnTo>
                    <a:pt x="36639" y="240149"/>
                  </a:lnTo>
                  <a:lnTo>
                    <a:pt x="38963" y="233710"/>
                  </a:lnTo>
                  <a:lnTo>
                    <a:pt x="43116" y="227042"/>
                  </a:lnTo>
                  <a:lnTo>
                    <a:pt x="92951" y="65485"/>
                  </a:lnTo>
                  <a:lnTo>
                    <a:pt x="111429" y="26890"/>
                  </a:lnTo>
                  <a:lnTo>
                    <a:pt x="130966" y="6493"/>
                  </a:lnTo>
                  <a:lnTo>
                    <a:pt x="132334" y="2582"/>
                  </a:lnTo>
                  <a:lnTo>
                    <a:pt x="127335" y="505"/>
                  </a:lnTo>
                  <a:lnTo>
                    <a:pt x="117846" y="0"/>
                  </a:lnTo>
                  <a:close/>
                </a:path>
              </a:pathLst>
            </a:custGeom>
            <a:solidFill>
              <a:srgbClr val="0066FF"/>
            </a:solidFill>
          </p:spPr>
          <p:txBody>
            <a:bodyPr wrap="square" lIns="0" tIns="0" rIns="0" bIns="0" rtlCol="0"/>
            <a:lstStyle/>
            <a:p>
              <a:endParaRPr/>
            </a:p>
          </p:txBody>
        </p:sp>
        <p:sp>
          <p:nvSpPr>
            <p:cNvPr id="153" name="object 22">
              <a:extLst>
                <a:ext uri="{FF2B5EF4-FFF2-40B4-BE49-F238E27FC236}">
                  <a16:creationId xmlns:a16="http://schemas.microsoft.com/office/drawing/2014/main" id="{461EE55D-5E9D-4540-B606-8DE7D7732CD8}"/>
                </a:ext>
              </a:extLst>
            </p:cNvPr>
            <p:cNvSpPr/>
            <p:nvPr/>
          </p:nvSpPr>
          <p:spPr>
            <a:xfrm>
              <a:off x="5937542" y="3203662"/>
              <a:ext cx="132715" cy="247015"/>
            </a:xfrm>
            <a:custGeom>
              <a:avLst/>
              <a:gdLst/>
              <a:ahLst/>
              <a:cxnLst/>
              <a:rect l="l" t="t" r="r" b="b"/>
              <a:pathLst>
                <a:path w="132714"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54" name="object 23">
              <a:extLst>
                <a:ext uri="{FF2B5EF4-FFF2-40B4-BE49-F238E27FC236}">
                  <a16:creationId xmlns:a16="http://schemas.microsoft.com/office/drawing/2014/main" id="{6B45BAC8-0C43-4C80-86B3-FEC85321F0E5}"/>
                </a:ext>
              </a:extLst>
            </p:cNvPr>
            <p:cNvSpPr/>
            <p:nvPr/>
          </p:nvSpPr>
          <p:spPr>
            <a:xfrm>
              <a:off x="6318542" y="3203480"/>
              <a:ext cx="130810" cy="247015"/>
            </a:xfrm>
            <a:custGeom>
              <a:avLst/>
              <a:gdLst/>
              <a:ahLst/>
              <a:cxnLst/>
              <a:rect l="l" t="t" r="r" b="b"/>
              <a:pathLst>
                <a:path w="130810"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0066FF"/>
            </a:solidFill>
          </p:spPr>
          <p:txBody>
            <a:bodyPr wrap="square" lIns="0" tIns="0" rIns="0" bIns="0" rtlCol="0"/>
            <a:lstStyle/>
            <a:p>
              <a:endParaRPr/>
            </a:p>
          </p:txBody>
        </p:sp>
        <p:sp>
          <p:nvSpPr>
            <p:cNvPr id="155" name="object 24">
              <a:extLst>
                <a:ext uri="{FF2B5EF4-FFF2-40B4-BE49-F238E27FC236}">
                  <a16:creationId xmlns:a16="http://schemas.microsoft.com/office/drawing/2014/main" id="{89711CC1-12D8-400E-861F-ABCF00561CF3}"/>
                </a:ext>
              </a:extLst>
            </p:cNvPr>
            <p:cNvSpPr/>
            <p:nvPr/>
          </p:nvSpPr>
          <p:spPr>
            <a:xfrm>
              <a:off x="6190526" y="3203662"/>
              <a:ext cx="132715" cy="247015"/>
            </a:xfrm>
            <a:custGeom>
              <a:avLst/>
              <a:gdLst/>
              <a:ahLst/>
              <a:cxnLst/>
              <a:rect l="l" t="t" r="r" b="b"/>
              <a:pathLst>
                <a:path w="132714"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56" name="object 25">
              <a:extLst>
                <a:ext uri="{FF2B5EF4-FFF2-40B4-BE49-F238E27FC236}">
                  <a16:creationId xmlns:a16="http://schemas.microsoft.com/office/drawing/2014/main" id="{A1F6B7FB-1760-4842-BCB2-EB5775C36F77}"/>
                </a:ext>
              </a:extLst>
            </p:cNvPr>
            <p:cNvSpPr/>
            <p:nvPr/>
          </p:nvSpPr>
          <p:spPr>
            <a:xfrm>
              <a:off x="6573050" y="3203480"/>
              <a:ext cx="132715" cy="247015"/>
            </a:xfrm>
            <a:custGeom>
              <a:avLst/>
              <a:gdLst/>
              <a:ahLst/>
              <a:cxnLst/>
              <a:rect l="l" t="t" r="r" b="b"/>
              <a:pathLst>
                <a:path w="132715" h="247014">
                  <a:moveTo>
                    <a:pt x="117846" y="0"/>
                  </a:moveTo>
                  <a:lnTo>
                    <a:pt x="79315" y="18021"/>
                  </a:lnTo>
                  <a:lnTo>
                    <a:pt x="60707" y="69419"/>
                  </a:lnTo>
                  <a:lnTo>
                    <a:pt x="35059" y="161262"/>
                  </a:lnTo>
                  <a:lnTo>
                    <a:pt x="24371" y="196448"/>
                  </a:lnTo>
                  <a:lnTo>
                    <a:pt x="15412" y="217162"/>
                  </a:lnTo>
                  <a:lnTo>
                    <a:pt x="7394" y="229655"/>
                  </a:lnTo>
                  <a:lnTo>
                    <a:pt x="1772" y="237124"/>
                  </a:lnTo>
                  <a:lnTo>
                    <a:pt x="0" y="242765"/>
                  </a:lnTo>
                  <a:lnTo>
                    <a:pt x="3949" y="246390"/>
                  </a:lnTo>
                  <a:lnTo>
                    <a:pt x="12349" y="246641"/>
                  </a:lnTo>
                  <a:lnTo>
                    <a:pt x="21936" y="244954"/>
                  </a:lnTo>
                  <a:lnTo>
                    <a:pt x="29451" y="242765"/>
                  </a:lnTo>
                  <a:lnTo>
                    <a:pt x="36639" y="240149"/>
                  </a:lnTo>
                  <a:lnTo>
                    <a:pt x="38963" y="233710"/>
                  </a:lnTo>
                  <a:lnTo>
                    <a:pt x="43116" y="227042"/>
                  </a:lnTo>
                  <a:lnTo>
                    <a:pt x="92951" y="65485"/>
                  </a:lnTo>
                  <a:lnTo>
                    <a:pt x="111429" y="26890"/>
                  </a:lnTo>
                  <a:lnTo>
                    <a:pt x="130966" y="6493"/>
                  </a:lnTo>
                  <a:lnTo>
                    <a:pt x="132334" y="2582"/>
                  </a:lnTo>
                  <a:lnTo>
                    <a:pt x="127335" y="505"/>
                  </a:lnTo>
                  <a:lnTo>
                    <a:pt x="117846" y="0"/>
                  </a:lnTo>
                  <a:close/>
                </a:path>
              </a:pathLst>
            </a:custGeom>
            <a:solidFill>
              <a:srgbClr val="0066FF"/>
            </a:solidFill>
          </p:spPr>
          <p:txBody>
            <a:bodyPr wrap="square" lIns="0" tIns="0" rIns="0" bIns="0" rtlCol="0"/>
            <a:lstStyle/>
            <a:p>
              <a:endParaRPr/>
            </a:p>
          </p:txBody>
        </p:sp>
        <p:sp>
          <p:nvSpPr>
            <p:cNvPr id="157" name="object 26">
              <a:extLst>
                <a:ext uri="{FF2B5EF4-FFF2-40B4-BE49-F238E27FC236}">
                  <a16:creationId xmlns:a16="http://schemas.microsoft.com/office/drawing/2014/main" id="{195970B0-6694-4AFB-87F1-F9EBC2E08573}"/>
                </a:ext>
              </a:extLst>
            </p:cNvPr>
            <p:cNvSpPr/>
            <p:nvPr/>
          </p:nvSpPr>
          <p:spPr>
            <a:xfrm>
              <a:off x="6630962" y="3203662"/>
              <a:ext cx="130810" cy="247015"/>
            </a:xfrm>
            <a:custGeom>
              <a:avLst/>
              <a:gdLst/>
              <a:ahLst/>
              <a:cxnLst/>
              <a:rect l="l" t="t" r="r" b="b"/>
              <a:pathLst>
                <a:path w="130809" h="247014">
                  <a:moveTo>
                    <a:pt x="12206" y="0"/>
                  </a:moveTo>
                  <a:lnTo>
                    <a:pt x="3903" y="251"/>
                  </a:lnTo>
                  <a:lnTo>
                    <a:pt x="0" y="3876"/>
                  </a:lnTo>
                  <a:lnTo>
                    <a:pt x="1753" y="9517"/>
                  </a:lnTo>
                  <a:lnTo>
                    <a:pt x="7312" y="16986"/>
                  </a:lnTo>
                  <a:lnTo>
                    <a:pt x="15237" y="29479"/>
                  </a:lnTo>
                  <a:lnTo>
                    <a:pt x="24091" y="50193"/>
                  </a:lnTo>
                  <a:lnTo>
                    <a:pt x="34655" y="85379"/>
                  </a:lnTo>
                  <a:lnTo>
                    <a:pt x="60012" y="177221"/>
                  </a:lnTo>
                  <a:lnTo>
                    <a:pt x="70726" y="211000"/>
                  </a:lnTo>
                  <a:lnTo>
                    <a:pt x="96380" y="242281"/>
                  </a:lnTo>
                  <a:lnTo>
                    <a:pt x="116490" y="246641"/>
                  </a:lnTo>
                  <a:lnTo>
                    <a:pt x="125869" y="246136"/>
                  </a:lnTo>
                  <a:lnTo>
                    <a:pt x="130810" y="244059"/>
                  </a:lnTo>
                  <a:lnTo>
                    <a:pt x="129463" y="240148"/>
                  </a:lnTo>
                  <a:lnTo>
                    <a:pt x="116436" y="227440"/>
                  </a:lnTo>
                  <a:lnTo>
                    <a:pt x="110147" y="219751"/>
                  </a:lnTo>
                  <a:lnTo>
                    <a:pt x="102800" y="209026"/>
                  </a:lnTo>
                  <a:lnTo>
                    <a:pt x="98567" y="199780"/>
                  </a:lnTo>
                  <a:lnTo>
                    <a:pt x="91871" y="181155"/>
                  </a:lnTo>
                  <a:lnTo>
                    <a:pt x="42621" y="19599"/>
                  </a:lnTo>
                  <a:lnTo>
                    <a:pt x="38519" y="12931"/>
                  </a:lnTo>
                  <a:lnTo>
                    <a:pt x="36220" y="6492"/>
                  </a:lnTo>
                  <a:lnTo>
                    <a:pt x="29108" y="3876"/>
                  </a:lnTo>
                  <a:lnTo>
                    <a:pt x="21683" y="1687"/>
                  </a:lnTo>
                  <a:lnTo>
                    <a:pt x="12206" y="0"/>
                  </a:lnTo>
                  <a:close/>
                </a:path>
              </a:pathLst>
            </a:custGeom>
            <a:solidFill>
              <a:srgbClr val="FF0000"/>
            </a:solidFill>
          </p:spPr>
          <p:txBody>
            <a:bodyPr wrap="square" lIns="0" tIns="0" rIns="0" bIns="0" rtlCol="0"/>
            <a:lstStyle/>
            <a:p>
              <a:endParaRPr/>
            </a:p>
          </p:txBody>
        </p:sp>
        <p:sp>
          <p:nvSpPr>
            <p:cNvPr id="158" name="object 27">
              <a:extLst>
                <a:ext uri="{FF2B5EF4-FFF2-40B4-BE49-F238E27FC236}">
                  <a16:creationId xmlns:a16="http://schemas.microsoft.com/office/drawing/2014/main" id="{FC2DA333-1000-43E4-A27F-FC6F73A6BE37}"/>
                </a:ext>
              </a:extLst>
            </p:cNvPr>
            <p:cNvSpPr/>
            <p:nvPr/>
          </p:nvSpPr>
          <p:spPr>
            <a:xfrm>
              <a:off x="6446558" y="3203662"/>
              <a:ext cx="130810" cy="247015"/>
            </a:xfrm>
            <a:custGeom>
              <a:avLst/>
              <a:gdLst/>
              <a:ahLst/>
              <a:cxnLst/>
              <a:rect l="l" t="t" r="r" b="b"/>
              <a:pathLst>
                <a:path w="130809" h="247014">
                  <a:moveTo>
                    <a:pt x="12206" y="0"/>
                  </a:moveTo>
                  <a:lnTo>
                    <a:pt x="3903" y="251"/>
                  </a:lnTo>
                  <a:lnTo>
                    <a:pt x="0" y="3876"/>
                  </a:lnTo>
                  <a:lnTo>
                    <a:pt x="1753" y="9517"/>
                  </a:lnTo>
                  <a:lnTo>
                    <a:pt x="7312" y="16986"/>
                  </a:lnTo>
                  <a:lnTo>
                    <a:pt x="15237" y="29479"/>
                  </a:lnTo>
                  <a:lnTo>
                    <a:pt x="24091" y="50193"/>
                  </a:lnTo>
                  <a:lnTo>
                    <a:pt x="34655" y="85379"/>
                  </a:lnTo>
                  <a:lnTo>
                    <a:pt x="60012" y="177221"/>
                  </a:lnTo>
                  <a:lnTo>
                    <a:pt x="70726" y="211000"/>
                  </a:lnTo>
                  <a:lnTo>
                    <a:pt x="96380" y="242281"/>
                  </a:lnTo>
                  <a:lnTo>
                    <a:pt x="116490" y="246641"/>
                  </a:lnTo>
                  <a:lnTo>
                    <a:pt x="125869" y="246136"/>
                  </a:lnTo>
                  <a:lnTo>
                    <a:pt x="130810" y="244059"/>
                  </a:lnTo>
                  <a:lnTo>
                    <a:pt x="129463" y="240148"/>
                  </a:lnTo>
                  <a:lnTo>
                    <a:pt x="116436" y="227440"/>
                  </a:lnTo>
                  <a:lnTo>
                    <a:pt x="110147" y="219751"/>
                  </a:lnTo>
                  <a:lnTo>
                    <a:pt x="102800" y="209026"/>
                  </a:lnTo>
                  <a:lnTo>
                    <a:pt x="98567" y="199780"/>
                  </a:lnTo>
                  <a:lnTo>
                    <a:pt x="91871" y="181155"/>
                  </a:lnTo>
                  <a:lnTo>
                    <a:pt x="42621" y="19599"/>
                  </a:lnTo>
                  <a:lnTo>
                    <a:pt x="38519" y="12931"/>
                  </a:lnTo>
                  <a:lnTo>
                    <a:pt x="36220" y="6492"/>
                  </a:lnTo>
                  <a:lnTo>
                    <a:pt x="29108" y="3876"/>
                  </a:lnTo>
                  <a:lnTo>
                    <a:pt x="21683" y="1687"/>
                  </a:lnTo>
                  <a:lnTo>
                    <a:pt x="12206" y="0"/>
                  </a:lnTo>
                  <a:close/>
                </a:path>
              </a:pathLst>
            </a:custGeom>
            <a:solidFill>
              <a:srgbClr val="33CCFF"/>
            </a:solidFill>
          </p:spPr>
          <p:txBody>
            <a:bodyPr wrap="square" lIns="0" tIns="0" rIns="0" bIns="0" rtlCol="0"/>
            <a:lstStyle/>
            <a:p>
              <a:endParaRPr/>
            </a:p>
          </p:txBody>
        </p:sp>
        <p:sp>
          <p:nvSpPr>
            <p:cNvPr id="159" name="object 28">
              <a:extLst>
                <a:ext uri="{FF2B5EF4-FFF2-40B4-BE49-F238E27FC236}">
                  <a16:creationId xmlns:a16="http://schemas.microsoft.com/office/drawing/2014/main" id="{5C00D817-E465-419A-A50F-4D7A39C6674C}"/>
                </a:ext>
              </a:extLst>
            </p:cNvPr>
            <p:cNvSpPr/>
            <p:nvPr/>
          </p:nvSpPr>
          <p:spPr>
            <a:xfrm>
              <a:off x="6121946" y="3203663"/>
              <a:ext cx="385445" cy="247015"/>
            </a:xfrm>
            <a:custGeom>
              <a:avLst/>
              <a:gdLst/>
              <a:ahLst/>
              <a:cxnLst/>
              <a:rect l="l" t="t" r="r" b="b"/>
              <a:pathLst>
                <a:path w="385445" h="247014">
                  <a:moveTo>
                    <a:pt x="132334" y="244068"/>
                  </a:moveTo>
                  <a:lnTo>
                    <a:pt x="130962" y="240157"/>
                  </a:lnTo>
                  <a:lnTo>
                    <a:pt x="117779" y="227444"/>
                  </a:lnTo>
                  <a:lnTo>
                    <a:pt x="111429" y="219760"/>
                  </a:lnTo>
                  <a:lnTo>
                    <a:pt x="103987" y="209029"/>
                  </a:lnTo>
                  <a:lnTo>
                    <a:pt x="99707" y="199783"/>
                  </a:lnTo>
                  <a:lnTo>
                    <a:pt x="92951" y="181165"/>
                  </a:lnTo>
                  <a:lnTo>
                    <a:pt x="43116" y="19608"/>
                  </a:lnTo>
                  <a:lnTo>
                    <a:pt x="38963" y="12941"/>
                  </a:lnTo>
                  <a:lnTo>
                    <a:pt x="36639" y="6502"/>
                  </a:lnTo>
                  <a:lnTo>
                    <a:pt x="29451" y="3886"/>
                  </a:lnTo>
                  <a:lnTo>
                    <a:pt x="21932" y="1689"/>
                  </a:lnTo>
                  <a:lnTo>
                    <a:pt x="12344" y="0"/>
                  </a:lnTo>
                  <a:lnTo>
                    <a:pt x="3949" y="254"/>
                  </a:lnTo>
                  <a:lnTo>
                    <a:pt x="0" y="3886"/>
                  </a:lnTo>
                  <a:lnTo>
                    <a:pt x="1765" y="9525"/>
                  </a:lnTo>
                  <a:lnTo>
                    <a:pt x="7391" y="16992"/>
                  </a:lnTo>
                  <a:lnTo>
                    <a:pt x="15405" y="29489"/>
                  </a:lnTo>
                  <a:lnTo>
                    <a:pt x="24371" y="50203"/>
                  </a:lnTo>
                  <a:lnTo>
                    <a:pt x="35052" y="85382"/>
                  </a:lnTo>
                  <a:lnTo>
                    <a:pt x="60706" y="177228"/>
                  </a:lnTo>
                  <a:lnTo>
                    <a:pt x="71539" y="211010"/>
                  </a:lnTo>
                  <a:lnTo>
                    <a:pt x="97510" y="242290"/>
                  </a:lnTo>
                  <a:lnTo>
                    <a:pt x="117843" y="246646"/>
                  </a:lnTo>
                  <a:lnTo>
                    <a:pt x="127330" y="246138"/>
                  </a:lnTo>
                  <a:lnTo>
                    <a:pt x="132334" y="244068"/>
                  </a:lnTo>
                  <a:close/>
                </a:path>
                <a:path w="385445" h="247014">
                  <a:moveTo>
                    <a:pt x="385318" y="244068"/>
                  </a:moveTo>
                  <a:lnTo>
                    <a:pt x="383946" y="240157"/>
                  </a:lnTo>
                  <a:lnTo>
                    <a:pt x="370763" y="227444"/>
                  </a:lnTo>
                  <a:lnTo>
                    <a:pt x="364413" y="219760"/>
                  </a:lnTo>
                  <a:lnTo>
                    <a:pt x="356971" y="209029"/>
                  </a:lnTo>
                  <a:lnTo>
                    <a:pt x="352691" y="199783"/>
                  </a:lnTo>
                  <a:lnTo>
                    <a:pt x="345935" y="181165"/>
                  </a:lnTo>
                  <a:lnTo>
                    <a:pt x="296100" y="19608"/>
                  </a:lnTo>
                  <a:lnTo>
                    <a:pt x="291947" y="12941"/>
                  </a:lnTo>
                  <a:lnTo>
                    <a:pt x="289623" y="6502"/>
                  </a:lnTo>
                  <a:lnTo>
                    <a:pt x="282435" y="3886"/>
                  </a:lnTo>
                  <a:lnTo>
                    <a:pt x="274916" y="1689"/>
                  </a:lnTo>
                  <a:lnTo>
                    <a:pt x="265328" y="0"/>
                  </a:lnTo>
                  <a:lnTo>
                    <a:pt x="256933" y="254"/>
                  </a:lnTo>
                  <a:lnTo>
                    <a:pt x="252984" y="3886"/>
                  </a:lnTo>
                  <a:lnTo>
                    <a:pt x="254749" y="9525"/>
                  </a:lnTo>
                  <a:lnTo>
                    <a:pt x="260375" y="16992"/>
                  </a:lnTo>
                  <a:lnTo>
                    <a:pt x="268389" y="29489"/>
                  </a:lnTo>
                  <a:lnTo>
                    <a:pt x="277355" y="50203"/>
                  </a:lnTo>
                  <a:lnTo>
                    <a:pt x="288036" y="85382"/>
                  </a:lnTo>
                  <a:lnTo>
                    <a:pt x="313690" y="177228"/>
                  </a:lnTo>
                  <a:lnTo>
                    <a:pt x="324523" y="211010"/>
                  </a:lnTo>
                  <a:lnTo>
                    <a:pt x="350494" y="242290"/>
                  </a:lnTo>
                  <a:lnTo>
                    <a:pt x="370827" y="246646"/>
                  </a:lnTo>
                  <a:lnTo>
                    <a:pt x="380314" y="246138"/>
                  </a:lnTo>
                  <a:lnTo>
                    <a:pt x="385318" y="244068"/>
                  </a:lnTo>
                  <a:close/>
                </a:path>
              </a:pathLst>
            </a:custGeom>
            <a:solidFill>
              <a:srgbClr val="FF0000"/>
            </a:solidFill>
          </p:spPr>
          <p:txBody>
            <a:bodyPr wrap="square" lIns="0" tIns="0" rIns="0" bIns="0" rtlCol="0"/>
            <a:lstStyle/>
            <a:p>
              <a:endParaRPr/>
            </a:p>
          </p:txBody>
        </p:sp>
        <p:sp>
          <p:nvSpPr>
            <p:cNvPr id="160" name="object 29">
              <a:extLst>
                <a:ext uri="{FF2B5EF4-FFF2-40B4-BE49-F238E27FC236}">
                  <a16:creationId xmlns:a16="http://schemas.microsoft.com/office/drawing/2014/main" id="{E4C44679-DF1E-4B73-AF3A-1C94DED037A2}"/>
                </a:ext>
              </a:extLst>
            </p:cNvPr>
            <p:cNvSpPr/>
            <p:nvPr/>
          </p:nvSpPr>
          <p:spPr>
            <a:xfrm>
              <a:off x="6763550" y="3203480"/>
              <a:ext cx="130810" cy="247015"/>
            </a:xfrm>
            <a:custGeom>
              <a:avLst/>
              <a:gdLst/>
              <a:ahLst/>
              <a:cxnLst/>
              <a:rect l="l" t="t" r="r" b="b"/>
              <a:pathLst>
                <a:path w="130809"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C00000"/>
            </a:solidFill>
          </p:spPr>
          <p:txBody>
            <a:bodyPr wrap="square" lIns="0" tIns="0" rIns="0" bIns="0" rtlCol="0"/>
            <a:lstStyle/>
            <a:p>
              <a:endParaRPr/>
            </a:p>
          </p:txBody>
        </p:sp>
        <p:sp>
          <p:nvSpPr>
            <p:cNvPr id="161" name="object 30">
              <a:extLst>
                <a:ext uri="{FF2B5EF4-FFF2-40B4-BE49-F238E27FC236}">
                  <a16:creationId xmlns:a16="http://schemas.microsoft.com/office/drawing/2014/main" id="{836FE25D-198D-452E-A043-0E635806BE45}"/>
                </a:ext>
              </a:extLst>
            </p:cNvPr>
            <p:cNvSpPr/>
            <p:nvPr/>
          </p:nvSpPr>
          <p:spPr>
            <a:xfrm>
              <a:off x="6833654" y="3203480"/>
              <a:ext cx="130810" cy="247015"/>
            </a:xfrm>
            <a:custGeom>
              <a:avLst/>
              <a:gdLst/>
              <a:ahLst/>
              <a:cxnLst/>
              <a:rect l="l" t="t" r="r" b="b"/>
              <a:pathLst>
                <a:path w="130809" h="247014">
                  <a:moveTo>
                    <a:pt x="116490" y="0"/>
                  </a:moveTo>
                  <a:lnTo>
                    <a:pt x="78406" y="18021"/>
                  </a:lnTo>
                  <a:lnTo>
                    <a:pt x="60012" y="69419"/>
                  </a:lnTo>
                  <a:lnTo>
                    <a:pt x="34655" y="161262"/>
                  </a:lnTo>
                  <a:lnTo>
                    <a:pt x="24091" y="196448"/>
                  </a:lnTo>
                  <a:lnTo>
                    <a:pt x="15237" y="217162"/>
                  </a:lnTo>
                  <a:lnTo>
                    <a:pt x="7312" y="229655"/>
                  </a:lnTo>
                  <a:lnTo>
                    <a:pt x="1753" y="237124"/>
                  </a:lnTo>
                  <a:lnTo>
                    <a:pt x="0" y="242765"/>
                  </a:lnTo>
                  <a:lnTo>
                    <a:pt x="3903" y="246390"/>
                  </a:lnTo>
                  <a:lnTo>
                    <a:pt x="12206" y="246641"/>
                  </a:lnTo>
                  <a:lnTo>
                    <a:pt x="21683" y="244954"/>
                  </a:lnTo>
                  <a:lnTo>
                    <a:pt x="29108" y="242765"/>
                  </a:lnTo>
                  <a:lnTo>
                    <a:pt x="36220" y="240149"/>
                  </a:lnTo>
                  <a:lnTo>
                    <a:pt x="38519" y="233710"/>
                  </a:lnTo>
                  <a:lnTo>
                    <a:pt x="42621" y="227042"/>
                  </a:lnTo>
                  <a:lnTo>
                    <a:pt x="91871" y="65485"/>
                  </a:lnTo>
                  <a:lnTo>
                    <a:pt x="110147" y="26890"/>
                  </a:lnTo>
                  <a:lnTo>
                    <a:pt x="129463" y="6493"/>
                  </a:lnTo>
                  <a:lnTo>
                    <a:pt x="130810" y="2582"/>
                  </a:lnTo>
                  <a:lnTo>
                    <a:pt x="125869" y="505"/>
                  </a:lnTo>
                  <a:lnTo>
                    <a:pt x="116490" y="0"/>
                  </a:lnTo>
                  <a:close/>
                </a:path>
              </a:pathLst>
            </a:custGeom>
            <a:solidFill>
              <a:srgbClr val="0066FF"/>
            </a:solidFill>
          </p:spPr>
          <p:txBody>
            <a:bodyPr wrap="square" lIns="0" tIns="0" rIns="0" bIns="0" rtlCol="0"/>
            <a:lstStyle/>
            <a:p>
              <a:endParaRPr/>
            </a:p>
          </p:txBody>
        </p:sp>
        <p:sp>
          <p:nvSpPr>
            <p:cNvPr id="162" name="object 31">
              <a:extLst>
                <a:ext uri="{FF2B5EF4-FFF2-40B4-BE49-F238E27FC236}">
                  <a16:creationId xmlns:a16="http://schemas.microsoft.com/office/drawing/2014/main" id="{E026ED1E-193A-447D-96F2-6DD3C47E9BAA}"/>
                </a:ext>
              </a:extLst>
            </p:cNvPr>
            <p:cNvSpPr/>
            <p:nvPr/>
          </p:nvSpPr>
          <p:spPr>
            <a:xfrm>
              <a:off x="6705639" y="3203662"/>
              <a:ext cx="132715" cy="247015"/>
            </a:xfrm>
            <a:custGeom>
              <a:avLst/>
              <a:gdLst/>
              <a:ahLst/>
              <a:cxnLst/>
              <a:rect l="l" t="t" r="r" b="b"/>
              <a:pathLst>
                <a:path w="132715"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33CCFF"/>
            </a:solidFill>
          </p:spPr>
          <p:txBody>
            <a:bodyPr wrap="square" lIns="0" tIns="0" rIns="0" bIns="0" rtlCol="0"/>
            <a:lstStyle/>
            <a:p>
              <a:endParaRPr/>
            </a:p>
          </p:txBody>
        </p:sp>
        <p:sp>
          <p:nvSpPr>
            <p:cNvPr id="163" name="object 32">
              <a:extLst>
                <a:ext uri="{FF2B5EF4-FFF2-40B4-BE49-F238E27FC236}">
                  <a16:creationId xmlns:a16="http://schemas.microsoft.com/office/drawing/2014/main" id="{3635AFB1-0873-4416-8882-DA485615BED7}"/>
                </a:ext>
              </a:extLst>
            </p:cNvPr>
            <p:cNvSpPr/>
            <p:nvPr/>
          </p:nvSpPr>
          <p:spPr>
            <a:xfrm>
              <a:off x="6890042" y="3203662"/>
              <a:ext cx="132715" cy="247015"/>
            </a:xfrm>
            <a:custGeom>
              <a:avLst/>
              <a:gdLst/>
              <a:ahLst/>
              <a:cxnLst/>
              <a:rect l="l" t="t" r="r" b="b"/>
              <a:pathLst>
                <a:path w="132715" h="247014">
                  <a:moveTo>
                    <a:pt x="12349" y="0"/>
                  </a:moveTo>
                  <a:lnTo>
                    <a:pt x="3949" y="251"/>
                  </a:lnTo>
                  <a:lnTo>
                    <a:pt x="0" y="3876"/>
                  </a:lnTo>
                  <a:lnTo>
                    <a:pt x="1772" y="9517"/>
                  </a:lnTo>
                  <a:lnTo>
                    <a:pt x="7394" y="16986"/>
                  </a:lnTo>
                  <a:lnTo>
                    <a:pt x="15412" y="29479"/>
                  </a:lnTo>
                  <a:lnTo>
                    <a:pt x="24371" y="50193"/>
                  </a:lnTo>
                  <a:lnTo>
                    <a:pt x="35059" y="85379"/>
                  </a:lnTo>
                  <a:lnTo>
                    <a:pt x="60707" y="177221"/>
                  </a:lnTo>
                  <a:lnTo>
                    <a:pt x="71539" y="211000"/>
                  </a:lnTo>
                  <a:lnTo>
                    <a:pt x="97510" y="242281"/>
                  </a:lnTo>
                  <a:lnTo>
                    <a:pt x="117846" y="246641"/>
                  </a:lnTo>
                  <a:lnTo>
                    <a:pt x="127335" y="246136"/>
                  </a:lnTo>
                  <a:lnTo>
                    <a:pt x="132334" y="244059"/>
                  </a:lnTo>
                  <a:lnTo>
                    <a:pt x="130966" y="240148"/>
                  </a:lnTo>
                  <a:lnTo>
                    <a:pt x="117791" y="227440"/>
                  </a:lnTo>
                  <a:lnTo>
                    <a:pt x="111429" y="219751"/>
                  </a:lnTo>
                  <a:lnTo>
                    <a:pt x="103995" y="209026"/>
                  </a:lnTo>
                  <a:lnTo>
                    <a:pt x="99715" y="199780"/>
                  </a:lnTo>
                  <a:lnTo>
                    <a:pt x="92951" y="181155"/>
                  </a:lnTo>
                  <a:lnTo>
                    <a:pt x="43116" y="19599"/>
                  </a:lnTo>
                  <a:lnTo>
                    <a:pt x="38963" y="12931"/>
                  </a:lnTo>
                  <a:lnTo>
                    <a:pt x="36639" y="6492"/>
                  </a:lnTo>
                  <a:lnTo>
                    <a:pt x="29451" y="3876"/>
                  </a:lnTo>
                  <a:lnTo>
                    <a:pt x="21936" y="1687"/>
                  </a:lnTo>
                  <a:lnTo>
                    <a:pt x="12349" y="0"/>
                  </a:lnTo>
                  <a:close/>
                </a:path>
              </a:pathLst>
            </a:custGeom>
            <a:solidFill>
              <a:srgbClr val="FF0000"/>
            </a:solidFill>
          </p:spPr>
          <p:txBody>
            <a:bodyPr wrap="square" lIns="0" tIns="0" rIns="0" bIns="0" rtlCol="0"/>
            <a:lstStyle/>
            <a:p>
              <a:endParaRPr/>
            </a:p>
          </p:txBody>
        </p:sp>
        <p:pic>
          <p:nvPicPr>
            <p:cNvPr id="164" name="object 33">
              <a:extLst>
                <a:ext uri="{FF2B5EF4-FFF2-40B4-BE49-F238E27FC236}">
                  <a16:creationId xmlns:a16="http://schemas.microsoft.com/office/drawing/2014/main" id="{7936C67F-C676-43E0-BD83-EE3C3B10D96A}"/>
                </a:ext>
              </a:extLst>
            </p:cNvPr>
            <p:cNvPicPr/>
            <p:nvPr/>
          </p:nvPicPr>
          <p:blipFill>
            <a:blip r:embed="rId6" cstate="print"/>
            <a:stretch>
              <a:fillRect/>
            </a:stretch>
          </p:blipFill>
          <p:spPr>
            <a:xfrm>
              <a:off x="6185916" y="3081528"/>
              <a:ext cx="278891" cy="327659"/>
            </a:xfrm>
            <a:prstGeom prst="rect">
              <a:avLst/>
            </a:prstGeom>
          </p:spPr>
        </p:pic>
        <p:sp>
          <p:nvSpPr>
            <p:cNvPr id="165" name="object 34">
              <a:extLst>
                <a:ext uri="{FF2B5EF4-FFF2-40B4-BE49-F238E27FC236}">
                  <a16:creationId xmlns:a16="http://schemas.microsoft.com/office/drawing/2014/main" id="{431756D5-DE04-4B51-AA4C-4C3211B0CB60}"/>
                </a:ext>
              </a:extLst>
            </p:cNvPr>
            <p:cNvSpPr/>
            <p:nvPr/>
          </p:nvSpPr>
          <p:spPr>
            <a:xfrm>
              <a:off x="6228597" y="3101528"/>
              <a:ext cx="194310" cy="242570"/>
            </a:xfrm>
            <a:custGeom>
              <a:avLst/>
              <a:gdLst/>
              <a:ahLst/>
              <a:cxnLst/>
              <a:rect l="l" t="t" r="r" b="b"/>
              <a:pathLst>
                <a:path w="194310" h="242570">
                  <a:moveTo>
                    <a:pt x="193763" y="0"/>
                  </a:moveTo>
                  <a:lnTo>
                    <a:pt x="0" y="242125"/>
                  </a:lnTo>
                  <a:lnTo>
                    <a:pt x="129768" y="147383"/>
                  </a:lnTo>
                  <a:lnTo>
                    <a:pt x="193763" y="0"/>
                  </a:lnTo>
                  <a:close/>
                </a:path>
              </a:pathLst>
            </a:custGeom>
            <a:solidFill>
              <a:srgbClr val="A7A8A7"/>
            </a:solidFill>
          </p:spPr>
          <p:txBody>
            <a:bodyPr wrap="square" lIns="0" tIns="0" rIns="0" bIns="0" rtlCol="0"/>
            <a:lstStyle/>
            <a:p>
              <a:endParaRPr/>
            </a:p>
          </p:txBody>
        </p:sp>
        <p:pic>
          <p:nvPicPr>
            <p:cNvPr id="166" name="object 35">
              <a:extLst>
                <a:ext uri="{FF2B5EF4-FFF2-40B4-BE49-F238E27FC236}">
                  <a16:creationId xmlns:a16="http://schemas.microsoft.com/office/drawing/2014/main" id="{6F254847-BC26-49C1-BA8D-A700EB66C5CF}"/>
                </a:ext>
              </a:extLst>
            </p:cNvPr>
            <p:cNvPicPr/>
            <p:nvPr/>
          </p:nvPicPr>
          <p:blipFill>
            <a:blip r:embed="rId7" cstate="print"/>
            <a:stretch>
              <a:fillRect/>
            </a:stretch>
          </p:blipFill>
          <p:spPr>
            <a:xfrm>
              <a:off x="6342888" y="2887980"/>
              <a:ext cx="204215" cy="249935"/>
            </a:xfrm>
            <a:prstGeom prst="rect">
              <a:avLst/>
            </a:prstGeom>
          </p:spPr>
        </p:pic>
        <p:sp>
          <p:nvSpPr>
            <p:cNvPr id="167" name="object 36">
              <a:extLst>
                <a:ext uri="{FF2B5EF4-FFF2-40B4-BE49-F238E27FC236}">
                  <a16:creationId xmlns:a16="http://schemas.microsoft.com/office/drawing/2014/main" id="{03CCE937-5F01-495A-9F1C-8F0AF639EC65}"/>
                </a:ext>
              </a:extLst>
            </p:cNvPr>
            <p:cNvSpPr/>
            <p:nvPr/>
          </p:nvSpPr>
          <p:spPr>
            <a:xfrm>
              <a:off x="6385498" y="2908094"/>
              <a:ext cx="118745" cy="164465"/>
            </a:xfrm>
            <a:custGeom>
              <a:avLst/>
              <a:gdLst/>
              <a:ahLst/>
              <a:cxnLst/>
              <a:rect l="l" t="t" r="r" b="b"/>
              <a:pathLst>
                <a:path w="118745" h="164464">
                  <a:moveTo>
                    <a:pt x="88975" y="0"/>
                  </a:moveTo>
                  <a:lnTo>
                    <a:pt x="44391" y="31091"/>
                  </a:lnTo>
                  <a:lnTo>
                    <a:pt x="7361" y="93329"/>
                  </a:lnTo>
                  <a:lnTo>
                    <a:pt x="0" y="123356"/>
                  </a:lnTo>
                  <a:lnTo>
                    <a:pt x="1311" y="147338"/>
                  </a:lnTo>
                  <a:lnTo>
                    <a:pt x="11661" y="162007"/>
                  </a:lnTo>
                  <a:lnTo>
                    <a:pt x="29490" y="164111"/>
                  </a:lnTo>
                  <a:lnTo>
                    <a:pt x="51193" y="153825"/>
                  </a:lnTo>
                  <a:lnTo>
                    <a:pt x="62102" y="143910"/>
                  </a:lnTo>
                  <a:lnTo>
                    <a:pt x="22431" y="143910"/>
                  </a:lnTo>
                  <a:lnTo>
                    <a:pt x="18278" y="134852"/>
                  </a:lnTo>
                  <a:lnTo>
                    <a:pt x="28232" y="96207"/>
                  </a:lnTo>
                  <a:lnTo>
                    <a:pt x="56882" y="48059"/>
                  </a:lnTo>
                  <a:lnTo>
                    <a:pt x="86097" y="20870"/>
                  </a:lnTo>
                  <a:lnTo>
                    <a:pt x="96040" y="20199"/>
                  </a:lnTo>
                  <a:lnTo>
                    <a:pt x="117347" y="20199"/>
                  </a:lnTo>
                  <a:lnTo>
                    <a:pt x="117160" y="16771"/>
                  </a:lnTo>
                  <a:lnTo>
                    <a:pt x="106810" y="2101"/>
                  </a:lnTo>
                  <a:lnTo>
                    <a:pt x="88975" y="0"/>
                  </a:lnTo>
                  <a:close/>
                </a:path>
                <a:path w="118745" h="164464">
                  <a:moveTo>
                    <a:pt x="117347" y="20199"/>
                  </a:moveTo>
                  <a:lnTo>
                    <a:pt x="96040" y="20199"/>
                  </a:lnTo>
                  <a:lnTo>
                    <a:pt x="100191" y="29256"/>
                  </a:lnTo>
                  <a:lnTo>
                    <a:pt x="98055" y="45937"/>
                  </a:lnTo>
                  <a:lnTo>
                    <a:pt x="77333" y="92830"/>
                  </a:lnTo>
                  <a:lnTo>
                    <a:pt x="46010" y="133405"/>
                  </a:lnTo>
                  <a:lnTo>
                    <a:pt x="22431" y="143910"/>
                  </a:lnTo>
                  <a:lnTo>
                    <a:pt x="62102" y="143910"/>
                  </a:lnTo>
                  <a:lnTo>
                    <a:pt x="74073" y="133028"/>
                  </a:lnTo>
                  <a:lnTo>
                    <a:pt x="95430" y="103600"/>
                  </a:lnTo>
                  <a:lnTo>
                    <a:pt x="111105" y="70785"/>
                  </a:lnTo>
                  <a:lnTo>
                    <a:pt x="118470" y="40754"/>
                  </a:lnTo>
                  <a:lnTo>
                    <a:pt x="117347" y="20199"/>
                  </a:lnTo>
                  <a:close/>
                </a:path>
              </a:pathLst>
            </a:custGeom>
            <a:solidFill>
              <a:srgbClr val="A7A8A7"/>
            </a:solidFill>
          </p:spPr>
          <p:txBody>
            <a:bodyPr wrap="square" lIns="0" tIns="0" rIns="0" bIns="0" rtlCol="0"/>
            <a:lstStyle/>
            <a:p>
              <a:endParaRPr/>
            </a:p>
          </p:txBody>
        </p:sp>
        <p:pic>
          <p:nvPicPr>
            <p:cNvPr id="168" name="object 37">
              <a:extLst>
                <a:ext uri="{FF2B5EF4-FFF2-40B4-BE49-F238E27FC236}">
                  <a16:creationId xmlns:a16="http://schemas.microsoft.com/office/drawing/2014/main" id="{2809F573-8C51-47EC-B287-CCFF5873F436}"/>
                </a:ext>
              </a:extLst>
            </p:cNvPr>
            <p:cNvPicPr/>
            <p:nvPr/>
          </p:nvPicPr>
          <p:blipFill>
            <a:blip r:embed="rId8" cstate="print"/>
            <a:stretch>
              <a:fillRect/>
            </a:stretch>
          </p:blipFill>
          <p:spPr>
            <a:xfrm>
              <a:off x="6355080" y="3055620"/>
              <a:ext cx="120395" cy="123443"/>
            </a:xfrm>
            <a:prstGeom prst="rect">
              <a:avLst/>
            </a:prstGeom>
          </p:spPr>
        </p:pic>
        <p:sp>
          <p:nvSpPr>
            <p:cNvPr id="169" name="object 38">
              <a:extLst>
                <a:ext uri="{FF2B5EF4-FFF2-40B4-BE49-F238E27FC236}">
                  <a16:creationId xmlns:a16="http://schemas.microsoft.com/office/drawing/2014/main" id="{73B5CB48-29B2-4695-9A58-40FA79183750}"/>
                </a:ext>
              </a:extLst>
            </p:cNvPr>
            <p:cNvSpPr/>
            <p:nvPr/>
          </p:nvSpPr>
          <p:spPr>
            <a:xfrm>
              <a:off x="6397482" y="3076138"/>
              <a:ext cx="34925" cy="37465"/>
            </a:xfrm>
            <a:custGeom>
              <a:avLst/>
              <a:gdLst/>
              <a:ahLst/>
              <a:cxnLst/>
              <a:rect l="l" t="t" r="r" b="b"/>
              <a:pathLst>
                <a:path w="34925" h="37464">
                  <a:moveTo>
                    <a:pt x="12307" y="0"/>
                  </a:moveTo>
                  <a:lnTo>
                    <a:pt x="6210" y="2251"/>
                  </a:lnTo>
                  <a:lnTo>
                    <a:pt x="1869" y="7088"/>
                  </a:lnTo>
                  <a:lnTo>
                    <a:pt x="0" y="13508"/>
                  </a:lnTo>
                  <a:lnTo>
                    <a:pt x="673" y="20687"/>
                  </a:lnTo>
                  <a:lnTo>
                    <a:pt x="3962" y="27803"/>
                  </a:lnTo>
                  <a:lnTo>
                    <a:pt x="9364" y="33490"/>
                  </a:lnTo>
                  <a:lnTo>
                    <a:pt x="15787" y="36771"/>
                  </a:lnTo>
                  <a:lnTo>
                    <a:pt x="22441" y="37406"/>
                  </a:lnTo>
                  <a:lnTo>
                    <a:pt x="28536" y="35157"/>
                  </a:lnTo>
                  <a:lnTo>
                    <a:pt x="32885" y="30319"/>
                  </a:lnTo>
                  <a:lnTo>
                    <a:pt x="34756" y="23900"/>
                  </a:lnTo>
                  <a:lnTo>
                    <a:pt x="34080" y="16720"/>
                  </a:lnTo>
                  <a:lnTo>
                    <a:pt x="30784" y="9604"/>
                  </a:lnTo>
                  <a:lnTo>
                    <a:pt x="25387" y="3912"/>
                  </a:lnTo>
                  <a:lnTo>
                    <a:pt x="18964" y="632"/>
                  </a:lnTo>
                  <a:lnTo>
                    <a:pt x="12307" y="0"/>
                  </a:lnTo>
                  <a:close/>
                </a:path>
              </a:pathLst>
            </a:custGeom>
            <a:solidFill>
              <a:srgbClr val="A7A8A7"/>
            </a:solidFill>
          </p:spPr>
          <p:txBody>
            <a:bodyPr wrap="square" lIns="0" tIns="0" rIns="0" bIns="0" rtlCol="0"/>
            <a:lstStyle/>
            <a:p>
              <a:endParaRPr/>
            </a:p>
          </p:txBody>
        </p:sp>
        <p:pic>
          <p:nvPicPr>
            <p:cNvPr id="170" name="object 39">
              <a:extLst>
                <a:ext uri="{FF2B5EF4-FFF2-40B4-BE49-F238E27FC236}">
                  <a16:creationId xmlns:a16="http://schemas.microsoft.com/office/drawing/2014/main" id="{0D2D534C-13B3-4A80-9924-106E87D0E0D1}"/>
                </a:ext>
              </a:extLst>
            </p:cNvPr>
            <p:cNvPicPr/>
            <p:nvPr/>
          </p:nvPicPr>
          <p:blipFill>
            <a:blip r:embed="rId9" cstate="print"/>
            <a:stretch>
              <a:fillRect/>
            </a:stretch>
          </p:blipFill>
          <p:spPr>
            <a:xfrm>
              <a:off x="6384036" y="2974847"/>
              <a:ext cx="304799" cy="201167"/>
            </a:xfrm>
            <a:prstGeom prst="rect">
              <a:avLst/>
            </a:prstGeom>
          </p:spPr>
        </p:pic>
        <p:sp>
          <p:nvSpPr>
            <p:cNvPr id="171" name="object 40">
              <a:extLst>
                <a:ext uri="{FF2B5EF4-FFF2-40B4-BE49-F238E27FC236}">
                  <a16:creationId xmlns:a16="http://schemas.microsoft.com/office/drawing/2014/main" id="{47D55A38-4C11-4E32-B55C-82146D80F307}"/>
                </a:ext>
              </a:extLst>
            </p:cNvPr>
            <p:cNvSpPr/>
            <p:nvPr/>
          </p:nvSpPr>
          <p:spPr>
            <a:xfrm>
              <a:off x="6427806" y="2994829"/>
              <a:ext cx="217804" cy="116205"/>
            </a:xfrm>
            <a:custGeom>
              <a:avLst/>
              <a:gdLst/>
              <a:ahLst/>
              <a:cxnLst/>
              <a:rect l="l" t="t" r="r" b="b"/>
              <a:pathLst>
                <a:path w="217804" h="116205">
                  <a:moveTo>
                    <a:pt x="174883" y="0"/>
                  </a:moveTo>
                  <a:lnTo>
                    <a:pt x="93484" y="13922"/>
                  </a:lnTo>
                  <a:lnTo>
                    <a:pt x="52342" y="32126"/>
                  </a:lnTo>
                  <a:lnTo>
                    <a:pt x="2594" y="75672"/>
                  </a:lnTo>
                  <a:lnTo>
                    <a:pt x="0" y="95748"/>
                  </a:lnTo>
                  <a:lnTo>
                    <a:pt x="14502" y="109867"/>
                  </a:lnTo>
                  <a:lnTo>
                    <a:pt x="42679" y="115709"/>
                  </a:lnTo>
                  <a:lnTo>
                    <a:pt x="80536" y="113079"/>
                  </a:lnTo>
                  <a:lnTo>
                    <a:pt x="124079" y="101780"/>
                  </a:lnTo>
                  <a:lnTo>
                    <a:pt x="139923" y="94773"/>
                  </a:lnTo>
                  <a:lnTo>
                    <a:pt x="52803" y="94773"/>
                  </a:lnTo>
                  <a:lnTo>
                    <a:pt x="31762" y="94274"/>
                  </a:lnTo>
                  <a:lnTo>
                    <a:pt x="21958" y="88103"/>
                  </a:lnTo>
                  <a:lnTo>
                    <a:pt x="25808" y="77171"/>
                  </a:lnTo>
                  <a:lnTo>
                    <a:pt x="41984" y="63707"/>
                  </a:lnTo>
                  <a:lnTo>
                    <a:pt x="67940" y="49389"/>
                  </a:lnTo>
                  <a:lnTo>
                    <a:pt x="101130" y="35893"/>
                  </a:lnTo>
                  <a:lnTo>
                    <a:pt x="135528" y="25848"/>
                  </a:lnTo>
                  <a:lnTo>
                    <a:pt x="164765" y="20942"/>
                  </a:lnTo>
                  <a:lnTo>
                    <a:pt x="217437" y="20942"/>
                  </a:lnTo>
                  <a:lnTo>
                    <a:pt x="217563" y="19967"/>
                  </a:lnTo>
                  <a:lnTo>
                    <a:pt x="203060" y="5842"/>
                  </a:lnTo>
                  <a:lnTo>
                    <a:pt x="174883" y="0"/>
                  </a:lnTo>
                  <a:close/>
                </a:path>
                <a:path w="217804" h="116205">
                  <a:moveTo>
                    <a:pt x="217437" y="20942"/>
                  </a:moveTo>
                  <a:lnTo>
                    <a:pt x="164765" y="20942"/>
                  </a:lnTo>
                  <a:lnTo>
                    <a:pt x="185803" y="21441"/>
                  </a:lnTo>
                  <a:lnTo>
                    <a:pt x="195605" y="27612"/>
                  </a:lnTo>
                  <a:lnTo>
                    <a:pt x="149630" y="66324"/>
                  </a:lnTo>
                  <a:lnTo>
                    <a:pt x="82040" y="89867"/>
                  </a:lnTo>
                  <a:lnTo>
                    <a:pt x="52803" y="94773"/>
                  </a:lnTo>
                  <a:lnTo>
                    <a:pt x="139923" y="94773"/>
                  </a:lnTo>
                  <a:lnTo>
                    <a:pt x="165223" y="83584"/>
                  </a:lnTo>
                  <a:lnTo>
                    <a:pt x="196524" y="62126"/>
                  </a:lnTo>
                  <a:lnTo>
                    <a:pt x="214974" y="40042"/>
                  </a:lnTo>
                  <a:lnTo>
                    <a:pt x="217437" y="20942"/>
                  </a:lnTo>
                  <a:close/>
                </a:path>
              </a:pathLst>
            </a:custGeom>
            <a:solidFill>
              <a:srgbClr val="A7A8A7"/>
            </a:solidFill>
          </p:spPr>
          <p:txBody>
            <a:bodyPr wrap="square" lIns="0" tIns="0" rIns="0" bIns="0" rtlCol="0"/>
            <a:lstStyle/>
            <a:p>
              <a:endParaRPr/>
            </a:p>
          </p:txBody>
        </p:sp>
        <p:sp>
          <p:nvSpPr>
            <p:cNvPr id="172" name="object 41">
              <a:extLst>
                <a:ext uri="{FF2B5EF4-FFF2-40B4-BE49-F238E27FC236}">
                  <a16:creationId xmlns:a16="http://schemas.microsoft.com/office/drawing/2014/main" id="{39958E0D-FBE5-4F37-B2B8-B0FFDD3FAB48}"/>
                </a:ext>
              </a:extLst>
            </p:cNvPr>
            <p:cNvSpPr/>
            <p:nvPr/>
          </p:nvSpPr>
          <p:spPr>
            <a:xfrm>
              <a:off x="6122670" y="2597658"/>
              <a:ext cx="1149350" cy="357505"/>
            </a:xfrm>
            <a:custGeom>
              <a:avLst/>
              <a:gdLst/>
              <a:ahLst/>
              <a:cxnLst/>
              <a:rect l="l" t="t" r="r" b="b"/>
              <a:pathLst>
                <a:path w="1149350" h="357505">
                  <a:moveTo>
                    <a:pt x="0" y="48767"/>
                  </a:moveTo>
                  <a:lnTo>
                    <a:pt x="3832" y="29784"/>
                  </a:lnTo>
                  <a:lnTo>
                    <a:pt x="14282" y="14282"/>
                  </a:lnTo>
                  <a:lnTo>
                    <a:pt x="29784" y="3832"/>
                  </a:lnTo>
                  <a:lnTo>
                    <a:pt x="48768" y="0"/>
                  </a:lnTo>
                  <a:lnTo>
                    <a:pt x="670306" y="0"/>
                  </a:lnTo>
                  <a:lnTo>
                    <a:pt x="957580" y="0"/>
                  </a:lnTo>
                  <a:lnTo>
                    <a:pt x="1100328" y="0"/>
                  </a:lnTo>
                  <a:lnTo>
                    <a:pt x="1119311" y="3832"/>
                  </a:lnTo>
                  <a:lnTo>
                    <a:pt x="1134813" y="14282"/>
                  </a:lnTo>
                  <a:lnTo>
                    <a:pt x="1145263" y="29784"/>
                  </a:lnTo>
                  <a:lnTo>
                    <a:pt x="1149096" y="48767"/>
                  </a:lnTo>
                  <a:lnTo>
                    <a:pt x="1149096" y="170687"/>
                  </a:lnTo>
                  <a:lnTo>
                    <a:pt x="1149096" y="243839"/>
                  </a:lnTo>
                  <a:lnTo>
                    <a:pt x="1145263" y="262823"/>
                  </a:lnTo>
                  <a:lnTo>
                    <a:pt x="1134813" y="278325"/>
                  </a:lnTo>
                  <a:lnTo>
                    <a:pt x="1119311" y="288775"/>
                  </a:lnTo>
                  <a:lnTo>
                    <a:pt x="1100328" y="292607"/>
                  </a:lnTo>
                  <a:lnTo>
                    <a:pt x="957580" y="292607"/>
                  </a:lnTo>
                  <a:lnTo>
                    <a:pt x="606031" y="356984"/>
                  </a:lnTo>
                  <a:lnTo>
                    <a:pt x="670306" y="292607"/>
                  </a:lnTo>
                  <a:lnTo>
                    <a:pt x="48768" y="292607"/>
                  </a:lnTo>
                  <a:lnTo>
                    <a:pt x="29784" y="288775"/>
                  </a:lnTo>
                  <a:lnTo>
                    <a:pt x="14282" y="278325"/>
                  </a:lnTo>
                  <a:lnTo>
                    <a:pt x="3832" y="262823"/>
                  </a:lnTo>
                  <a:lnTo>
                    <a:pt x="0" y="243839"/>
                  </a:lnTo>
                  <a:lnTo>
                    <a:pt x="0" y="170687"/>
                  </a:lnTo>
                  <a:lnTo>
                    <a:pt x="0" y="48767"/>
                  </a:lnTo>
                  <a:close/>
                </a:path>
              </a:pathLst>
            </a:custGeom>
            <a:ln w="19811">
              <a:solidFill>
                <a:srgbClr val="808080"/>
              </a:solidFill>
            </a:ln>
          </p:spPr>
          <p:txBody>
            <a:bodyPr wrap="square" lIns="0" tIns="0" rIns="0" bIns="0" rtlCol="0"/>
            <a:lstStyle/>
            <a:p>
              <a:endParaRPr/>
            </a:p>
          </p:txBody>
        </p:sp>
      </p:grpSp>
      <p:sp>
        <p:nvSpPr>
          <p:cNvPr id="173" name="object 42">
            <a:extLst>
              <a:ext uri="{FF2B5EF4-FFF2-40B4-BE49-F238E27FC236}">
                <a16:creationId xmlns:a16="http://schemas.microsoft.com/office/drawing/2014/main" id="{1211BEF5-A673-441A-8081-D49F51679EE9}"/>
              </a:ext>
            </a:extLst>
          </p:cNvPr>
          <p:cNvSpPr txBox="1"/>
          <p:nvPr/>
        </p:nvSpPr>
        <p:spPr>
          <a:xfrm>
            <a:off x="6006979" y="2658742"/>
            <a:ext cx="989330"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Meiryo UI"/>
                <a:cs typeface="Meiryo UI"/>
              </a:rPr>
              <a:t>CRISPR/Cas9</a:t>
            </a:r>
            <a:endParaRPr sz="1050">
              <a:latin typeface="Meiryo UI"/>
              <a:cs typeface="Meiryo UI"/>
            </a:endParaRPr>
          </a:p>
        </p:txBody>
      </p:sp>
      <p:sp>
        <p:nvSpPr>
          <p:cNvPr id="174" name="object 43">
            <a:extLst>
              <a:ext uri="{FF2B5EF4-FFF2-40B4-BE49-F238E27FC236}">
                <a16:creationId xmlns:a16="http://schemas.microsoft.com/office/drawing/2014/main" id="{111581A9-D6DA-4B48-A87A-99BB3B79A104}"/>
              </a:ext>
            </a:extLst>
          </p:cNvPr>
          <p:cNvSpPr txBox="1"/>
          <p:nvPr/>
        </p:nvSpPr>
        <p:spPr>
          <a:xfrm>
            <a:off x="2910347" y="2619263"/>
            <a:ext cx="284607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Meiryo UI"/>
                <a:cs typeface="Meiryo UI"/>
              </a:rPr>
              <a:t>DNA</a:t>
            </a:r>
            <a:r>
              <a:rPr sz="1200" spc="-5" dirty="0">
                <a:latin typeface="Meiryo UI"/>
                <a:cs typeface="Meiryo UI"/>
              </a:rPr>
              <a:t>合成コストは</a:t>
            </a:r>
            <a:r>
              <a:rPr sz="1200" spc="-10" dirty="0">
                <a:latin typeface="Meiryo UI"/>
                <a:cs typeface="Meiryo UI"/>
              </a:rPr>
              <a:t>2000</a:t>
            </a:r>
            <a:r>
              <a:rPr sz="1200" dirty="0">
                <a:latin typeface="Meiryo UI"/>
                <a:cs typeface="Meiryo UI"/>
              </a:rPr>
              <a:t>年の</a:t>
            </a:r>
            <a:r>
              <a:rPr sz="1200" spc="-10" dirty="0">
                <a:latin typeface="Meiryo UI"/>
                <a:cs typeface="Meiryo UI"/>
              </a:rPr>
              <a:t>1/1000</a:t>
            </a:r>
            <a:r>
              <a:rPr sz="1200" spc="-15" dirty="0">
                <a:latin typeface="Meiryo UI"/>
                <a:cs typeface="Meiryo UI"/>
              </a:rPr>
              <a:t>に低下。</a:t>
            </a:r>
            <a:endParaRPr sz="1200">
              <a:latin typeface="Meiryo UI"/>
              <a:cs typeface="Meiryo UI"/>
            </a:endParaRPr>
          </a:p>
        </p:txBody>
      </p:sp>
      <p:sp>
        <p:nvSpPr>
          <p:cNvPr id="175" name="object 44">
            <a:extLst>
              <a:ext uri="{FF2B5EF4-FFF2-40B4-BE49-F238E27FC236}">
                <a16:creationId xmlns:a16="http://schemas.microsoft.com/office/drawing/2014/main" id="{C051E837-4F57-4042-A78B-13CCC86DCAD4}"/>
              </a:ext>
            </a:extLst>
          </p:cNvPr>
          <p:cNvSpPr txBox="1"/>
          <p:nvPr/>
        </p:nvSpPr>
        <p:spPr>
          <a:xfrm>
            <a:off x="2910347" y="2803667"/>
            <a:ext cx="2593340" cy="269240"/>
          </a:xfrm>
          <a:prstGeom prst="rect">
            <a:avLst/>
          </a:prstGeom>
        </p:spPr>
        <p:txBody>
          <a:bodyPr vert="horz" wrap="square" lIns="0" tIns="12065" rIns="0" bIns="0" rtlCol="0">
            <a:spAutoFit/>
          </a:bodyPr>
          <a:lstStyle/>
          <a:p>
            <a:pPr marL="12700">
              <a:lnSpc>
                <a:spcPct val="100000"/>
              </a:lnSpc>
              <a:spcBef>
                <a:spcPts val="95"/>
              </a:spcBef>
            </a:pPr>
            <a:r>
              <a:rPr sz="1200" spc="-10" dirty="0">
                <a:latin typeface="Meiryo UI"/>
                <a:cs typeface="Meiryo UI"/>
              </a:rPr>
              <a:t>2013</a:t>
            </a:r>
            <a:r>
              <a:rPr sz="1200" dirty="0">
                <a:latin typeface="Meiryo UI"/>
                <a:cs typeface="Meiryo UI"/>
              </a:rPr>
              <a:t>年初めには</a:t>
            </a:r>
            <a:r>
              <a:rPr sz="1600" b="1" spc="-25" dirty="0">
                <a:solidFill>
                  <a:srgbClr val="FF0000"/>
                </a:solidFill>
                <a:latin typeface="Meiryo UI"/>
                <a:cs typeface="Meiryo UI"/>
              </a:rPr>
              <a:t>クリスパーキ</a:t>
            </a:r>
            <a:r>
              <a:rPr sz="1600" b="1" spc="-30" dirty="0">
                <a:solidFill>
                  <a:srgbClr val="FF0000"/>
                </a:solidFill>
                <a:latin typeface="Meiryo UI"/>
                <a:cs typeface="Meiryo UI"/>
              </a:rPr>
              <a:t>ャス：</a:t>
            </a:r>
            <a:endParaRPr sz="1600">
              <a:latin typeface="Meiryo UI"/>
              <a:cs typeface="Meiryo UI"/>
            </a:endParaRPr>
          </a:p>
        </p:txBody>
      </p:sp>
      <p:sp>
        <p:nvSpPr>
          <p:cNvPr id="176" name="object 45">
            <a:extLst>
              <a:ext uri="{FF2B5EF4-FFF2-40B4-BE49-F238E27FC236}">
                <a16:creationId xmlns:a16="http://schemas.microsoft.com/office/drawing/2014/main" id="{89493167-7505-48DF-B690-3E8263CDC8E5}"/>
              </a:ext>
            </a:extLst>
          </p:cNvPr>
          <p:cNvSpPr txBox="1"/>
          <p:nvPr/>
        </p:nvSpPr>
        <p:spPr>
          <a:xfrm>
            <a:off x="2910299" y="3047568"/>
            <a:ext cx="1880870"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0000"/>
                </a:solidFill>
                <a:latin typeface="Meiryo UI"/>
                <a:cs typeface="Meiryo UI"/>
              </a:rPr>
              <a:t>CRISPR/Cas</a:t>
            </a:r>
            <a:r>
              <a:rPr sz="1200" spc="-15" dirty="0">
                <a:latin typeface="Meiryo UI"/>
                <a:cs typeface="Meiryo UI"/>
              </a:rPr>
              <a:t>が登場。</a:t>
            </a:r>
            <a:endParaRPr sz="1200">
              <a:latin typeface="Meiryo UI"/>
              <a:cs typeface="Meiryo UI"/>
            </a:endParaRPr>
          </a:p>
        </p:txBody>
      </p:sp>
      <p:sp>
        <p:nvSpPr>
          <p:cNvPr id="177" name="object 46">
            <a:extLst>
              <a:ext uri="{FF2B5EF4-FFF2-40B4-BE49-F238E27FC236}">
                <a16:creationId xmlns:a16="http://schemas.microsoft.com/office/drawing/2014/main" id="{F96EFE7C-DD79-4658-AFEA-DF9F02649EB6}"/>
              </a:ext>
            </a:extLst>
          </p:cNvPr>
          <p:cNvSpPr txBox="1"/>
          <p:nvPr/>
        </p:nvSpPr>
        <p:spPr>
          <a:xfrm>
            <a:off x="140544" y="2646847"/>
            <a:ext cx="2571115" cy="883919"/>
          </a:xfrm>
          <a:prstGeom prst="rect">
            <a:avLst/>
          </a:prstGeom>
        </p:spPr>
        <p:txBody>
          <a:bodyPr vert="horz" wrap="square" lIns="0" tIns="12700" rIns="0" bIns="0" rtlCol="0">
            <a:spAutoFit/>
          </a:bodyPr>
          <a:lstStyle/>
          <a:p>
            <a:pPr marL="78105" marR="97790">
              <a:lnSpc>
                <a:spcPct val="100000"/>
              </a:lnSpc>
              <a:spcBef>
                <a:spcPts val="100"/>
              </a:spcBef>
            </a:pPr>
            <a:r>
              <a:rPr sz="1200" spc="-10" dirty="0">
                <a:latin typeface="Meiryo UI"/>
                <a:cs typeface="Meiryo UI"/>
              </a:rPr>
              <a:t>DNAシークエンシングのコストは2005</a:t>
            </a:r>
            <a:r>
              <a:rPr sz="1200" spc="-50" dirty="0">
                <a:latin typeface="Meiryo UI"/>
                <a:cs typeface="Meiryo UI"/>
              </a:rPr>
              <a:t>年</a:t>
            </a:r>
            <a:r>
              <a:rPr sz="1200" dirty="0">
                <a:latin typeface="Meiryo UI"/>
                <a:cs typeface="Meiryo UI"/>
              </a:rPr>
              <a:t>の</a:t>
            </a:r>
            <a:r>
              <a:rPr sz="1200" spc="-10" dirty="0">
                <a:latin typeface="Meiryo UI"/>
                <a:cs typeface="Meiryo UI"/>
              </a:rPr>
              <a:t>1/1万、ヒトゲノム計画時(1990</a:t>
            </a:r>
            <a:r>
              <a:rPr sz="1200" spc="-25" dirty="0">
                <a:latin typeface="Meiryo UI"/>
                <a:cs typeface="Meiryo UI"/>
              </a:rPr>
              <a:t>年)</a:t>
            </a:r>
            <a:r>
              <a:rPr sz="1200" dirty="0">
                <a:latin typeface="Meiryo UI"/>
                <a:cs typeface="Meiryo UI"/>
              </a:rPr>
              <a:t>の</a:t>
            </a:r>
            <a:r>
              <a:rPr sz="1200" spc="-10" dirty="0">
                <a:latin typeface="Meiryo UI"/>
                <a:cs typeface="Meiryo UI"/>
              </a:rPr>
              <a:t>1/1000</a:t>
            </a:r>
            <a:r>
              <a:rPr sz="1200" spc="-20" dirty="0">
                <a:latin typeface="Meiryo UI"/>
                <a:cs typeface="Meiryo UI"/>
              </a:rPr>
              <a:t>万に。</a:t>
            </a:r>
            <a:endParaRPr sz="1200">
              <a:latin typeface="Meiryo UI"/>
              <a:cs typeface="Meiryo UI"/>
            </a:endParaRPr>
          </a:p>
          <a:p>
            <a:pPr marL="162560">
              <a:lnSpc>
                <a:spcPct val="100000"/>
              </a:lnSpc>
              <a:spcBef>
                <a:spcPts val="520"/>
              </a:spcBef>
            </a:pPr>
            <a:r>
              <a:rPr sz="1600" b="1" spc="-25" dirty="0">
                <a:solidFill>
                  <a:srgbClr val="FF0000"/>
                </a:solidFill>
                <a:latin typeface="Meiryo UI"/>
                <a:cs typeface="Meiryo UI"/>
              </a:rPr>
              <a:t>生物情報を安価にデー</a:t>
            </a:r>
            <a:r>
              <a:rPr sz="1600" b="1" spc="-30" dirty="0">
                <a:solidFill>
                  <a:srgbClr val="FF0000"/>
                </a:solidFill>
                <a:latin typeface="Meiryo UI"/>
                <a:cs typeface="Meiryo UI"/>
              </a:rPr>
              <a:t>タ化</a:t>
            </a:r>
            <a:endParaRPr sz="1600">
              <a:latin typeface="Meiryo UI"/>
              <a:cs typeface="Meiryo UI"/>
            </a:endParaRPr>
          </a:p>
        </p:txBody>
      </p:sp>
      <p:sp>
        <p:nvSpPr>
          <p:cNvPr id="178" name="object 47">
            <a:extLst>
              <a:ext uri="{FF2B5EF4-FFF2-40B4-BE49-F238E27FC236}">
                <a16:creationId xmlns:a16="http://schemas.microsoft.com/office/drawing/2014/main" id="{51CD92EB-15F7-4680-8E46-C76190310255}"/>
              </a:ext>
            </a:extLst>
          </p:cNvPr>
          <p:cNvSpPr txBox="1"/>
          <p:nvPr/>
        </p:nvSpPr>
        <p:spPr>
          <a:xfrm>
            <a:off x="7250005" y="2625761"/>
            <a:ext cx="2054860" cy="1009892"/>
          </a:xfrm>
          <a:prstGeom prst="rect">
            <a:avLst/>
          </a:prstGeom>
        </p:spPr>
        <p:txBody>
          <a:bodyPr vert="horz" wrap="square" lIns="0" tIns="12065" rIns="0" bIns="0" rtlCol="0">
            <a:spAutoFit/>
          </a:bodyPr>
          <a:lstStyle/>
          <a:p>
            <a:pPr marL="102235" marR="104139">
              <a:lnSpc>
                <a:spcPct val="100000"/>
              </a:lnSpc>
              <a:spcBef>
                <a:spcPts val="95"/>
              </a:spcBef>
            </a:pPr>
            <a:r>
              <a:rPr sz="1600" b="1" spc="-25" dirty="0" err="1">
                <a:solidFill>
                  <a:srgbClr val="FF0000"/>
                </a:solidFill>
                <a:latin typeface="Meiryo UI"/>
                <a:cs typeface="Meiryo UI"/>
              </a:rPr>
              <a:t>ゲ</a:t>
            </a:r>
            <a:r>
              <a:rPr sz="1600" b="1" spc="-20" dirty="0" err="1">
                <a:solidFill>
                  <a:srgbClr val="FF0000"/>
                </a:solidFill>
                <a:latin typeface="Meiryo UI"/>
                <a:cs typeface="Meiryo UI"/>
              </a:rPr>
              <a:t>ノム</a:t>
            </a:r>
            <a:r>
              <a:rPr sz="1600" b="1" spc="-25" dirty="0" err="1">
                <a:solidFill>
                  <a:srgbClr val="FF0000"/>
                </a:solidFill>
                <a:latin typeface="Meiryo UI"/>
                <a:cs typeface="Meiryo UI"/>
              </a:rPr>
              <a:t>配列と生物機</a:t>
            </a:r>
            <a:r>
              <a:rPr sz="1600" b="1" spc="-50" dirty="0" err="1">
                <a:solidFill>
                  <a:srgbClr val="FF0000"/>
                </a:solidFill>
                <a:latin typeface="Meiryo UI"/>
                <a:cs typeface="Meiryo UI"/>
              </a:rPr>
              <a:t>能</a:t>
            </a:r>
            <a:r>
              <a:rPr sz="1600" b="1" spc="-25" dirty="0" err="1">
                <a:solidFill>
                  <a:srgbClr val="FF0000"/>
                </a:solidFill>
                <a:latin typeface="Meiryo UI"/>
                <a:cs typeface="Meiryo UI"/>
              </a:rPr>
              <a:t>の</a:t>
            </a:r>
            <a:r>
              <a:rPr sz="1600" b="1" spc="-30" dirty="0" err="1">
                <a:solidFill>
                  <a:srgbClr val="FF0000"/>
                </a:solidFill>
                <a:latin typeface="Meiryo UI"/>
                <a:cs typeface="Meiryo UI"/>
              </a:rPr>
              <a:t>関係</a:t>
            </a:r>
            <a:r>
              <a:rPr sz="1600" b="1" spc="-25" dirty="0" err="1">
                <a:solidFill>
                  <a:srgbClr val="FF0000"/>
                </a:solidFill>
                <a:latin typeface="Meiryo UI"/>
                <a:cs typeface="Meiryo UI"/>
              </a:rPr>
              <a:t>を解</a:t>
            </a:r>
            <a:r>
              <a:rPr sz="1600" b="1" spc="-50" dirty="0" err="1">
                <a:solidFill>
                  <a:srgbClr val="FF0000"/>
                </a:solidFill>
                <a:latin typeface="Meiryo UI"/>
                <a:cs typeface="Meiryo UI"/>
              </a:rPr>
              <a:t>明</a:t>
            </a:r>
            <a:endParaRPr lang="en-US" sz="1600" b="1" spc="-50" dirty="0">
              <a:solidFill>
                <a:srgbClr val="FF0000"/>
              </a:solidFill>
              <a:latin typeface="Meiryo UI"/>
              <a:cs typeface="Meiryo UI"/>
            </a:endParaRPr>
          </a:p>
          <a:p>
            <a:pPr marL="102235" marR="104139">
              <a:lnSpc>
                <a:spcPct val="100000"/>
              </a:lnSpc>
              <a:spcBef>
                <a:spcPts val="95"/>
              </a:spcBef>
            </a:pPr>
            <a:r>
              <a:rPr lang="ja-JP" altLang="en-US" sz="1600" b="1" spc="-50" dirty="0">
                <a:solidFill>
                  <a:srgbClr val="FF0000"/>
                </a:solidFill>
                <a:latin typeface="Meiryo UI"/>
                <a:cs typeface="Meiryo UI"/>
              </a:rPr>
              <a:t>タンパク質／</a:t>
            </a:r>
            <a:r>
              <a:rPr lang="en-US" altLang="ja-JP" sz="1600" b="1" spc="-50" dirty="0">
                <a:solidFill>
                  <a:srgbClr val="FF0000"/>
                </a:solidFill>
                <a:latin typeface="Meiryo UI"/>
                <a:cs typeface="Meiryo UI"/>
              </a:rPr>
              <a:t>RNA</a:t>
            </a:r>
            <a:r>
              <a:rPr lang="ja-JP" altLang="en-US" sz="1600" b="1" spc="-50" dirty="0">
                <a:solidFill>
                  <a:srgbClr val="FF0000"/>
                </a:solidFill>
                <a:latin typeface="Meiryo UI"/>
                <a:cs typeface="Meiryo UI"/>
              </a:rPr>
              <a:t>の折畳予測</a:t>
            </a:r>
            <a:endParaRPr sz="1600" dirty="0">
              <a:latin typeface="Meiryo UI"/>
              <a:cs typeface="Meiryo UI"/>
            </a:endParaRPr>
          </a:p>
        </p:txBody>
      </p:sp>
      <p:sp>
        <p:nvSpPr>
          <p:cNvPr id="179" name="object 48">
            <a:extLst>
              <a:ext uri="{FF2B5EF4-FFF2-40B4-BE49-F238E27FC236}">
                <a16:creationId xmlns:a16="http://schemas.microsoft.com/office/drawing/2014/main" id="{0FA29D2B-C512-4076-A016-E859D4784963}"/>
              </a:ext>
            </a:extLst>
          </p:cNvPr>
          <p:cNvSpPr txBox="1"/>
          <p:nvPr/>
        </p:nvSpPr>
        <p:spPr>
          <a:xfrm>
            <a:off x="2911627" y="3304484"/>
            <a:ext cx="269938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FF0000"/>
                </a:solidFill>
                <a:latin typeface="Meiryo UI"/>
                <a:cs typeface="Meiryo UI"/>
              </a:rPr>
              <a:t>生物機能の付加</a:t>
            </a:r>
            <a:r>
              <a:rPr sz="1600" b="1" spc="-20" dirty="0">
                <a:solidFill>
                  <a:srgbClr val="FF0000"/>
                </a:solidFill>
                <a:latin typeface="Meiryo UI"/>
                <a:cs typeface="Meiryo UI"/>
              </a:rPr>
              <a:t>・</a:t>
            </a:r>
            <a:r>
              <a:rPr sz="1600" b="1" spc="-25" dirty="0">
                <a:solidFill>
                  <a:srgbClr val="FF0000"/>
                </a:solidFill>
                <a:latin typeface="Meiryo UI"/>
                <a:cs typeface="Meiryo UI"/>
              </a:rPr>
              <a:t>発現</a:t>
            </a:r>
            <a:r>
              <a:rPr sz="1600" b="1" spc="-30" dirty="0">
                <a:solidFill>
                  <a:srgbClr val="FF0000"/>
                </a:solidFill>
                <a:latin typeface="Meiryo UI"/>
                <a:cs typeface="Meiryo UI"/>
              </a:rPr>
              <a:t>が</a:t>
            </a:r>
            <a:r>
              <a:rPr sz="1600" b="1" spc="-25" dirty="0">
                <a:solidFill>
                  <a:srgbClr val="FF0000"/>
                </a:solidFill>
                <a:latin typeface="Meiryo UI"/>
                <a:cs typeface="Meiryo UI"/>
              </a:rPr>
              <a:t>可能</a:t>
            </a:r>
            <a:r>
              <a:rPr sz="1600" b="1" spc="-50" dirty="0">
                <a:solidFill>
                  <a:srgbClr val="FF0000"/>
                </a:solidFill>
                <a:latin typeface="Meiryo UI"/>
                <a:cs typeface="Meiryo UI"/>
              </a:rPr>
              <a:t>に</a:t>
            </a:r>
            <a:endParaRPr sz="1600">
              <a:latin typeface="Meiryo UI"/>
              <a:cs typeface="Meiryo UI"/>
            </a:endParaRPr>
          </a:p>
        </p:txBody>
      </p:sp>
      <p:grpSp>
        <p:nvGrpSpPr>
          <p:cNvPr id="180" name="object 49">
            <a:extLst>
              <a:ext uri="{FF2B5EF4-FFF2-40B4-BE49-F238E27FC236}">
                <a16:creationId xmlns:a16="http://schemas.microsoft.com/office/drawing/2014/main" id="{9D1D0E48-1A57-4014-B5F3-EFC0195772E1}"/>
              </a:ext>
            </a:extLst>
          </p:cNvPr>
          <p:cNvGrpSpPr/>
          <p:nvPr/>
        </p:nvGrpSpPr>
        <p:grpSpPr>
          <a:xfrm>
            <a:off x="120733" y="2247222"/>
            <a:ext cx="2589530" cy="512445"/>
            <a:chOff x="315468" y="2238755"/>
            <a:chExt cx="2589530" cy="512445"/>
          </a:xfrm>
        </p:grpSpPr>
        <p:pic>
          <p:nvPicPr>
            <p:cNvPr id="181" name="object 50">
              <a:extLst>
                <a:ext uri="{FF2B5EF4-FFF2-40B4-BE49-F238E27FC236}">
                  <a16:creationId xmlns:a16="http://schemas.microsoft.com/office/drawing/2014/main" id="{B7BB497B-55BD-4D20-A53F-4EE71DA501A3}"/>
                </a:ext>
              </a:extLst>
            </p:cNvPr>
            <p:cNvPicPr/>
            <p:nvPr/>
          </p:nvPicPr>
          <p:blipFill>
            <a:blip r:embed="rId10" cstate="print"/>
            <a:stretch>
              <a:fillRect/>
            </a:stretch>
          </p:blipFill>
          <p:spPr>
            <a:xfrm>
              <a:off x="324611" y="2258567"/>
              <a:ext cx="2580131" cy="413003"/>
            </a:xfrm>
            <a:prstGeom prst="rect">
              <a:avLst/>
            </a:prstGeom>
          </p:spPr>
        </p:pic>
        <p:pic>
          <p:nvPicPr>
            <p:cNvPr id="182" name="object 51">
              <a:extLst>
                <a:ext uri="{FF2B5EF4-FFF2-40B4-BE49-F238E27FC236}">
                  <a16:creationId xmlns:a16="http://schemas.microsoft.com/office/drawing/2014/main" id="{7BBB8E42-DD8F-40A0-9839-658508E3E5B3}"/>
                </a:ext>
              </a:extLst>
            </p:cNvPr>
            <p:cNvPicPr/>
            <p:nvPr/>
          </p:nvPicPr>
          <p:blipFill>
            <a:blip r:embed="rId11" cstate="print"/>
            <a:stretch>
              <a:fillRect/>
            </a:stretch>
          </p:blipFill>
          <p:spPr>
            <a:xfrm>
              <a:off x="315468" y="2238755"/>
              <a:ext cx="2558795" cy="512063"/>
            </a:xfrm>
            <a:prstGeom prst="rect">
              <a:avLst/>
            </a:prstGeom>
          </p:spPr>
        </p:pic>
        <p:pic>
          <p:nvPicPr>
            <p:cNvPr id="183" name="object 52">
              <a:extLst>
                <a:ext uri="{FF2B5EF4-FFF2-40B4-BE49-F238E27FC236}">
                  <a16:creationId xmlns:a16="http://schemas.microsoft.com/office/drawing/2014/main" id="{151394D0-9E17-43E0-A5C5-50E4D1AC0A81}"/>
                </a:ext>
              </a:extLst>
            </p:cNvPr>
            <p:cNvPicPr/>
            <p:nvPr/>
          </p:nvPicPr>
          <p:blipFill>
            <a:blip r:embed="rId12" cstate="print"/>
            <a:stretch>
              <a:fillRect/>
            </a:stretch>
          </p:blipFill>
          <p:spPr>
            <a:xfrm>
              <a:off x="371856" y="2285999"/>
              <a:ext cx="2485644" cy="318515"/>
            </a:xfrm>
            <a:prstGeom prst="rect">
              <a:avLst/>
            </a:prstGeom>
          </p:spPr>
        </p:pic>
        <p:sp>
          <p:nvSpPr>
            <p:cNvPr id="184" name="object 53">
              <a:extLst>
                <a:ext uri="{FF2B5EF4-FFF2-40B4-BE49-F238E27FC236}">
                  <a16:creationId xmlns:a16="http://schemas.microsoft.com/office/drawing/2014/main" id="{E72D64D9-C45F-4325-B947-906BE7DD64B7}"/>
                </a:ext>
              </a:extLst>
            </p:cNvPr>
            <p:cNvSpPr/>
            <p:nvPr/>
          </p:nvSpPr>
          <p:spPr>
            <a:xfrm>
              <a:off x="371855" y="2285999"/>
              <a:ext cx="2486025" cy="318770"/>
            </a:xfrm>
            <a:custGeom>
              <a:avLst/>
              <a:gdLst/>
              <a:ahLst/>
              <a:cxnLst/>
              <a:rect l="l" t="t" r="r" b="b"/>
              <a:pathLst>
                <a:path w="2486025" h="318769">
                  <a:moveTo>
                    <a:pt x="0" y="0"/>
                  </a:moveTo>
                  <a:lnTo>
                    <a:pt x="2485644" y="0"/>
                  </a:lnTo>
                  <a:lnTo>
                    <a:pt x="2485644"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185" name="object 54">
            <a:extLst>
              <a:ext uri="{FF2B5EF4-FFF2-40B4-BE49-F238E27FC236}">
                <a16:creationId xmlns:a16="http://schemas.microsoft.com/office/drawing/2014/main" id="{57067BF7-EB25-4BC1-8754-9E10C22EBD88}"/>
              </a:ext>
            </a:extLst>
          </p:cNvPr>
          <p:cNvSpPr txBox="1"/>
          <p:nvPr/>
        </p:nvSpPr>
        <p:spPr>
          <a:xfrm>
            <a:off x="174412" y="2355428"/>
            <a:ext cx="2517775" cy="269240"/>
          </a:xfrm>
          <a:prstGeom prst="rect">
            <a:avLst/>
          </a:prstGeom>
        </p:spPr>
        <p:txBody>
          <a:bodyPr vert="horz" wrap="square" lIns="0" tIns="12065" rIns="0" bIns="0" rtlCol="0">
            <a:spAutoFit/>
          </a:bodyPr>
          <a:lstStyle/>
          <a:p>
            <a:pPr marL="144145">
              <a:lnSpc>
                <a:spcPct val="100000"/>
              </a:lnSpc>
              <a:spcBef>
                <a:spcPts val="95"/>
              </a:spcBef>
            </a:pPr>
            <a:r>
              <a:rPr sz="1600" b="1" spc="-25" dirty="0">
                <a:latin typeface="メイリオ"/>
                <a:cs typeface="メイリオ"/>
              </a:rPr>
              <a:t>ゲノム解読のコスト低</a:t>
            </a:r>
            <a:r>
              <a:rPr sz="1600" b="1" spc="-50" dirty="0">
                <a:latin typeface="メイリオ"/>
                <a:cs typeface="メイリオ"/>
              </a:rPr>
              <a:t>下</a:t>
            </a:r>
            <a:endParaRPr sz="1600" dirty="0">
              <a:latin typeface="メイリオ"/>
              <a:cs typeface="メイリオ"/>
            </a:endParaRPr>
          </a:p>
        </p:txBody>
      </p:sp>
      <p:grpSp>
        <p:nvGrpSpPr>
          <p:cNvPr id="186" name="object 55">
            <a:extLst>
              <a:ext uri="{FF2B5EF4-FFF2-40B4-BE49-F238E27FC236}">
                <a16:creationId xmlns:a16="http://schemas.microsoft.com/office/drawing/2014/main" id="{9025A750-C778-420E-BD93-22ED12F5ADA4}"/>
              </a:ext>
            </a:extLst>
          </p:cNvPr>
          <p:cNvGrpSpPr/>
          <p:nvPr/>
        </p:nvGrpSpPr>
        <p:grpSpPr>
          <a:xfrm>
            <a:off x="4862824" y="4454385"/>
            <a:ext cx="2043430" cy="2043430"/>
            <a:chOff x="5057559" y="4572927"/>
            <a:chExt cx="2043430" cy="2043430"/>
          </a:xfrm>
        </p:grpSpPr>
        <p:sp>
          <p:nvSpPr>
            <p:cNvPr id="187" name="object 56">
              <a:extLst>
                <a:ext uri="{FF2B5EF4-FFF2-40B4-BE49-F238E27FC236}">
                  <a16:creationId xmlns:a16="http://schemas.microsoft.com/office/drawing/2014/main" id="{9433F758-4037-4E0B-8A7B-57C8AE4F7C77}"/>
                </a:ext>
              </a:extLst>
            </p:cNvPr>
            <p:cNvSpPr/>
            <p:nvPr/>
          </p:nvSpPr>
          <p:spPr>
            <a:xfrm>
              <a:off x="6108954" y="4636466"/>
              <a:ext cx="992505" cy="929005"/>
            </a:xfrm>
            <a:custGeom>
              <a:avLst/>
              <a:gdLst/>
              <a:ahLst/>
              <a:cxnLst/>
              <a:rect l="l" t="t" r="r" b="b"/>
              <a:pathLst>
                <a:path w="992504" h="929004">
                  <a:moveTo>
                    <a:pt x="0" y="0"/>
                  </a:moveTo>
                  <a:lnTo>
                    <a:pt x="0" y="101282"/>
                  </a:lnTo>
                  <a:lnTo>
                    <a:pt x="48659" y="102695"/>
                  </a:lnTo>
                  <a:lnTo>
                    <a:pt x="96623" y="106886"/>
                  </a:lnTo>
                  <a:lnTo>
                    <a:pt x="143810" y="113777"/>
                  </a:lnTo>
                  <a:lnTo>
                    <a:pt x="190135" y="123296"/>
                  </a:lnTo>
                  <a:lnTo>
                    <a:pt x="235515" y="135365"/>
                  </a:lnTo>
                  <a:lnTo>
                    <a:pt x="279868" y="149910"/>
                  </a:lnTo>
                  <a:lnTo>
                    <a:pt x="323110" y="166856"/>
                  </a:lnTo>
                  <a:lnTo>
                    <a:pt x="365157" y="186127"/>
                  </a:lnTo>
                  <a:lnTo>
                    <a:pt x="405927" y="207648"/>
                  </a:lnTo>
                  <a:lnTo>
                    <a:pt x="445336" y="231345"/>
                  </a:lnTo>
                  <a:lnTo>
                    <a:pt x="483301" y="257141"/>
                  </a:lnTo>
                  <a:lnTo>
                    <a:pt x="519740" y="284962"/>
                  </a:lnTo>
                  <a:lnTo>
                    <a:pt x="554567" y="314732"/>
                  </a:lnTo>
                  <a:lnTo>
                    <a:pt x="587701" y="346377"/>
                  </a:lnTo>
                  <a:lnTo>
                    <a:pt x="619058" y="379820"/>
                  </a:lnTo>
                  <a:lnTo>
                    <a:pt x="648555" y="414988"/>
                  </a:lnTo>
                  <a:lnTo>
                    <a:pt x="676109" y="451803"/>
                  </a:lnTo>
                  <a:lnTo>
                    <a:pt x="701636" y="490192"/>
                  </a:lnTo>
                  <a:lnTo>
                    <a:pt x="725054" y="530080"/>
                  </a:lnTo>
                  <a:lnTo>
                    <a:pt x="746278" y="571390"/>
                  </a:lnTo>
                  <a:lnTo>
                    <a:pt x="765226" y="614047"/>
                  </a:lnTo>
                  <a:lnTo>
                    <a:pt x="781814" y="657977"/>
                  </a:lnTo>
                  <a:lnTo>
                    <a:pt x="795960" y="703105"/>
                  </a:lnTo>
                  <a:lnTo>
                    <a:pt x="807580" y="749354"/>
                  </a:lnTo>
                  <a:lnTo>
                    <a:pt x="816591" y="796650"/>
                  </a:lnTo>
                  <a:lnTo>
                    <a:pt x="822909" y="844918"/>
                  </a:lnTo>
                  <a:lnTo>
                    <a:pt x="755637" y="844918"/>
                  </a:lnTo>
                  <a:lnTo>
                    <a:pt x="877773" y="928420"/>
                  </a:lnTo>
                  <a:lnTo>
                    <a:pt x="991958" y="844918"/>
                  </a:lnTo>
                  <a:lnTo>
                    <a:pt x="924661" y="844918"/>
                  </a:lnTo>
                  <a:lnTo>
                    <a:pt x="919157" y="797456"/>
                  </a:lnTo>
                  <a:lnTo>
                    <a:pt x="911329" y="750797"/>
                  </a:lnTo>
                  <a:lnTo>
                    <a:pt x="901239" y="704997"/>
                  </a:lnTo>
                  <a:lnTo>
                    <a:pt x="888949" y="660114"/>
                  </a:lnTo>
                  <a:lnTo>
                    <a:pt x="874522" y="616204"/>
                  </a:lnTo>
                  <a:lnTo>
                    <a:pt x="858018" y="573323"/>
                  </a:lnTo>
                  <a:lnTo>
                    <a:pt x="839500" y="531527"/>
                  </a:lnTo>
                  <a:lnTo>
                    <a:pt x="819030" y="490874"/>
                  </a:lnTo>
                  <a:lnTo>
                    <a:pt x="796669" y="451420"/>
                  </a:lnTo>
                  <a:lnTo>
                    <a:pt x="772479" y="413222"/>
                  </a:lnTo>
                  <a:lnTo>
                    <a:pt x="746523" y="376335"/>
                  </a:lnTo>
                  <a:lnTo>
                    <a:pt x="718862" y="340817"/>
                  </a:lnTo>
                  <a:lnTo>
                    <a:pt x="689559" y="306725"/>
                  </a:lnTo>
                  <a:lnTo>
                    <a:pt x="658674" y="274114"/>
                  </a:lnTo>
                  <a:lnTo>
                    <a:pt x="626270" y="243041"/>
                  </a:lnTo>
                  <a:lnTo>
                    <a:pt x="592409" y="213563"/>
                  </a:lnTo>
                  <a:lnTo>
                    <a:pt x="557152" y="185737"/>
                  </a:lnTo>
                  <a:lnTo>
                    <a:pt x="520562" y="159618"/>
                  </a:lnTo>
                  <a:lnTo>
                    <a:pt x="482701" y="135264"/>
                  </a:lnTo>
                  <a:lnTo>
                    <a:pt x="443629" y="112731"/>
                  </a:lnTo>
                  <a:lnTo>
                    <a:pt x="403410" y="92075"/>
                  </a:lnTo>
                  <a:lnTo>
                    <a:pt x="362105" y="73354"/>
                  </a:lnTo>
                  <a:lnTo>
                    <a:pt x="319776" y="56623"/>
                  </a:lnTo>
                  <a:lnTo>
                    <a:pt x="276485" y="41940"/>
                  </a:lnTo>
                  <a:lnTo>
                    <a:pt x="232294" y="29361"/>
                  </a:lnTo>
                  <a:lnTo>
                    <a:pt x="187264" y="18941"/>
                  </a:lnTo>
                  <a:lnTo>
                    <a:pt x="141458" y="10739"/>
                  </a:lnTo>
                  <a:lnTo>
                    <a:pt x="94937" y="4810"/>
                  </a:lnTo>
                  <a:lnTo>
                    <a:pt x="47764" y="1212"/>
                  </a:lnTo>
                  <a:lnTo>
                    <a:pt x="0" y="0"/>
                  </a:lnTo>
                  <a:close/>
                </a:path>
              </a:pathLst>
            </a:custGeom>
            <a:solidFill>
              <a:srgbClr val="FF5A00"/>
            </a:solidFill>
          </p:spPr>
          <p:txBody>
            <a:bodyPr wrap="square" lIns="0" tIns="0" rIns="0" bIns="0" rtlCol="0"/>
            <a:lstStyle/>
            <a:p>
              <a:endParaRPr/>
            </a:p>
          </p:txBody>
        </p:sp>
        <p:sp>
          <p:nvSpPr>
            <p:cNvPr id="188" name="object 57">
              <a:extLst>
                <a:ext uri="{FF2B5EF4-FFF2-40B4-BE49-F238E27FC236}">
                  <a16:creationId xmlns:a16="http://schemas.microsoft.com/office/drawing/2014/main" id="{FFE4EA81-CC15-48F1-8A54-07639175BD14}"/>
                </a:ext>
              </a:extLst>
            </p:cNvPr>
            <p:cNvSpPr/>
            <p:nvPr/>
          </p:nvSpPr>
          <p:spPr>
            <a:xfrm>
              <a:off x="6108951" y="5624322"/>
              <a:ext cx="929005" cy="992505"/>
            </a:xfrm>
            <a:custGeom>
              <a:avLst/>
              <a:gdLst/>
              <a:ahLst/>
              <a:cxnLst/>
              <a:rect l="l" t="t" r="r" b="b"/>
              <a:pathLst>
                <a:path w="929004" h="992504">
                  <a:moveTo>
                    <a:pt x="928420" y="0"/>
                  </a:moveTo>
                  <a:lnTo>
                    <a:pt x="827138" y="0"/>
                  </a:lnTo>
                  <a:lnTo>
                    <a:pt x="825724" y="48659"/>
                  </a:lnTo>
                  <a:lnTo>
                    <a:pt x="821534" y="96623"/>
                  </a:lnTo>
                  <a:lnTo>
                    <a:pt x="814642" y="143810"/>
                  </a:lnTo>
                  <a:lnTo>
                    <a:pt x="805124" y="190135"/>
                  </a:lnTo>
                  <a:lnTo>
                    <a:pt x="793055" y="235515"/>
                  </a:lnTo>
                  <a:lnTo>
                    <a:pt x="778510" y="279868"/>
                  </a:lnTo>
                  <a:lnTo>
                    <a:pt x="761564" y="323110"/>
                  </a:lnTo>
                  <a:lnTo>
                    <a:pt x="742293" y="365157"/>
                  </a:lnTo>
                  <a:lnTo>
                    <a:pt x="720771" y="405927"/>
                  </a:lnTo>
                  <a:lnTo>
                    <a:pt x="697075" y="445336"/>
                  </a:lnTo>
                  <a:lnTo>
                    <a:pt x="671279" y="483301"/>
                  </a:lnTo>
                  <a:lnTo>
                    <a:pt x="643458" y="519740"/>
                  </a:lnTo>
                  <a:lnTo>
                    <a:pt x="613687" y="554567"/>
                  </a:lnTo>
                  <a:lnTo>
                    <a:pt x="582043" y="587701"/>
                  </a:lnTo>
                  <a:lnTo>
                    <a:pt x="548599" y="619058"/>
                  </a:lnTo>
                  <a:lnTo>
                    <a:pt x="513432" y="648555"/>
                  </a:lnTo>
                  <a:lnTo>
                    <a:pt x="476616" y="676109"/>
                  </a:lnTo>
                  <a:lnTo>
                    <a:pt x="438227" y="701636"/>
                  </a:lnTo>
                  <a:lnTo>
                    <a:pt x="398340" y="725054"/>
                  </a:lnTo>
                  <a:lnTo>
                    <a:pt x="357030" y="746278"/>
                  </a:lnTo>
                  <a:lnTo>
                    <a:pt x="314373" y="765226"/>
                  </a:lnTo>
                  <a:lnTo>
                    <a:pt x="270443" y="781814"/>
                  </a:lnTo>
                  <a:lnTo>
                    <a:pt x="225315" y="795960"/>
                  </a:lnTo>
                  <a:lnTo>
                    <a:pt x="179066" y="807580"/>
                  </a:lnTo>
                  <a:lnTo>
                    <a:pt x="131770" y="816591"/>
                  </a:lnTo>
                  <a:lnTo>
                    <a:pt x="83502" y="822909"/>
                  </a:lnTo>
                  <a:lnTo>
                    <a:pt x="83502" y="755637"/>
                  </a:lnTo>
                  <a:lnTo>
                    <a:pt x="0" y="877773"/>
                  </a:lnTo>
                  <a:lnTo>
                    <a:pt x="83502" y="991958"/>
                  </a:lnTo>
                  <a:lnTo>
                    <a:pt x="83502" y="924661"/>
                  </a:lnTo>
                  <a:lnTo>
                    <a:pt x="130964" y="919157"/>
                  </a:lnTo>
                  <a:lnTo>
                    <a:pt x="177623" y="911329"/>
                  </a:lnTo>
                  <a:lnTo>
                    <a:pt x="223422" y="901239"/>
                  </a:lnTo>
                  <a:lnTo>
                    <a:pt x="268306" y="888949"/>
                  </a:lnTo>
                  <a:lnTo>
                    <a:pt x="312216" y="874522"/>
                  </a:lnTo>
                  <a:lnTo>
                    <a:pt x="355097" y="858018"/>
                  </a:lnTo>
                  <a:lnTo>
                    <a:pt x="396893" y="839500"/>
                  </a:lnTo>
                  <a:lnTo>
                    <a:pt x="437546" y="819030"/>
                  </a:lnTo>
                  <a:lnTo>
                    <a:pt x="477000" y="796669"/>
                  </a:lnTo>
                  <a:lnTo>
                    <a:pt x="515198" y="772479"/>
                  </a:lnTo>
                  <a:lnTo>
                    <a:pt x="552085" y="746523"/>
                  </a:lnTo>
                  <a:lnTo>
                    <a:pt x="587602" y="718862"/>
                  </a:lnTo>
                  <a:lnTo>
                    <a:pt x="621695" y="689559"/>
                  </a:lnTo>
                  <a:lnTo>
                    <a:pt x="654306" y="658674"/>
                  </a:lnTo>
                  <a:lnTo>
                    <a:pt x="685379" y="626270"/>
                  </a:lnTo>
                  <a:lnTo>
                    <a:pt x="714857" y="592409"/>
                  </a:lnTo>
                  <a:lnTo>
                    <a:pt x="742683" y="557152"/>
                  </a:lnTo>
                  <a:lnTo>
                    <a:pt x="768802" y="520562"/>
                  </a:lnTo>
                  <a:lnTo>
                    <a:pt x="793156" y="482701"/>
                  </a:lnTo>
                  <a:lnTo>
                    <a:pt x="815689" y="443629"/>
                  </a:lnTo>
                  <a:lnTo>
                    <a:pt x="836344" y="403410"/>
                  </a:lnTo>
                  <a:lnTo>
                    <a:pt x="855066" y="362105"/>
                  </a:lnTo>
                  <a:lnTo>
                    <a:pt x="871796" y="319776"/>
                  </a:lnTo>
                  <a:lnTo>
                    <a:pt x="886480" y="276485"/>
                  </a:lnTo>
                  <a:lnTo>
                    <a:pt x="899059" y="232294"/>
                  </a:lnTo>
                  <a:lnTo>
                    <a:pt x="909478" y="187264"/>
                  </a:lnTo>
                  <a:lnTo>
                    <a:pt x="917681" y="141458"/>
                  </a:lnTo>
                  <a:lnTo>
                    <a:pt x="923609" y="94937"/>
                  </a:lnTo>
                  <a:lnTo>
                    <a:pt x="927208" y="47764"/>
                  </a:lnTo>
                  <a:lnTo>
                    <a:pt x="928420" y="0"/>
                  </a:lnTo>
                  <a:close/>
                </a:path>
              </a:pathLst>
            </a:custGeom>
            <a:solidFill>
              <a:srgbClr val="92D050"/>
            </a:solidFill>
          </p:spPr>
          <p:txBody>
            <a:bodyPr wrap="square" lIns="0" tIns="0" rIns="0" bIns="0" rtlCol="0"/>
            <a:lstStyle/>
            <a:p>
              <a:endParaRPr/>
            </a:p>
          </p:txBody>
        </p:sp>
        <p:sp>
          <p:nvSpPr>
            <p:cNvPr id="189" name="object 58">
              <a:extLst>
                <a:ext uri="{FF2B5EF4-FFF2-40B4-BE49-F238E27FC236}">
                  <a16:creationId xmlns:a16="http://schemas.microsoft.com/office/drawing/2014/main" id="{3EA9F6DE-75B5-475A-83C2-AF72D5872B81}"/>
                </a:ext>
              </a:extLst>
            </p:cNvPr>
            <p:cNvSpPr/>
            <p:nvPr/>
          </p:nvSpPr>
          <p:spPr>
            <a:xfrm>
              <a:off x="5057559" y="5624319"/>
              <a:ext cx="992505" cy="929005"/>
            </a:xfrm>
            <a:custGeom>
              <a:avLst/>
              <a:gdLst/>
              <a:ahLst/>
              <a:cxnLst/>
              <a:rect l="l" t="t" r="r" b="b"/>
              <a:pathLst>
                <a:path w="992504" h="929004">
                  <a:moveTo>
                    <a:pt x="114185" y="0"/>
                  </a:moveTo>
                  <a:lnTo>
                    <a:pt x="0" y="83502"/>
                  </a:lnTo>
                  <a:lnTo>
                    <a:pt x="67297" y="83502"/>
                  </a:lnTo>
                  <a:lnTo>
                    <a:pt x="72801" y="130964"/>
                  </a:lnTo>
                  <a:lnTo>
                    <a:pt x="80629" y="177623"/>
                  </a:lnTo>
                  <a:lnTo>
                    <a:pt x="90719" y="223422"/>
                  </a:lnTo>
                  <a:lnTo>
                    <a:pt x="103008" y="268306"/>
                  </a:lnTo>
                  <a:lnTo>
                    <a:pt x="117436" y="312216"/>
                  </a:lnTo>
                  <a:lnTo>
                    <a:pt x="133940" y="355097"/>
                  </a:lnTo>
                  <a:lnTo>
                    <a:pt x="152458" y="396893"/>
                  </a:lnTo>
                  <a:lnTo>
                    <a:pt x="172928" y="437546"/>
                  </a:lnTo>
                  <a:lnTo>
                    <a:pt x="195289" y="477000"/>
                  </a:lnTo>
                  <a:lnTo>
                    <a:pt x="219479" y="515198"/>
                  </a:lnTo>
                  <a:lnTo>
                    <a:pt x="245435" y="552085"/>
                  </a:lnTo>
                  <a:lnTo>
                    <a:pt x="273096" y="587602"/>
                  </a:lnTo>
                  <a:lnTo>
                    <a:pt x="302399" y="621695"/>
                  </a:lnTo>
                  <a:lnTo>
                    <a:pt x="333284" y="654306"/>
                  </a:lnTo>
                  <a:lnTo>
                    <a:pt x="365688" y="685379"/>
                  </a:lnTo>
                  <a:lnTo>
                    <a:pt x="399549" y="714857"/>
                  </a:lnTo>
                  <a:lnTo>
                    <a:pt x="434806" y="742683"/>
                  </a:lnTo>
                  <a:lnTo>
                    <a:pt x="471396" y="768802"/>
                  </a:lnTo>
                  <a:lnTo>
                    <a:pt x="509257" y="793156"/>
                  </a:lnTo>
                  <a:lnTo>
                    <a:pt x="548329" y="815689"/>
                  </a:lnTo>
                  <a:lnTo>
                    <a:pt x="588548" y="836344"/>
                  </a:lnTo>
                  <a:lnTo>
                    <a:pt x="629853" y="855066"/>
                  </a:lnTo>
                  <a:lnTo>
                    <a:pt x="672182" y="871796"/>
                  </a:lnTo>
                  <a:lnTo>
                    <a:pt x="715473" y="886480"/>
                  </a:lnTo>
                  <a:lnTo>
                    <a:pt x="759664" y="899059"/>
                  </a:lnTo>
                  <a:lnTo>
                    <a:pt x="804694" y="909478"/>
                  </a:lnTo>
                  <a:lnTo>
                    <a:pt x="850500" y="917681"/>
                  </a:lnTo>
                  <a:lnTo>
                    <a:pt x="897021" y="923609"/>
                  </a:lnTo>
                  <a:lnTo>
                    <a:pt x="944194" y="927208"/>
                  </a:lnTo>
                  <a:lnTo>
                    <a:pt x="991958" y="928420"/>
                  </a:lnTo>
                  <a:lnTo>
                    <a:pt x="991958" y="827138"/>
                  </a:lnTo>
                  <a:lnTo>
                    <a:pt x="943299" y="825724"/>
                  </a:lnTo>
                  <a:lnTo>
                    <a:pt x="895335" y="821534"/>
                  </a:lnTo>
                  <a:lnTo>
                    <a:pt x="848148" y="814642"/>
                  </a:lnTo>
                  <a:lnTo>
                    <a:pt x="801823" y="805124"/>
                  </a:lnTo>
                  <a:lnTo>
                    <a:pt x="756443" y="793055"/>
                  </a:lnTo>
                  <a:lnTo>
                    <a:pt x="712090" y="778510"/>
                  </a:lnTo>
                  <a:lnTo>
                    <a:pt x="668848" y="761564"/>
                  </a:lnTo>
                  <a:lnTo>
                    <a:pt x="626801" y="742293"/>
                  </a:lnTo>
                  <a:lnTo>
                    <a:pt x="586031" y="720771"/>
                  </a:lnTo>
                  <a:lnTo>
                    <a:pt x="546622" y="697075"/>
                  </a:lnTo>
                  <a:lnTo>
                    <a:pt x="508656" y="671279"/>
                  </a:lnTo>
                  <a:lnTo>
                    <a:pt x="472218" y="643458"/>
                  </a:lnTo>
                  <a:lnTo>
                    <a:pt x="437391" y="613687"/>
                  </a:lnTo>
                  <a:lnTo>
                    <a:pt x="404257" y="582043"/>
                  </a:lnTo>
                  <a:lnTo>
                    <a:pt x="372899" y="548599"/>
                  </a:lnTo>
                  <a:lnTo>
                    <a:pt x="343402" y="513432"/>
                  </a:lnTo>
                  <a:lnTo>
                    <a:pt x="315849" y="476616"/>
                  </a:lnTo>
                  <a:lnTo>
                    <a:pt x="290322" y="438227"/>
                  </a:lnTo>
                  <a:lnTo>
                    <a:pt x="266904" y="398340"/>
                  </a:lnTo>
                  <a:lnTo>
                    <a:pt x="245680" y="357030"/>
                  </a:lnTo>
                  <a:lnTo>
                    <a:pt x="226732" y="314373"/>
                  </a:lnTo>
                  <a:lnTo>
                    <a:pt x="210144" y="270443"/>
                  </a:lnTo>
                  <a:lnTo>
                    <a:pt x="195998" y="225315"/>
                  </a:lnTo>
                  <a:lnTo>
                    <a:pt x="184378" y="179066"/>
                  </a:lnTo>
                  <a:lnTo>
                    <a:pt x="175367" y="131770"/>
                  </a:lnTo>
                  <a:lnTo>
                    <a:pt x="169049" y="83502"/>
                  </a:lnTo>
                  <a:lnTo>
                    <a:pt x="236321" y="83502"/>
                  </a:lnTo>
                  <a:lnTo>
                    <a:pt x="114185" y="0"/>
                  </a:lnTo>
                  <a:close/>
                </a:path>
              </a:pathLst>
            </a:custGeom>
            <a:solidFill>
              <a:srgbClr val="D99694"/>
            </a:solidFill>
          </p:spPr>
          <p:txBody>
            <a:bodyPr wrap="square" lIns="0" tIns="0" rIns="0" bIns="0" rtlCol="0"/>
            <a:lstStyle/>
            <a:p>
              <a:endParaRPr/>
            </a:p>
          </p:txBody>
        </p:sp>
        <p:sp>
          <p:nvSpPr>
            <p:cNvPr id="190" name="object 59">
              <a:extLst>
                <a:ext uri="{FF2B5EF4-FFF2-40B4-BE49-F238E27FC236}">
                  <a16:creationId xmlns:a16="http://schemas.microsoft.com/office/drawing/2014/main" id="{ACCDD812-FE15-4992-AC5A-61EC9E529DA8}"/>
                </a:ext>
              </a:extLst>
            </p:cNvPr>
            <p:cNvSpPr/>
            <p:nvPr/>
          </p:nvSpPr>
          <p:spPr>
            <a:xfrm>
              <a:off x="5121098" y="4572927"/>
              <a:ext cx="929005" cy="992505"/>
            </a:xfrm>
            <a:custGeom>
              <a:avLst/>
              <a:gdLst/>
              <a:ahLst/>
              <a:cxnLst/>
              <a:rect l="l" t="t" r="r" b="b"/>
              <a:pathLst>
                <a:path w="929004" h="992504">
                  <a:moveTo>
                    <a:pt x="844918" y="0"/>
                  </a:moveTo>
                  <a:lnTo>
                    <a:pt x="844918" y="67297"/>
                  </a:lnTo>
                  <a:lnTo>
                    <a:pt x="797456" y="72801"/>
                  </a:lnTo>
                  <a:lnTo>
                    <a:pt x="750797" y="80629"/>
                  </a:lnTo>
                  <a:lnTo>
                    <a:pt x="704997" y="90719"/>
                  </a:lnTo>
                  <a:lnTo>
                    <a:pt x="660114" y="103008"/>
                  </a:lnTo>
                  <a:lnTo>
                    <a:pt x="616204" y="117436"/>
                  </a:lnTo>
                  <a:lnTo>
                    <a:pt x="573323" y="133940"/>
                  </a:lnTo>
                  <a:lnTo>
                    <a:pt x="531527" y="152458"/>
                  </a:lnTo>
                  <a:lnTo>
                    <a:pt x="490874" y="172928"/>
                  </a:lnTo>
                  <a:lnTo>
                    <a:pt x="451420" y="195289"/>
                  </a:lnTo>
                  <a:lnTo>
                    <a:pt x="413222" y="219479"/>
                  </a:lnTo>
                  <a:lnTo>
                    <a:pt x="376335" y="245435"/>
                  </a:lnTo>
                  <a:lnTo>
                    <a:pt x="340817" y="273096"/>
                  </a:lnTo>
                  <a:lnTo>
                    <a:pt x="306725" y="302399"/>
                  </a:lnTo>
                  <a:lnTo>
                    <a:pt x="274114" y="333284"/>
                  </a:lnTo>
                  <a:lnTo>
                    <a:pt x="243041" y="365688"/>
                  </a:lnTo>
                  <a:lnTo>
                    <a:pt x="213563" y="399549"/>
                  </a:lnTo>
                  <a:lnTo>
                    <a:pt x="185737" y="434806"/>
                  </a:lnTo>
                  <a:lnTo>
                    <a:pt x="159618" y="471396"/>
                  </a:lnTo>
                  <a:lnTo>
                    <a:pt x="135264" y="509257"/>
                  </a:lnTo>
                  <a:lnTo>
                    <a:pt x="112731" y="548329"/>
                  </a:lnTo>
                  <a:lnTo>
                    <a:pt x="92075" y="588548"/>
                  </a:lnTo>
                  <a:lnTo>
                    <a:pt x="73354" y="629853"/>
                  </a:lnTo>
                  <a:lnTo>
                    <a:pt x="56623" y="672182"/>
                  </a:lnTo>
                  <a:lnTo>
                    <a:pt x="41940" y="715473"/>
                  </a:lnTo>
                  <a:lnTo>
                    <a:pt x="29361" y="759664"/>
                  </a:lnTo>
                  <a:lnTo>
                    <a:pt x="18941" y="804694"/>
                  </a:lnTo>
                  <a:lnTo>
                    <a:pt x="10739" y="850500"/>
                  </a:lnTo>
                  <a:lnTo>
                    <a:pt x="4810" y="897021"/>
                  </a:lnTo>
                  <a:lnTo>
                    <a:pt x="1212" y="944194"/>
                  </a:lnTo>
                  <a:lnTo>
                    <a:pt x="0" y="991958"/>
                  </a:lnTo>
                  <a:lnTo>
                    <a:pt x="101282" y="991958"/>
                  </a:lnTo>
                  <a:lnTo>
                    <a:pt x="102695" y="943299"/>
                  </a:lnTo>
                  <a:lnTo>
                    <a:pt x="106886" y="895335"/>
                  </a:lnTo>
                  <a:lnTo>
                    <a:pt x="113777" y="848148"/>
                  </a:lnTo>
                  <a:lnTo>
                    <a:pt x="123296" y="801823"/>
                  </a:lnTo>
                  <a:lnTo>
                    <a:pt x="135365" y="756443"/>
                  </a:lnTo>
                  <a:lnTo>
                    <a:pt x="149910" y="712090"/>
                  </a:lnTo>
                  <a:lnTo>
                    <a:pt x="166856" y="668848"/>
                  </a:lnTo>
                  <a:lnTo>
                    <a:pt x="186127" y="626801"/>
                  </a:lnTo>
                  <a:lnTo>
                    <a:pt x="207648" y="586031"/>
                  </a:lnTo>
                  <a:lnTo>
                    <a:pt x="231345" y="546622"/>
                  </a:lnTo>
                  <a:lnTo>
                    <a:pt x="257141" y="508656"/>
                  </a:lnTo>
                  <a:lnTo>
                    <a:pt x="284962" y="472218"/>
                  </a:lnTo>
                  <a:lnTo>
                    <a:pt x="314732" y="437391"/>
                  </a:lnTo>
                  <a:lnTo>
                    <a:pt x="346377" y="404257"/>
                  </a:lnTo>
                  <a:lnTo>
                    <a:pt x="379820" y="372899"/>
                  </a:lnTo>
                  <a:lnTo>
                    <a:pt x="414988" y="343402"/>
                  </a:lnTo>
                  <a:lnTo>
                    <a:pt x="451803" y="315849"/>
                  </a:lnTo>
                  <a:lnTo>
                    <a:pt x="490192" y="290322"/>
                  </a:lnTo>
                  <a:lnTo>
                    <a:pt x="530080" y="266904"/>
                  </a:lnTo>
                  <a:lnTo>
                    <a:pt x="571390" y="245680"/>
                  </a:lnTo>
                  <a:lnTo>
                    <a:pt x="614047" y="226732"/>
                  </a:lnTo>
                  <a:lnTo>
                    <a:pt x="657977" y="210144"/>
                  </a:lnTo>
                  <a:lnTo>
                    <a:pt x="703105" y="195998"/>
                  </a:lnTo>
                  <a:lnTo>
                    <a:pt x="749354" y="184378"/>
                  </a:lnTo>
                  <a:lnTo>
                    <a:pt x="796650" y="175367"/>
                  </a:lnTo>
                  <a:lnTo>
                    <a:pt x="844918" y="169049"/>
                  </a:lnTo>
                  <a:lnTo>
                    <a:pt x="844918" y="236321"/>
                  </a:lnTo>
                  <a:lnTo>
                    <a:pt x="928420" y="114185"/>
                  </a:lnTo>
                  <a:lnTo>
                    <a:pt x="844918" y="0"/>
                  </a:lnTo>
                  <a:close/>
                </a:path>
              </a:pathLst>
            </a:custGeom>
            <a:solidFill>
              <a:srgbClr val="00B0F0"/>
            </a:solidFill>
          </p:spPr>
          <p:txBody>
            <a:bodyPr wrap="square" lIns="0" tIns="0" rIns="0" bIns="0" rtlCol="0"/>
            <a:lstStyle/>
            <a:p>
              <a:endParaRPr/>
            </a:p>
          </p:txBody>
        </p:sp>
      </p:grpSp>
      <p:sp>
        <p:nvSpPr>
          <p:cNvPr id="191" name="object 60">
            <a:extLst>
              <a:ext uri="{FF2B5EF4-FFF2-40B4-BE49-F238E27FC236}">
                <a16:creationId xmlns:a16="http://schemas.microsoft.com/office/drawing/2014/main" id="{B35EFBBB-D90F-40CE-B9AF-F57373DAB35E}"/>
              </a:ext>
            </a:extLst>
          </p:cNvPr>
          <p:cNvSpPr txBox="1"/>
          <p:nvPr/>
        </p:nvSpPr>
        <p:spPr>
          <a:xfrm>
            <a:off x="6106000" y="5576880"/>
            <a:ext cx="995680" cy="714375"/>
          </a:xfrm>
          <a:prstGeom prst="rect">
            <a:avLst/>
          </a:prstGeom>
        </p:spPr>
        <p:txBody>
          <a:bodyPr vert="horz" wrap="square" lIns="0" tIns="50165" rIns="0" bIns="0" rtlCol="0">
            <a:spAutoFit/>
          </a:bodyPr>
          <a:lstStyle/>
          <a:p>
            <a:pPr marL="12700">
              <a:lnSpc>
                <a:spcPct val="100000"/>
              </a:lnSpc>
              <a:spcBef>
                <a:spcPts val="395"/>
              </a:spcBef>
            </a:pPr>
            <a:r>
              <a:rPr sz="1700" b="1" spc="-20" dirty="0">
                <a:solidFill>
                  <a:srgbClr val="92D050"/>
                </a:solidFill>
                <a:latin typeface="Calibri"/>
                <a:cs typeface="Calibri"/>
              </a:rPr>
              <a:t>Test</a:t>
            </a:r>
            <a:endParaRPr sz="1700">
              <a:latin typeface="Calibri"/>
              <a:cs typeface="Calibri"/>
            </a:endParaRPr>
          </a:p>
          <a:p>
            <a:pPr marL="71120" marR="5080">
              <a:lnSpc>
                <a:spcPct val="100000"/>
              </a:lnSpc>
              <a:spcBef>
                <a:spcPts val="204"/>
              </a:spcBef>
            </a:pPr>
            <a:r>
              <a:rPr sz="1200" spc="-15" dirty="0">
                <a:latin typeface="Meiryo UI"/>
                <a:cs typeface="Meiryo UI"/>
              </a:rPr>
              <a:t>ハイスループット</a:t>
            </a:r>
            <a:r>
              <a:rPr sz="1200" spc="-10" dirty="0">
                <a:latin typeface="Meiryo UI"/>
                <a:cs typeface="Meiryo UI"/>
              </a:rPr>
              <a:t>高精度評価</a:t>
            </a:r>
            <a:endParaRPr sz="1200">
              <a:latin typeface="Meiryo UI"/>
              <a:cs typeface="Meiryo UI"/>
            </a:endParaRPr>
          </a:p>
        </p:txBody>
      </p:sp>
      <p:sp>
        <p:nvSpPr>
          <p:cNvPr id="192" name="object 61">
            <a:extLst>
              <a:ext uri="{FF2B5EF4-FFF2-40B4-BE49-F238E27FC236}">
                <a16:creationId xmlns:a16="http://schemas.microsoft.com/office/drawing/2014/main" id="{14F23BBF-60A3-412B-AB96-1A6CA854B932}"/>
              </a:ext>
            </a:extLst>
          </p:cNvPr>
          <p:cNvSpPr txBox="1"/>
          <p:nvPr/>
        </p:nvSpPr>
        <p:spPr>
          <a:xfrm>
            <a:off x="4890520" y="5536845"/>
            <a:ext cx="865505" cy="782320"/>
          </a:xfrm>
          <a:prstGeom prst="rect">
            <a:avLst/>
          </a:prstGeom>
        </p:spPr>
        <p:txBody>
          <a:bodyPr vert="horz" wrap="square" lIns="0" tIns="90170" rIns="0" bIns="0" rtlCol="0">
            <a:spAutoFit/>
          </a:bodyPr>
          <a:lstStyle/>
          <a:p>
            <a:pPr marL="333375">
              <a:lnSpc>
                <a:spcPct val="100000"/>
              </a:lnSpc>
              <a:spcBef>
                <a:spcPts val="710"/>
              </a:spcBef>
            </a:pPr>
            <a:r>
              <a:rPr sz="1700" b="1" spc="-10" dirty="0">
                <a:solidFill>
                  <a:srgbClr val="D99694"/>
                </a:solidFill>
                <a:latin typeface="Calibri"/>
                <a:cs typeface="Calibri"/>
              </a:rPr>
              <a:t>Learn</a:t>
            </a:r>
            <a:endParaRPr sz="1700">
              <a:latin typeface="Calibri"/>
              <a:cs typeface="Calibri"/>
            </a:endParaRPr>
          </a:p>
          <a:p>
            <a:pPr marL="12700" marR="5080">
              <a:lnSpc>
                <a:spcPct val="100000"/>
              </a:lnSpc>
              <a:spcBef>
                <a:spcPts val="425"/>
              </a:spcBef>
            </a:pPr>
            <a:r>
              <a:rPr sz="1200" spc="-10" dirty="0">
                <a:latin typeface="Meiryo UI"/>
                <a:cs typeface="Meiryo UI"/>
              </a:rPr>
              <a:t>AI,IT</a:t>
            </a:r>
            <a:r>
              <a:rPr sz="1200" spc="-20" dirty="0">
                <a:latin typeface="Meiryo UI"/>
                <a:cs typeface="Meiryo UI"/>
              </a:rPr>
              <a:t>技術を</a:t>
            </a:r>
            <a:r>
              <a:rPr sz="1200" spc="-15" dirty="0">
                <a:latin typeface="Meiryo UI"/>
                <a:cs typeface="Meiryo UI"/>
              </a:rPr>
              <a:t>活用した学習</a:t>
            </a:r>
            <a:endParaRPr sz="1200">
              <a:latin typeface="Meiryo UI"/>
              <a:cs typeface="Meiryo UI"/>
            </a:endParaRPr>
          </a:p>
        </p:txBody>
      </p:sp>
      <p:grpSp>
        <p:nvGrpSpPr>
          <p:cNvPr id="193" name="object 62">
            <a:extLst>
              <a:ext uri="{FF2B5EF4-FFF2-40B4-BE49-F238E27FC236}">
                <a16:creationId xmlns:a16="http://schemas.microsoft.com/office/drawing/2014/main" id="{F188899A-5891-477E-A0AD-E3131CCE8EB1}"/>
              </a:ext>
            </a:extLst>
          </p:cNvPr>
          <p:cNvGrpSpPr/>
          <p:nvPr/>
        </p:nvGrpSpPr>
        <p:grpSpPr>
          <a:xfrm>
            <a:off x="4837703" y="4425517"/>
            <a:ext cx="2078989" cy="2138045"/>
            <a:chOff x="5032438" y="4544059"/>
            <a:chExt cx="2078989" cy="2138045"/>
          </a:xfrm>
        </p:grpSpPr>
        <p:sp>
          <p:nvSpPr>
            <p:cNvPr id="194" name="object 63">
              <a:extLst>
                <a:ext uri="{FF2B5EF4-FFF2-40B4-BE49-F238E27FC236}">
                  <a16:creationId xmlns:a16="http://schemas.microsoft.com/office/drawing/2014/main" id="{BAFD7542-43FA-48AD-B379-6D99856E85A0}"/>
                </a:ext>
              </a:extLst>
            </p:cNvPr>
            <p:cNvSpPr/>
            <p:nvPr/>
          </p:nvSpPr>
          <p:spPr>
            <a:xfrm>
              <a:off x="5050536" y="5594191"/>
              <a:ext cx="2042795" cy="0"/>
            </a:xfrm>
            <a:custGeom>
              <a:avLst/>
              <a:gdLst/>
              <a:ahLst/>
              <a:cxnLst/>
              <a:rect l="l" t="t" r="r" b="b"/>
              <a:pathLst>
                <a:path w="2042795">
                  <a:moveTo>
                    <a:pt x="0" y="0"/>
                  </a:moveTo>
                  <a:lnTo>
                    <a:pt x="409955" y="0"/>
                  </a:lnTo>
                </a:path>
                <a:path w="2042795">
                  <a:moveTo>
                    <a:pt x="1648967" y="0"/>
                  </a:moveTo>
                  <a:lnTo>
                    <a:pt x="2042261" y="0"/>
                  </a:lnTo>
                </a:path>
              </a:pathLst>
            </a:custGeom>
            <a:ln w="35750">
              <a:solidFill>
                <a:srgbClr val="C0C0C0"/>
              </a:solidFill>
            </a:ln>
          </p:spPr>
          <p:txBody>
            <a:bodyPr wrap="square" lIns="0" tIns="0" rIns="0" bIns="0" rtlCol="0"/>
            <a:lstStyle/>
            <a:p>
              <a:endParaRPr/>
            </a:p>
          </p:txBody>
        </p:sp>
        <p:sp>
          <p:nvSpPr>
            <p:cNvPr id="195" name="object 64">
              <a:extLst>
                <a:ext uri="{FF2B5EF4-FFF2-40B4-BE49-F238E27FC236}">
                  <a16:creationId xmlns:a16="http://schemas.microsoft.com/office/drawing/2014/main" id="{0B9CA8B1-F999-41B6-82F7-8CBFCBBEB5F7}"/>
                </a:ext>
              </a:extLst>
            </p:cNvPr>
            <p:cNvSpPr/>
            <p:nvPr/>
          </p:nvSpPr>
          <p:spPr>
            <a:xfrm>
              <a:off x="6079534" y="4556759"/>
              <a:ext cx="0" cy="2112645"/>
            </a:xfrm>
            <a:custGeom>
              <a:avLst/>
              <a:gdLst/>
              <a:ahLst/>
              <a:cxnLst/>
              <a:rect l="l" t="t" r="r" b="b"/>
              <a:pathLst>
                <a:path h="2112645">
                  <a:moveTo>
                    <a:pt x="0" y="1193292"/>
                  </a:moveTo>
                  <a:lnTo>
                    <a:pt x="0" y="2112429"/>
                  </a:lnTo>
                </a:path>
                <a:path h="2112645">
                  <a:moveTo>
                    <a:pt x="0" y="0"/>
                  </a:moveTo>
                  <a:lnTo>
                    <a:pt x="0" y="931164"/>
                  </a:lnTo>
                </a:path>
              </a:pathLst>
            </a:custGeom>
            <a:ln w="24980">
              <a:solidFill>
                <a:srgbClr val="C0C0C0"/>
              </a:solidFill>
            </a:ln>
          </p:spPr>
          <p:txBody>
            <a:bodyPr wrap="square" lIns="0" tIns="0" rIns="0" bIns="0" rtlCol="0"/>
            <a:lstStyle/>
            <a:p>
              <a:endParaRPr/>
            </a:p>
          </p:txBody>
        </p:sp>
        <p:sp>
          <p:nvSpPr>
            <p:cNvPr id="196" name="object 65">
              <a:extLst>
                <a:ext uri="{FF2B5EF4-FFF2-40B4-BE49-F238E27FC236}">
                  <a16:creationId xmlns:a16="http://schemas.microsoft.com/office/drawing/2014/main" id="{D8CFE295-9D59-42C8-BE8C-D8E1CFDD15D3}"/>
                </a:ext>
              </a:extLst>
            </p:cNvPr>
            <p:cNvSpPr/>
            <p:nvPr/>
          </p:nvSpPr>
          <p:spPr>
            <a:xfrm>
              <a:off x="5460492" y="5487923"/>
              <a:ext cx="1239520" cy="262255"/>
            </a:xfrm>
            <a:custGeom>
              <a:avLst/>
              <a:gdLst/>
              <a:ahLst/>
              <a:cxnLst/>
              <a:rect l="l" t="t" r="r" b="b"/>
              <a:pathLst>
                <a:path w="1239520" h="262254">
                  <a:moveTo>
                    <a:pt x="1239012" y="0"/>
                  </a:moveTo>
                  <a:lnTo>
                    <a:pt x="0" y="0"/>
                  </a:lnTo>
                  <a:lnTo>
                    <a:pt x="0" y="262128"/>
                  </a:lnTo>
                  <a:lnTo>
                    <a:pt x="1239012" y="262128"/>
                  </a:lnTo>
                  <a:lnTo>
                    <a:pt x="1239012" y="0"/>
                  </a:lnTo>
                  <a:close/>
                </a:path>
              </a:pathLst>
            </a:custGeom>
            <a:solidFill>
              <a:srgbClr val="FFFFFF"/>
            </a:solidFill>
          </p:spPr>
          <p:txBody>
            <a:bodyPr wrap="square" lIns="0" tIns="0" rIns="0" bIns="0" rtlCol="0"/>
            <a:lstStyle/>
            <a:p>
              <a:endParaRPr/>
            </a:p>
          </p:txBody>
        </p:sp>
      </p:grpSp>
      <p:sp>
        <p:nvSpPr>
          <p:cNvPr id="197" name="object 66">
            <a:extLst>
              <a:ext uri="{FF2B5EF4-FFF2-40B4-BE49-F238E27FC236}">
                <a16:creationId xmlns:a16="http://schemas.microsoft.com/office/drawing/2014/main" id="{CC767E0C-974A-408D-A9FE-5305D69FD78C}"/>
              </a:ext>
            </a:extLst>
          </p:cNvPr>
          <p:cNvSpPr txBox="1"/>
          <p:nvPr/>
        </p:nvSpPr>
        <p:spPr>
          <a:xfrm>
            <a:off x="5493782" y="5403155"/>
            <a:ext cx="874394" cy="193675"/>
          </a:xfrm>
          <a:prstGeom prst="rect">
            <a:avLst/>
          </a:prstGeom>
        </p:spPr>
        <p:txBody>
          <a:bodyPr vert="horz" wrap="square" lIns="0" tIns="12700" rIns="0" bIns="0" rtlCol="0">
            <a:spAutoFit/>
          </a:bodyPr>
          <a:lstStyle/>
          <a:p>
            <a:pPr marL="12700">
              <a:lnSpc>
                <a:spcPct val="100000"/>
              </a:lnSpc>
              <a:spcBef>
                <a:spcPts val="100"/>
              </a:spcBef>
            </a:pPr>
            <a:r>
              <a:rPr sz="1100" b="1" spc="-10" dirty="0">
                <a:latin typeface="Meiryo UI"/>
                <a:cs typeface="Meiryo UI"/>
              </a:rPr>
              <a:t>DBTL</a:t>
            </a:r>
            <a:r>
              <a:rPr sz="1100" b="1" spc="-20" dirty="0">
                <a:latin typeface="Meiryo UI"/>
                <a:cs typeface="Meiryo UI"/>
              </a:rPr>
              <a:t>サイクル</a:t>
            </a:r>
            <a:endParaRPr sz="1100">
              <a:latin typeface="Meiryo UI"/>
              <a:cs typeface="Meiryo UI"/>
            </a:endParaRPr>
          </a:p>
        </p:txBody>
      </p:sp>
      <p:sp>
        <p:nvSpPr>
          <p:cNvPr id="198" name="object 67">
            <a:extLst>
              <a:ext uri="{FF2B5EF4-FFF2-40B4-BE49-F238E27FC236}">
                <a16:creationId xmlns:a16="http://schemas.microsoft.com/office/drawing/2014/main" id="{ED0FF31E-D1C6-4301-9C49-17F72954655F}"/>
              </a:ext>
            </a:extLst>
          </p:cNvPr>
          <p:cNvSpPr txBox="1"/>
          <p:nvPr/>
        </p:nvSpPr>
        <p:spPr>
          <a:xfrm>
            <a:off x="6052660" y="4614871"/>
            <a:ext cx="851535" cy="672465"/>
          </a:xfrm>
          <a:prstGeom prst="rect">
            <a:avLst/>
          </a:prstGeom>
        </p:spPr>
        <p:txBody>
          <a:bodyPr vert="horz" wrap="square" lIns="0" tIns="12700" rIns="0" bIns="0" rtlCol="0">
            <a:spAutoFit/>
          </a:bodyPr>
          <a:lstStyle/>
          <a:p>
            <a:pPr marL="76200" marR="5080">
              <a:lnSpc>
                <a:spcPct val="100000"/>
              </a:lnSpc>
              <a:spcBef>
                <a:spcPts val="100"/>
              </a:spcBef>
            </a:pPr>
            <a:r>
              <a:rPr sz="1200" spc="-10" dirty="0">
                <a:latin typeface="Meiryo UI"/>
                <a:cs typeface="Meiryo UI"/>
              </a:rPr>
              <a:t>遺伝子合成</a:t>
            </a:r>
            <a:r>
              <a:rPr sz="1200" spc="-15" dirty="0">
                <a:latin typeface="Meiryo UI"/>
                <a:cs typeface="Meiryo UI"/>
              </a:rPr>
              <a:t>ゲノム編集</a:t>
            </a:r>
            <a:endParaRPr sz="1200">
              <a:latin typeface="Meiryo UI"/>
              <a:cs typeface="Meiryo UI"/>
            </a:endParaRPr>
          </a:p>
          <a:p>
            <a:pPr marL="12700">
              <a:lnSpc>
                <a:spcPct val="100000"/>
              </a:lnSpc>
              <a:spcBef>
                <a:spcPts val="170"/>
              </a:spcBef>
            </a:pPr>
            <a:r>
              <a:rPr sz="1700" b="1" spc="-10" dirty="0">
                <a:solidFill>
                  <a:srgbClr val="FF0000"/>
                </a:solidFill>
                <a:latin typeface="Calibri"/>
                <a:cs typeface="Calibri"/>
              </a:rPr>
              <a:t>Build</a:t>
            </a:r>
            <a:endParaRPr sz="1700">
              <a:latin typeface="Calibri"/>
              <a:cs typeface="Calibri"/>
            </a:endParaRPr>
          </a:p>
        </p:txBody>
      </p:sp>
      <p:sp>
        <p:nvSpPr>
          <p:cNvPr id="199" name="object 68">
            <a:extLst>
              <a:ext uri="{FF2B5EF4-FFF2-40B4-BE49-F238E27FC236}">
                <a16:creationId xmlns:a16="http://schemas.microsoft.com/office/drawing/2014/main" id="{CC15A7C6-37EA-459C-A963-6A8FD3F306FA}"/>
              </a:ext>
            </a:extLst>
          </p:cNvPr>
          <p:cNvSpPr txBox="1"/>
          <p:nvPr/>
        </p:nvSpPr>
        <p:spPr>
          <a:xfrm>
            <a:off x="4865611" y="4625234"/>
            <a:ext cx="922019" cy="662305"/>
          </a:xfrm>
          <a:prstGeom prst="rect">
            <a:avLst/>
          </a:prstGeom>
        </p:spPr>
        <p:txBody>
          <a:bodyPr vert="horz" wrap="square" lIns="0" tIns="12700" rIns="0" bIns="0" rtlCol="0">
            <a:spAutoFit/>
          </a:bodyPr>
          <a:lstStyle/>
          <a:p>
            <a:pPr marL="12700" marR="186690">
              <a:lnSpc>
                <a:spcPct val="100000"/>
              </a:lnSpc>
              <a:spcBef>
                <a:spcPts val="100"/>
              </a:spcBef>
            </a:pPr>
            <a:r>
              <a:rPr sz="1200" spc="-20" dirty="0">
                <a:latin typeface="Meiryo UI"/>
                <a:cs typeface="Meiryo UI"/>
              </a:rPr>
              <a:t>ゲノムレベル</a:t>
            </a:r>
            <a:r>
              <a:rPr sz="1200" spc="-15" dirty="0">
                <a:latin typeface="Meiryo UI"/>
                <a:cs typeface="Meiryo UI"/>
              </a:rPr>
              <a:t>での設計</a:t>
            </a:r>
            <a:endParaRPr sz="1200">
              <a:latin typeface="Meiryo UI"/>
              <a:cs typeface="Meiryo UI"/>
            </a:endParaRPr>
          </a:p>
          <a:p>
            <a:pPr marL="304800">
              <a:lnSpc>
                <a:spcPct val="100000"/>
              </a:lnSpc>
              <a:spcBef>
                <a:spcPts val="90"/>
              </a:spcBef>
            </a:pPr>
            <a:r>
              <a:rPr sz="1700" b="1" spc="-10" dirty="0">
                <a:solidFill>
                  <a:srgbClr val="376092"/>
                </a:solidFill>
                <a:latin typeface="Calibri"/>
                <a:cs typeface="Calibri"/>
              </a:rPr>
              <a:t>Design</a:t>
            </a:r>
            <a:endParaRPr sz="1700">
              <a:latin typeface="Calibri"/>
              <a:cs typeface="Calibri"/>
            </a:endParaRPr>
          </a:p>
        </p:txBody>
      </p:sp>
      <p:grpSp>
        <p:nvGrpSpPr>
          <p:cNvPr id="200" name="object 69">
            <a:extLst>
              <a:ext uri="{FF2B5EF4-FFF2-40B4-BE49-F238E27FC236}">
                <a16:creationId xmlns:a16="http://schemas.microsoft.com/office/drawing/2014/main" id="{8514CC2D-75F6-4683-8927-95810E802E3A}"/>
              </a:ext>
            </a:extLst>
          </p:cNvPr>
          <p:cNvGrpSpPr/>
          <p:nvPr/>
        </p:nvGrpSpPr>
        <p:grpSpPr>
          <a:xfrm>
            <a:off x="3676224" y="2241127"/>
            <a:ext cx="4577715" cy="2832735"/>
            <a:chOff x="3870959" y="2232660"/>
            <a:chExt cx="4577715" cy="2832735"/>
          </a:xfrm>
        </p:grpSpPr>
        <p:sp>
          <p:nvSpPr>
            <p:cNvPr id="201" name="object 70">
              <a:extLst>
                <a:ext uri="{FF2B5EF4-FFF2-40B4-BE49-F238E27FC236}">
                  <a16:creationId xmlns:a16="http://schemas.microsoft.com/office/drawing/2014/main" id="{DBB6C393-3C3D-4F85-89B3-BD21EABA26DF}"/>
                </a:ext>
              </a:extLst>
            </p:cNvPr>
            <p:cNvSpPr/>
            <p:nvPr/>
          </p:nvSpPr>
          <p:spPr>
            <a:xfrm>
              <a:off x="7456383" y="5054506"/>
              <a:ext cx="992505" cy="10795"/>
            </a:xfrm>
            <a:custGeom>
              <a:avLst/>
              <a:gdLst/>
              <a:ahLst/>
              <a:cxnLst/>
              <a:rect l="l" t="t" r="r" b="b"/>
              <a:pathLst>
                <a:path w="992504" h="10795">
                  <a:moveTo>
                    <a:pt x="992124" y="0"/>
                  </a:moveTo>
                  <a:lnTo>
                    <a:pt x="744093" y="0"/>
                  </a:lnTo>
                  <a:lnTo>
                    <a:pt x="0" y="0"/>
                  </a:lnTo>
                  <a:lnTo>
                    <a:pt x="0" y="10667"/>
                  </a:lnTo>
                  <a:lnTo>
                    <a:pt x="992124" y="10667"/>
                  </a:lnTo>
                  <a:lnTo>
                    <a:pt x="992124" y="0"/>
                  </a:lnTo>
                  <a:close/>
                </a:path>
              </a:pathLst>
            </a:custGeom>
            <a:solidFill>
              <a:srgbClr val="FF0000"/>
            </a:solidFill>
          </p:spPr>
          <p:txBody>
            <a:bodyPr wrap="square" lIns="0" tIns="0" rIns="0" bIns="0" rtlCol="0"/>
            <a:lstStyle/>
            <a:p>
              <a:endParaRPr/>
            </a:p>
          </p:txBody>
        </p:sp>
        <p:pic>
          <p:nvPicPr>
            <p:cNvPr id="202" name="object 71">
              <a:extLst>
                <a:ext uri="{FF2B5EF4-FFF2-40B4-BE49-F238E27FC236}">
                  <a16:creationId xmlns:a16="http://schemas.microsoft.com/office/drawing/2014/main" id="{FCC8565C-2B29-4098-A306-2FA7AA3FAAF9}"/>
                </a:ext>
              </a:extLst>
            </p:cNvPr>
            <p:cNvPicPr/>
            <p:nvPr/>
          </p:nvPicPr>
          <p:blipFill>
            <a:blip r:embed="rId13" cstate="print"/>
            <a:stretch>
              <a:fillRect/>
            </a:stretch>
          </p:blipFill>
          <p:spPr>
            <a:xfrm>
              <a:off x="3881627" y="2253996"/>
              <a:ext cx="2343911" cy="413003"/>
            </a:xfrm>
            <a:prstGeom prst="rect">
              <a:avLst/>
            </a:prstGeom>
          </p:spPr>
        </p:pic>
        <p:pic>
          <p:nvPicPr>
            <p:cNvPr id="203" name="object 72">
              <a:extLst>
                <a:ext uri="{FF2B5EF4-FFF2-40B4-BE49-F238E27FC236}">
                  <a16:creationId xmlns:a16="http://schemas.microsoft.com/office/drawing/2014/main" id="{85B9D066-7E8A-44D9-BA38-E63C865AA28E}"/>
                </a:ext>
              </a:extLst>
            </p:cNvPr>
            <p:cNvPicPr/>
            <p:nvPr/>
          </p:nvPicPr>
          <p:blipFill>
            <a:blip r:embed="rId14" cstate="print"/>
            <a:stretch>
              <a:fillRect/>
            </a:stretch>
          </p:blipFill>
          <p:spPr>
            <a:xfrm>
              <a:off x="3870959" y="2232660"/>
              <a:ext cx="2356103" cy="512063"/>
            </a:xfrm>
            <a:prstGeom prst="rect">
              <a:avLst/>
            </a:prstGeom>
          </p:spPr>
        </p:pic>
        <p:pic>
          <p:nvPicPr>
            <p:cNvPr id="204" name="object 73">
              <a:extLst>
                <a:ext uri="{FF2B5EF4-FFF2-40B4-BE49-F238E27FC236}">
                  <a16:creationId xmlns:a16="http://schemas.microsoft.com/office/drawing/2014/main" id="{276C1BF0-6C06-4A0D-A1D7-E5BAC5086501}"/>
                </a:ext>
              </a:extLst>
            </p:cNvPr>
            <p:cNvPicPr/>
            <p:nvPr/>
          </p:nvPicPr>
          <p:blipFill>
            <a:blip r:embed="rId15" cstate="print"/>
            <a:stretch>
              <a:fillRect/>
            </a:stretch>
          </p:blipFill>
          <p:spPr>
            <a:xfrm>
              <a:off x="3928871" y="2281428"/>
              <a:ext cx="2249423" cy="318515"/>
            </a:xfrm>
            <a:prstGeom prst="rect">
              <a:avLst/>
            </a:prstGeom>
          </p:spPr>
        </p:pic>
        <p:sp>
          <p:nvSpPr>
            <p:cNvPr id="205" name="object 74">
              <a:extLst>
                <a:ext uri="{FF2B5EF4-FFF2-40B4-BE49-F238E27FC236}">
                  <a16:creationId xmlns:a16="http://schemas.microsoft.com/office/drawing/2014/main" id="{0B031FB6-A836-49AF-845F-7AA26B099166}"/>
                </a:ext>
              </a:extLst>
            </p:cNvPr>
            <p:cNvSpPr/>
            <p:nvPr/>
          </p:nvSpPr>
          <p:spPr>
            <a:xfrm>
              <a:off x="3928871" y="2281428"/>
              <a:ext cx="2249805" cy="318770"/>
            </a:xfrm>
            <a:custGeom>
              <a:avLst/>
              <a:gdLst/>
              <a:ahLst/>
              <a:cxnLst/>
              <a:rect l="l" t="t" r="r" b="b"/>
              <a:pathLst>
                <a:path w="2249804" h="318769">
                  <a:moveTo>
                    <a:pt x="0" y="0"/>
                  </a:moveTo>
                  <a:lnTo>
                    <a:pt x="2249424" y="0"/>
                  </a:lnTo>
                  <a:lnTo>
                    <a:pt x="2249424"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206" name="object 75">
            <a:extLst>
              <a:ext uri="{FF2B5EF4-FFF2-40B4-BE49-F238E27FC236}">
                <a16:creationId xmlns:a16="http://schemas.microsoft.com/office/drawing/2014/main" id="{1D97D0F9-E630-4138-B337-4C66280BCCF1}"/>
              </a:ext>
            </a:extLst>
          </p:cNvPr>
          <p:cNvSpPr txBox="1"/>
          <p:nvPr/>
        </p:nvSpPr>
        <p:spPr>
          <a:xfrm>
            <a:off x="3738709" y="2349691"/>
            <a:ext cx="2240280" cy="269240"/>
          </a:xfrm>
          <a:prstGeom prst="rect">
            <a:avLst/>
          </a:prstGeom>
        </p:spPr>
        <p:txBody>
          <a:bodyPr vert="horz" wrap="square" lIns="0" tIns="12065" rIns="0" bIns="0" rtlCol="0">
            <a:spAutoFit/>
          </a:bodyPr>
          <a:lstStyle/>
          <a:p>
            <a:pPr marL="102235">
              <a:lnSpc>
                <a:spcPct val="100000"/>
              </a:lnSpc>
              <a:spcBef>
                <a:spcPts val="95"/>
              </a:spcBef>
            </a:pPr>
            <a:r>
              <a:rPr sz="1600" b="1" spc="-25" dirty="0">
                <a:latin typeface="メイリオ"/>
                <a:cs typeface="メイリオ"/>
              </a:rPr>
              <a:t>ゲノム編集の技術革</a:t>
            </a:r>
            <a:r>
              <a:rPr sz="1600" b="1" spc="-50" dirty="0">
                <a:latin typeface="メイリオ"/>
                <a:cs typeface="メイリオ"/>
              </a:rPr>
              <a:t>新</a:t>
            </a:r>
            <a:endParaRPr sz="1600" dirty="0">
              <a:latin typeface="メイリオ"/>
              <a:cs typeface="メイリオ"/>
            </a:endParaRPr>
          </a:p>
        </p:txBody>
      </p:sp>
      <p:grpSp>
        <p:nvGrpSpPr>
          <p:cNvPr id="207" name="object 76">
            <a:extLst>
              <a:ext uri="{FF2B5EF4-FFF2-40B4-BE49-F238E27FC236}">
                <a16:creationId xmlns:a16="http://schemas.microsoft.com/office/drawing/2014/main" id="{0BCA306F-19A7-4F27-871E-F55ED2F92E29}"/>
              </a:ext>
            </a:extLst>
          </p:cNvPr>
          <p:cNvGrpSpPr/>
          <p:nvPr/>
        </p:nvGrpSpPr>
        <p:grpSpPr>
          <a:xfrm>
            <a:off x="7266769" y="2247222"/>
            <a:ext cx="2062480" cy="512445"/>
            <a:chOff x="7461504" y="2238755"/>
            <a:chExt cx="2062480" cy="512445"/>
          </a:xfrm>
        </p:grpSpPr>
        <p:pic>
          <p:nvPicPr>
            <p:cNvPr id="208" name="object 77">
              <a:extLst>
                <a:ext uri="{FF2B5EF4-FFF2-40B4-BE49-F238E27FC236}">
                  <a16:creationId xmlns:a16="http://schemas.microsoft.com/office/drawing/2014/main" id="{97B6F8E4-2B71-45CE-A15A-986990CB7F05}"/>
                </a:ext>
              </a:extLst>
            </p:cNvPr>
            <p:cNvPicPr/>
            <p:nvPr/>
          </p:nvPicPr>
          <p:blipFill>
            <a:blip r:embed="rId16" cstate="print"/>
            <a:stretch>
              <a:fillRect/>
            </a:stretch>
          </p:blipFill>
          <p:spPr>
            <a:xfrm>
              <a:off x="7461504" y="2258567"/>
              <a:ext cx="2061971" cy="413003"/>
            </a:xfrm>
            <a:prstGeom prst="rect">
              <a:avLst/>
            </a:prstGeom>
          </p:spPr>
        </p:pic>
        <p:pic>
          <p:nvPicPr>
            <p:cNvPr id="209" name="object 78">
              <a:extLst>
                <a:ext uri="{FF2B5EF4-FFF2-40B4-BE49-F238E27FC236}">
                  <a16:creationId xmlns:a16="http://schemas.microsoft.com/office/drawing/2014/main" id="{92D49A95-B31B-4103-99AA-973E932CADAE}"/>
                </a:ext>
              </a:extLst>
            </p:cNvPr>
            <p:cNvPicPr/>
            <p:nvPr/>
          </p:nvPicPr>
          <p:blipFill>
            <a:blip r:embed="rId17" cstate="print"/>
            <a:stretch>
              <a:fillRect/>
            </a:stretch>
          </p:blipFill>
          <p:spPr>
            <a:xfrm>
              <a:off x="7514844" y="2604515"/>
              <a:ext cx="1953767" cy="146303"/>
            </a:xfrm>
            <a:prstGeom prst="rect">
              <a:avLst/>
            </a:prstGeom>
          </p:spPr>
        </p:pic>
        <p:pic>
          <p:nvPicPr>
            <p:cNvPr id="210" name="object 79">
              <a:extLst>
                <a:ext uri="{FF2B5EF4-FFF2-40B4-BE49-F238E27FC236}">
                  <a16:creationId xmlns:a16="http://schemas.microsoft.com/office/drawing/2014/main" id="{2950BD8A-3181-4A3C-9FED-D2955B51B2A5}"/>
                </a:ext>
              </a:extLst>
            </p:cNvPr>
            <p:cNvPicPr/>
            <p:nvPr/>
          </p:nvPicPr>
          <p:blipFill>
            <a:blip r:embed="rId18" cstate="print"/>
            <a:stretch>
              <a:fillRect/>
            </a:stretch>
          </p:blipFill>
          <p:spPr>
            <a:xfrm>
              <a:off x="7514844" y="2238755"/>
              <a:ext cx="1953767" cy="47244"/>
            </a:xfrm>
            <a:prstGeom prst="rect">
              <a:avLst/>
            </a:prstGeom>
          </p:spPr>
        </p:pic>
        <p:pic>
          <p:nvPicPr>
            <p:cNvPr id="211" name="object 80">
              <a:extLst>
                <a:ext uri="{FF2B5EF4-FFF2-40B4-BE49-F238E27FC236}">
                  <a16:creationId xmlns:a16="http://schemas.microsoft.com/office/drawing/2014/main" id="{DB41C844-D9D9-47B5-AA53-837DE5F016EB}"/>
                </a:ext>
              </a:extLst>
            </p:cNvPr>
            <p:cNvPicPr/>
            <p:nvPr/>
          </p:nvPicPr>
          <p:blipFill>
            <a:blip r:embed="rId19" cstate="print"/>
            <a:stretch>
              <a:fillRect/>
            </a:stretch>
          </p:blipFill>
          <p:spPr>
            <a:xfrm>
              <a:off x="7508748" y="2285999"/>
              <a:ext cx="1967483" cy="318515"/>
            </a:xfrm>
            <a:prstGeom prst="rect">
              <a:avLst/>
            </a:prstGeom>
          </p:spPr>
        </p:pic>
        <p:sp>
          <p:nvSpPr>
            <p:cNvPr id="212" name="object 81">
              <a:extLst>
                <a:ext uri="{FF2B5EF4-FFF2-40B4-BE49-F238E27FC236}">
                  <a16:creationId xmlns:a16="http://schemas.microsoft.com/office/drawing/2014/main" id="{FC0589C6-C998-40DB-B4DA-C51C7EE58FA4}"/>
                </a:ext>
              </a:extLst>
            </p:cNvPr>
            <p:cNvSpPr/>
            <p:nvPr/>
          </p:nvSpPr>
          <p:spPr>
            <a:xfrm>
              <a:off x="7508748" y="2285999"/>
              <a:ext cx="1967864" cy="318770"/>
            </a:xfrm>
            <a:custGeom>
              <a:avLst/>
              <a:gdLst/>
              <a:ahLst/>
              <a:cxnLst/>
              <a:rect l="l" t="t" r="r" b="b"/>
              <a:pathLst>
                <a:path w="1967865" h="318769">
                  <a:moveTo>
                    <a:pt x="0" y="0"/>
                  </a:moveTo>
                  <a:lnTo>
                    <a:pt x="1967483" y="0"/>
                  </a:lnTo>
                  <a:lnTo>
                    <a:pt x="1967483" y="318515"/>
                  </a:lnTo>
                  <a:lnTo>
                    <a:pt x="0" y="318515"/>
                  </a:lnTo>
                  <a:lnTo>
                    <a:pt x="0" y="0"/>
                  </a:lnTo>
                  <a:close/>
                </a:path>
              </a:pathLst>
            </a:custGeom>
            <a:ln w="9144">
              <a:solidFill>
                <a:srgbClr val="4A7EBB"/>
              </a:solidFill>
            </a:ln>
          </p:spPr>
          <p:txBody>
            <a:bodyPr wrap="square" lIns="0" tIns="0" rIns="0" bIns="0" rtlCol="0"/>
            <a:lstStyle/>
            <a:p>
              <a:endParaRPr/>
            </a:p>
          </p:txBody>
        </p:sp>
      </p:grpSp>
      <p:sp>
        <p:nvSpPr>
          <p:cNvPr id="213" name="object 82">
            <a:extLst>
              <a:ext uri="{FF2B5EF4-FFF2-40B4-BE49-F238E27FC236}">
                <a16:creationId xmlns:a16="http://schemas.microsoft.com/office/drawing/2014/main" id="{FBE75C36-8221-483F-ACDB-4B4A6B32CDFF}"/>
              </a:ext>
            </a:extLst>
          </p:cNvPr>
          <p:cNvSpPr txBox="1"/>
          <p:nvPr/>
        </p:nvSpPr>
        <p:spPr>
          <a:xfrm>
            <a:off x="7348080" y="2359523"/>
            <a:ext cx="1986280" cy="269240"/>
          </a:xfrm>
          <a:prstGeom prst="rect">
            <a:avLst/>
          </a:prstGeom>
        </p:spPr>
        <p:txBody>
          <a:bodyPr vert="horz" wrap="square" lIns="0" tIns="12065" rIns="0" bIns="0" rtlCol="0">
            <a:spAutoFit/>
          </a:bodyPr>
          <a:lstStyle/>
          <a:p>
            <a:pPr marL="165735">
              <a:lnSpc>
                <a:spcPct val="100000"/>
              </a:lnSpc>
              <a:spcBef>
                <a:spcPts val="95"/>
              </a:spcBef>
            </a:pPr>
            <a:r>
              <a:rPr sz="1600" b="1" spc="-20" dirty="0">
                <a:latin typeface="メイリオ"/>
                <a:cs typeface="メイリオ"/>
              </a:rPr>
              <a:t>IT/AI</a:t>
            </a:r>
            <a:r>
              <a:rPr sz="1600" b="1" spc="-25" dirty="0">
                <a:latin typeface="メイリオ"/>
                <a:cs typeface="メイリオ"/>
              </a:rPr>
              <a:t>技術の発</a:t>
            </a:r>
            <a:r>
              <a:rPr sz="1600" b="1" spc="-50" dirty="0">
                <a:latin typeface="メイリオ"/>
                <a:cs typeface="メイリオ"/>
              </a:rPr>
              <a:t>展</a:t>
            </a:r>
            <a:endParaRPr sz="1600" dirty="0">
              <a:latin typeface="メイリオ"/>
              <a:cs typeface="メイリオ"/>
            </a:endParaRPr>
          </a:p>
        </p:txBody>
      </p:sp>
      <p:grpSp>
        <p:nvGrpSpPr>
          <p:cNvPr id="214" name="object 83">
            <a:extLst>
              <a:ext uri="{FF2B5EF4-FFF2-40B4-BE49-F238E27FC236}">
                <a16:creationId xmlns:a16="http://schemas.microsoft.com/office/drawing/2014/main" id="{D1FD4848-EA4A-4205-B9F8-45BCF9167D68}"/>
              </a:ext>
            </a:extLst>
          </p:cNvPr>
          <p:cNvGrpSpPr/>
          <p:nvPr/>
        </p:nvGrpSpPr>
        <p:grpSpPr>
          <a:xfrm>
            <a:off x="7160089" y="4661993"/>
            <a:ext cx="2054860" cy="1614170"/>
            <a:chOff x="7354824" y="4780535"/>
            <a:chExt cx="2054860" cy="1614170"/>
          </a:xfrm>
        </p:grpSpPr>
        <p:pic>
          <p:nvPicPr>
            <p:cNvPr id="215" name="object 84">
              <a:extLst>
                <a:ext uri="{FF2B5EF4-FFF2-40B4-BE49-F238E27FC236}">
                  <a16:creationId xmlns:a16="http://schemas.microsoft.com/office/drawing/2014/main" id="{36D0FD9E-D960-49B2-BFBF-8F42AC9649D2}"/>
                </a:ext>
              </a:extLst>
            </p:cNvPr>
            <p:cNvPicPr/>
            <p:nvPr/>
          </p:nvPicPr>
          <p:blipFill>
            <a:blip r:embed="rId20" cstate="print"/>
            <a:stretch>
              <a:fillRect/>
            </a:stretch>
          </p:blipFill>
          <p:spPr>
            <a:xfrm>
              <a:off x="7354824" y="5356860"/>
              <a:ext cx="886967" cy="1037844"/>
            </a:xfrm>
            <a:prstGeom prst="rect">
              <a:avLst/>
            </a:prstGeom>
          </p:spPr>
        </p:pic>
        <p:sp>
          <p:nvSpPr>
            <p:cNvPr id="216" name="object 85">
              <a:extLst>
                <a:ext uri="{FF2B5EF4-FFF2-40B4-BE49-F238E27FC236}">
                  <a16:creationId xmlns:a16="http://schemas.microsoft.com/office/drawing/2014/main" id="{F062D735-4627-481E-BF6C-89A7689C46EC}"/>
                </a:ext>
              </a:extLst>
            </p:cNvPr>
            <p:cNvSpPr/>
            <p:nvPr/>
          </p:nvSpPr>
          <p:spPr>
            <a:xfrm>
              <a:off x="8428875" y="4790695"/>
              <a:ext cx="970915" cy="861694"/>
            </a:xfrm>
            <a:custGeom>
              <a:avLst/>
              <a:gdLst/>
              <a:ahLst/>
              <a:cxnLst/>
              <a:rect l="l" t="t" r="r" b="b"/>
              <a:pathLst>
                <a:path w="970915" h="861695">
                  <a:moveTo>
                    <a:pt x="40754" y="87375"/>
                  </a:moveTo>
                  <a:lnTo>
                    <a:pt x="47620" y="53363"/>
                  </a:lnTo>
                  <a:lnTo>
                    <a:pt x="66344" y="25590"/>
                  </a:lnTo>
                  <a:lnTo>
                    <a:pt x="94118" y="6865"/>
                  </a:lnTo>
                  <a:lnTo>
                    <a:pt x="128130" y="0"/>
                  </a:lnTo>
                  <a:lnTo>
                    <a:pt x="195694" y="0"/>
                  </a:lnTo>
                  <a:lnTo>
                    <a:pt x="428104" y="0"/>
                  </a:lnTo>
                  <a:lnTo>
                    <a:pt x="883018" y="0"/>
                  </a:lnTo>
                  <a:lnTo>
                    <a:pt x="917030" y="6865"/>
                  </a:lnTo>
                  <a:lnTo>
                    <a:pt x="944803" y="25590"/>
                  </a:lnTo>
                  <a:lnTo>
                    <a:pt x="963528" y="53363"/>
                  </a:lnTo>
                  <a:lnTo>
                    <a:pt x="970394" y="87375"/>
                  </a:lnTo>
                  <a:lnTo>
                    <a:pt x="970394" y="305815"/>
                  </a:lnTo>
                  <a:lnTo>
                    <a:pt x="970394" y="436879"/>
                  </a:lnTo>
                  <a:lnTo>
                    <a:pt x="963528" y="470892"/>
                  </a:lnTo>
                  <a:lnTo>
                    <a:pt x="944803" y="498665"/>
                  </a:lnTo>
                  <a:lnTo>
                    <a:pt x="917030" y="517390"/>
                  </a:lnTo>
                  <a:lnTo>
                    <a:pt x="883018" y="524255"/>
                  </a:lnTo>
                  <a:lnTo>
                    <a:pt x="428104" y="524255"/>
                  </a:lnTo>
                  <a:lnTo>
                    <a:pt x="0" y="861212"/>
                  </a:lnTo>
                  <a:lnTo>
                    <a:pt x="195694" y="524255"/>
                  </a:lnTo>
                  <a:lnTo>
                    <a:pt x="128130" y="524255"/>
                  </a:lnTo>
                  <a:lnTo>
                    <a:pt x="94118" y="517390"/>
                  </a:lnTo>
                  <a:lnTo>
                    <a:pt x="66344" y="498665"/>
                  </a:lnTo>
                  <a:lnTo>
                    <a:pt x="47620" y="470892"/>
                  </a:lnTo>
                  <a:lnTo>
                    <a:pt x="40754" y="436879"/>
                  </a:lnTo>
                  <a:lnTo>
                    <a:pt x="40754" y="305815"/>
                  </a:lnTo>
                  <a:lnTo>
                    <a:pt x="40754" y="87375"/>
                  </a:lnTo>
                  <a:close/>
                </a:path>
              </a:pathLst>
            </a:custGeom>
            <a:ln w="19812">
              <a:solidFill>
                <a:srgbClr val="808080"/>
              </a:solidFill>
            </a:ln>
          </p:spPr>
          <p:txBody>
            <a:bodyPr wrap="square" lIns="0" tIns="0" rIns="0" bIns="0" rtlCol="0"/>
            <a:lstStyle/>
            <a:p>
              <a:endParaRPr/>
            </a:p>
          </p:txBody>
        </p:sp>
      </p:grpSp>
      <p:sp>
        <p:nvSpPr>
          <p:cNvPr id="217" name="object 86">
            <a:extLst>
              <a:ext uri="{FF2B5EF4-FFF2-40B4-BE49-F238E27FC236}">
                <a16:creationId xmlns:a16="http://schemas.microsoft.com/office/drawing/2014/main" id="{CB10184A-A06B-4B5C-96C7-AB24C0FB6B90}"/>
              </a:ext>
            </a:extLst>
          </p:cNvPr>
          <p:cNvSpPr txBox="1"/>
          <p:nvPr/>
        </p:nvSpPr>
        <p:spPr>
          <a:xfrm>
            <a:off x="8380805" y="4668679"/>
            <a:ext cx="715010" cy="529590"/>
          </a:xfrm>
          <a:prstGeom prst="rect">
            <a:avLst/>
          </a:prstGeom>
        </p:spPr>
        <p:txBody>
          <a:bodyPr vert="horz" wrap="square" lIns="0" tIns="12700" rIns="0" bIns="0" rtlCol="0">
            <a:spAutoFit/>
          </a:bodyPr>
          <a:lstStyle/>
          <a:p>
            <a:pPr marL="12700" marR="5080" algn="ctr">
              <a:lnSpc>
                <a:spcPct val="100000"/>
              </a:lnSpc>
              <a:spcBef>
                <a:spcPts val="100"/>
              </a:spcBef>
            </a:pPr>
            <a:r>
              <a:rPr sz="1100" b="1" dirty="0">
                <a:latin typeface="Meiryo UI"/>
                <a:cs typeface="Meiryo UI"/>
              </a:rPr>
              <a:t>有用物質の生産性が大幅に向上</a:t>
            </a:r>
            <a:endParaRPr sz="1100">
              <a:latin typeface="Meiryo UI"/>
              <a:cs typeface="Meiryo UI"/>
            </a:endParaRPr>
          </a:p>
        </p:txBody>
      </p:sp>
      <p:grpSp>
        <p:nvGrpSpPr>
          <p:cNvPr id="218" name="object 87">
            <a:extLst>
              <a:ext uri="{FF2B5EF4-FFF2-40B4-BE49-F238E27FC236}">
                <a16:creationId xmlns:a16="http://schemas.microsoft.com/office/drawing/2014/main" id="{AFE57AA7-E13A-44E3-8F9D-621D953B834F}"/>
              </a:ext>
            </a:extLst>
          </p:cNvPr>
          <p:cNvGrpSpPr/>
          <p:nvPr/>
        </p:nvGrpSpPr>
        <p:grpSpPr>
          <a:xfrm>
            <a:off x="4651585" y="3994987"/>
            <a:ext cx="4863465" cy="2593340"/>
            <a:chOff x="4846320" y="4113529"/>
            <a:chExt cx="4863465" cy="2593340"/>
          </a:xfrm>
        </p:grpSpPr>
        <p:sp>
          <p:nvSpPr>
            <p:cNvPr id="219" name="object 88">
              <a:extLst>
                <a:ext uri="{FF2B5EF4-FFF2-40B4-BE49-F238E27FC236}">
                  <a16:creationId xmlns:a16="http://schemas.microsoft.com/office/drawing/2014/main" id="{CCC07889-9674-4A4C-B967-D1EC07BB2F09}"/>
                </a:ext>
              </a:extLst>
            </p:cNvPr>
            <p:cNvSpPr/>
            <p:nvPr/>
          </p:nvSpPr>
          <p:spPr>
            <a:xfrm>
              <a:off x="8345424" y="5707379"/>
              <a:ext cx="300355" cy="279400"/>
            </a:xfrm>
            <a:custGeom>
              <a:avLst/>
              <a:gdLst/>
              <a:ahLst/>
              <a:cxnLst/>
              <a:rect l="l" t="t" r="r" b="b"/>
              <a:pathLst>
                <a:path w="300354" h="279400">
                  <a:moveTo>
                    <a:pt x="36576" y="0"/>
                  </a:moveTo>
                  <a:lnTo>
                    <a:pt x="0" y="0"/>
                  </a:lnTo>
                  <a:lnTo>
                    <a:pt x="0" y="278904"/>
                  </a:lnTo>
                  <a:lnTo>
                    <a:pt x="36576" y="278904"/>
                  </a:lnTo>
                  <a:lnTo>
                    <a:pt x="36576" y="0"/>
                  </a:lnTo>
                  <a:close/>
                </a:path>
                <a:path w="300354" h="279400">
                  <a:moveTo>
                    <a:pt x="92951" y="0"/>
                  </a:moveTo>
                  <a:lnTo>
                    <a:pt x="56388" y="0"/>
                  </a:lnTo>
                  <a:lnTo>
                    <a:pt x="56388" y="278904"/>
                  </a:lnTo>
                  <a:lnTo>
                    <a:pt x="92951" y="278904"/>
                  </a:lnTo>
                  <a:lnTo>
                    <a:pt x="92951" y="0"/>
                  </a:lnTo>
                  <a:close/>
                </a:path>
                <a:path w="300354" h="279400">
                  <a:moveTo>
                    <a:pt x="149352" y="0"/>
                  </a:moveTo>
                  <a:lnTo>
                    <a:pt x="112776" y="0"/>
                  </a:lnTo>
                  <a:lnTo>
                    <a:pt x="112776" y="278904"/>
                  </a:lnTo>
                  <a:lnTo>
                    <a:pt x="149352" y="278904"/>
                  </a:lnTo>
                  <a:lnTo>
                    <a:pt x="149352" y="0"/>
                  </a:lnTo>
                  <a:close/>
                </a:path>
                <a:path w="300354" h="279400">
                  <a:moveTo>
                    <a:pt x="300228" y="139446"/>
                  </a:moveTo>
                  <a:lnTo>
                    <a:pt x="167640" y="0"/>
                  </a:lnTo>
                  <a:lnTo>
                    <a:pt x="167640" y="278892"/>
                  </a:lnTo>
                  <a:lnTo>
                    <a:pt x="300228" y="139446"/>
                  </a:lnTo>
                  <a:close/>
                </a:path>
              </a:pathLst>
            </a:custGeom>
            <a:solidFill>
              <a:srgbClr val="5ECCF3"/>
            </a:solidFill>
          </p:spPr>
          <p:txBody>
            <a:bodyPr wrap="square" lIns="0" tIns="0" rIns="0" bIns="0" rtlCol="0"/>
            <a:lstStyle/>
            <a:p>
              <a:endParaRPr/>
            </a:p>
          </p:txBody>
        </p:sp>
        <p:sp>
          <p:nvSpPr>
            <p:cNvPr id="220" name="object 89">
              <a:extLst>
                <a:ext uri="{FF2B5EF4-FFF2-40B4-BE49-F238E27FC236}">
                  <a16:creationId xmlns:a16="http://schemas.microsoft.com/office/drawing/2014/main" id="{AC654F70-9738-4B09-8712-BFE2748F1DD0}"/>
                </a:ext>
              </a:extLst>
            </p:cNvPr>
            <p:cNvSpPr/>
            <p:nvPr/>
          </p:nvSpPr>
          <p:spPr>
            <a:xfrm>
              <a:off x="7271766" y="4645918"/>
              <a:ext cx="2307590" cy="1940560"/>
            </a:xfrm>
            <a:custGeom>
              <a:avLst/>
              <a:gdLst/>
              <a:ahLst/>
              <a:cxnLst/>
              <a:rect l="l" t="t" r="r" b="b"/>
              <a:pathLst>
                <a:path w="2307590" h="1940559">
                  <a:moveTo>
                    <a:pt x="0" y="323342"/>
                  </a:moveTo>
                  <a:lnTo>
                    <a:pt x="3505" y="275561"/>
                  </a:lnTo>
                  <a:lnTo>
                    <a:pt x="13690" y="229957"/>
                  </a:lnTo>
                  <a:lnTo>
                    <a:pt x="30052" y="187030"/>
                  </a:lnTo>
                  <a:lnTo>
                    <a:pt x="52092" y="147279"/>
                  </a:lnTo>
                  <a:lnTo>
                    <a:pt x="79311" y="111206"/>
                  </a:lnTo>
                  <a:lnTo>
                    <a:pt x="111206" y="79311"/>
                  </a:lnTo>
                  <a:lnTo>
                    <a:pt x="147279" y="52092"/>
                  </a:lnTo>
                  <a:lnTo>
                    <a:pt x="187030" y="30052"/>
                  </a:lnTo>
                  <a:lnTo>
                    <a:pt x="229957" y="13690"/>
                  </a:lnTo>
                  <a:lnTo>
                    <a:pt x="275561" y="3505"/>
                  </a:lnTo>
                  <a:lnTo>
                    <a:pt x="323342" y="0"/>
                  </a:lnTo>
                  <a:lnTo>
                    <a:pt x="1983994" y="0"/>
                  </a:lnTo>
                  <a:lnTo>
                    <a:pt x="2031774" y="3505"/>
                  </a:lnTo>
                  <a:lnTo>
                    <a:pt x="2077378" y="13690"/>
                  </a:lnTo>
                  <a:lnTo>
                    <a:pt x="2120305" y="30052"/>
                  </a:lnTo>
                  <a:lnTo>
                    <a:pt x="2160056" y="52092"/>
                  </a:lnTo>
                  <a:lnTo>
                    <a:pt x="2196129" y="79311"/>
                  </a:lnTo>
                  <a:lnTo>
                    <a:pt x="2228024" y="111206"/>
                  </a:lnTo>
                  <a:lnTo>
                    <a:pt x="2255243" y="147279"/>
                  </a:lnTo>
                  <a:lnTo>
                    <a:pt x="2277283" y="187030"/>
                  </a:lnTo>
                  <a:lnTo>
                    <a:pt x="2293645" y="229957"/>
                  </a:lnTo>
                  <a:lnTo>
                    <a:pt x="2303830" y="275561"/>
                  </a:lnTo>
                  <a:lnTo>
                    <a:pt x="2307336" y="323342"/>
                  </a:lnTo>
                  <a:lnTo>
                    <a:pt x="2307336" y="1616697"/>
                  </a:lnTo>
                  <a:lnTo>
                    <a:pt x="2303830" y="1664478"/>
                  </a:lnTo>
                  <a:lnTo>
                    <a:pt x="2293645" y="1710083"/>
                  </a:lnTo>
                  <a:lnTo>
                    <a:pt x="2277283" y="1753011"/>
                  </a:lnTo>
                  <a:lnTo>
                    <a:pt x="2255243" y="1792763"/>
                  </a:lnTo>
                  <a:lnTo>
                    <a:pt x="2228024" y="1828838"/>
                  </a:lnTo>
                  <a:lnTo>
                    <a:pt x="2196129" y="1860735"/>
                  </a:lnTo>
                  <a:lnTo>
                    <a:pt x="2160056" y="1887955"/>
                  </a:lnTo>
                  <a:lnTo>
                    <a:pt x="2120305" y="1909997"/>
                  </a:lnTo>
                  <a:lnTo>
                    <a:pt x="2077378" y="1926360"/>
                  </a:lnTo>
                  <a:lnTo>
                    <a:pt x="2031774" y="1936545"/>
                  </a:lnTo>
                  <a:lnTo>
                    <a:pt x="1983994" y="1940052"/>
                  </a:lnTo>
                  <a:lnTo>
                    <a:pt x="323342" y="1940052"/>
                  </a:lnTo>
                  <a:lnTo>
                    <a:pt x="275561" y="1936545"/>
                  </a:lnTo>
                  <a:lnTo>
                    <a:pt x="229957" y="1926360"/>
                  </a:lnTo>
                  <a:lnTo>
                    <a:pt x="187030" y="1909997"/>
                  </a:lnTo>
                  <a:lnTo>
                    <a:pt x="147279" y="1887955"/>
                  </a:lnTo>
                  <a:lnTo>
                    <a:pt x="111206" y="1860735"/>
                  </a:lnTo>
                  <a:lnTo>
                    <a:pt x="79311" y="1828838"/>
                  </a:lnTo>
                  <a:lnTo>
                    <a:pt x="52092" y="1792763"/>
                  </a:lnTo>
                  <a:lnTo>
                    <a:pt x="30052" y="1753011"/>
                  </a:lnTo>
                  <a:lnTo>
                    <a:pt x="13690" y="1710083"/>
                  </a:lnTo>
                  <a:lnTo>
                    <a:pt x="3505" y="1664478"/>
                  </a:lnTo>
                  <a:lnTo>
                    <a:pt x="0" y="1616697"/>
                  </a:lnTo>
                  <a:lnTo>
                    <a:pt x="0" y="323342"/>
                  </a:lnTo>
                  <a:close/>
                </a:path>
              </a:pathLst>
            </a:custGeom>
            <a:ln w="38100">
              <a:solidFill>
                <a:srgbClr val="FFBE3C"/>
              </a:solidFill>
            </a:ln>
          </p:spPr>
          <p:txBody>
            <a:bodyPr wrap="square" lIns="0" tIns="0" rIns="0" bIns="0" rtlCol="0"/>
            <a:lstStyle/>
            <a:p>
              <a:endParaRPr/>
            </a:p>
          </p:txBody>
        </p:sp>
        <p:sp>
          <p:nvSpPr>
            <p:cNvPr id="221" name="object 90">
              <a:extLst>
                <a:ext uri="{FF2B5EF4-FFF2-40B4-BE49-F238E27FC236}">
                  <a16:creationId xmlns:a16="http://schemas.microsoft.com/office/drawing/2014/main" id="{B804353C-840D-46B4-8299-6D4DC9A65DA5}"/>
                </a:ext>
              </a:extLst>
            </p:cNvPr>
            <p:cNvSpPr/>
            <p:nvPr/>
          </p:nvSpPr>
          <p:spPr>
            <a:xfrm>
              <a:off x="4846320" y="4113529"/>
              <a:ext cx="4863465" cy="2593340"/>
            </a:xfrm>
            <a:custGeom>
              <a:avLst/>
              <a:gdLst/>
              <a:ahLst/>
              <a:cxnLst/>
              <a:rect l="l" t="t" r="r" b="b"/>
              <a:pathLst>
                <a:path w="4863465" h="2593340">
                  <a:moveTo>
                    <a:pt x="4832604" y="30480"/>
                  </a:moveTo>
                  <a:lnTo>
                    <a:pt x="4786884" y="30480"/>
                  </a:lnTo>
                  <a:lnTo>
                    <a:pt x="4786884" y="76200"/>
                  </a:lnTo>
                  <a:lnTo>
                    <a:pt x="4786884" y="2517140"/>
                  </a:lnTo>
                  <a:lnTo>
                    <a:pt x="76200" y="2517140"/>
                  </a:lnTo>
                  <a:lnTo>
                    <a:pt x="76200" y="76200"/>
                  </a:lnTo>
                  <a:lnTo>
                    <a:pt x="4786884" y="76200"/>
                  </a:lnTo>
                  <a:lnTo>
                    <a:pt x="4786884" y="30480"/>
                  </a:lnTo>
                  <a:lnTo>
                    <a:pt x="30480" y="30480"/>
                  </a:lnTo>
                  <a:lnTo>
                    <a:pt x="30480" y="76200"/>
                  </a:lnTo>
                  <a:lnTo>
                    <a:pt x="30480" y="2517140"/>
                  </a:lnTo>
                  <a:lnTo>
                    <a:pt x="30480" y="2562860"/>
                  </a:lnTo>
                  <a:lnTo>
                    <a:pt x="4832604" y="2562860"/>
                  </a:lnTo>
                  <a:lnTo>
                    <a:pt x="4832604" y="2517406"/>
                  </a:lnTo>
                  <a:lnTo>
                    <a:pt x="4832604" y="2517140"/>
                  </a:lnTo>
                  <a:lnTo>
                    <a:pt x="4832604" y="76200"/>
                  </a:lnTo>
                  <a:lnTo>
                    <a:pt x="4832604" y="75946"/>
                  </a:lnTo>
                  <a:lnTo>
                    <a:pt x="4832604" y="30480"/>
                  </a:lnTo>
                  <a:close/>
                </a:path>
                <a:path w="4863465" h="2593340">
                  <a:moveTo>
                    <a:pt x="4863084" y="0"/>
                  </a:moveTo>
                  <a:lnTo>
                    <a:pt x="38100" y="0"/>
                  </a:lnTo>
                  <a:lnTo>
                    <a:pt x="38100" y="15240"/>
                  </a:lnTo>
                  <a:lnTo>
                    <a:pt x="4847844" y="15240"/>
                  </a:lnTo>
                  <a:lnTo>
                    <a:pt x="4847844" y="2578100"/>
                  </a:lnTo>
                  <a:lnTo>
                    <a:pt x="15240" y="2578100"/>
                  </a:lnTo>
                  <a:lnTo>
                    <a:pt x="15240" y="15240"/>
                  </a:lnTo>
                  <a:lnTo>
                    <a:pt x="0" y="15240"/>
                  </a:lnTo>
                  <a:lnTo>
                    <a:pt x="0" y="2578100"/>
                  </a:lnTo>
                  <a:lnTo>
                    <a:pt x="0" y="2593340"/>
                  </a:lnTo>
                  <a:lnTo>
                    <a:pt x="4863084" y="2593340"/>
                  </a:lnTo>
                  <a:lnTo>
                    <a:pt x="4863084" y="2578100"/>
                  </a:lnTo>
                  <a:lnTo>
                    <a:pt x="4863084" y="15240"/>
                  </a:lnTo>
                  <a:lnTo>
                    <a:pt x="4863084" y="0"/>
                  </a:lnTo>
                  <a:close/>
                </a:path>
              </a:pathLst>
            </a:custGeom>
            <a:solidFill>
              <a:srgbClr val="F79646"/>
            </a:solidFill>
          </p:spPr>
          <p:txBody>
            <a:bodyPr wrap="square" lIns="0" tIns="0" rIns="0" bIns="0" rtlCol="0"/>
            <a:lstStyle/>
            <a:p>
              <a:endParaRPr/>
            </a:p>
          </p:txBody>
        </p:sp>
        <p:pic>
          <p:nvPicPr>
            <p:cNvPr id="222" name="object 91">
              <a:extLst>
                <a:ext uri="{FF2B5EF4-FFF2-40B4-BE49-F238E27FC236}">
                  <a16:creationId xmlns:a16="http://schemas.microsoft.com/office/drawing/2014/main" id="{A61435FA-BE61-4C86-A48A-24D8BF226A70}"/>
                </a:ext>
              </a:extLst>
            </p:cNvPr>
            <p:cNvPicPr/>
            <p:nvPr/>
          </p:nvPicPr>
          <p:blipFill>
            <a:blip r:embed="rId21" cstate="print"/>
            <a:stretch>
              <a:fillRect/>
            </a:stretch>
          </p:blipFill>
          <p:spPr>
            <a:xfrm>
              <a:off x="9025128" y="5654039"/>
              <a:ext cx="516635" cy="563879"/>
            </a:xfrm>
            <a:prstGeom prst="rect">
              <a:avLst/>
            </a:prstGeom>
          </p:spPr>
        </p:pic>
      </p:grpSp>
      <p:sp>
        <p:nvSpPr>
          <p:cNvPr id="223" name="object 92">
            <a:extLst>
              <a:ext uri="{FF2B5EF4-FFF2-40B4-BE49-F238E27FC236}">
                <a16:creationId xmlns:a16="http://schemas.microsoft.com/office/drawing/2014/main" id="{3D2B672A-63A8-4649-8E27-8A80C3FF4FC9}"/>
              </a:ext>
            </a:extLst>
          </p:cNvPr>
          <p:cNvSpPr txBox="1"/>
          <p:nvPr/>
        </p:nvSpPr>
        <p:spPr>
          <a:xfrm>
            <a:off x="8105956" y="6031604"/>
            <a:ext cx="1164590"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latin typeface="Meiryo UI"/>
                <a:cs typeface="Meiryo UI"/>
              </a:rPr>
              <a:t>機能性ポリマーなど高機能材料原料</a:t>
            </a:r>
            <a:endParaRPr sz="1200">
              <a:latin typeface="Meiryo UI"/>
              <a:cs typeface="Meiryo UI"/>
            </a:endParaRPr>
          </a:p>
        </p:txBody>
      </p:sp>
      <p:sp>
        <p:nvSpPr>
          <p:cNvPr id="230" name="object 99">
            <a:extLst>
              <a:ext uri="{FF2B5EF4-FFF2-40B4-BE49-F238E27FC236}">
                <a16:creationId xmlns:a16="http://schemas.microsoft.com/office/drawing/2014/main" id="{E74FA44F-22A0-4229-9D46-706C4552D4E1}"/>
              </a:ext>
            </a:extLst>
          </p:cNvPr>
          <p:cNvSpPr txBox="1"/>
          <p:nvPr/>
        </p:nvSpPr>
        <p:spPr>
          <a:xfrm>
            <a:off x="2922589" y="4095133"/>
            <a:ext cx="1306195"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Meiryo UI"/>
                <a:cs typeface="Meiryo UI"/>
              </a:rPr>
              <a:t>DNA</a:t>
            </a:r>
            <a:r>
              <a:rPr sz="1050" b="1" spc="-15" dirty="0">
                <a:latin typeface="Meiryo UI"/>
                <a:cs typeface="Meiryo UI"/>
              </a:rPr>
              <a:t>合成コストの低下</a:t>
            </a:r>
            <a:endParaRPr sz="1050">
              <a:latin typeface="Meiryo UI"/>
              <a:cs typeface="Meiryo UI"/>
            </a:endParaRPr>
          </a:p>
        </p:txBody>
      </p:sp>
      <p:grpSp>
        <p:nvGrpSpPr>
          <p:cNvPr id="231" name="object 100">
            <a:extLst>
              <a:ext uri="{FF2B5EF4-FFF2-40B4-BE49-F238E27FC236}">
                <a16:creationId xmlns:a16="http://schemas.microsoft.com/office/drawing/2014/main" id="{9EC107B1-4B2D-4741-8421-7CAA0A0EF921}"/>
              </a:ext>
            </a:extLst>
          </p:cNvPr>
          <p:cNvGrpSpPr/>
          <p:nvPr/>
        </p:nvGrpSpPr>
        <p:grpSpPr>
          <a:xfrm>
            <a:off x="609683" y="4938138"/>
            <a:ext cx="1353820" cy="535940"/>
            <a:chOff x="804418" y="4929671"/>
            <a:chExt cx="1353820" cy="535940"/>
          </a:xfrm>
        </p:grpSpPr>
        <p:sp>
          <p:nvSpPr>
            <p:cNvPr id="232" name="object 101">
              <a:extLst>
                <a:ext uri="{FF2B5EF4-FFF2-40B4-BE49-F238E27FC236}">
                  <a16:creationId xmlns:a16="http://schemas.microsoft.com/office/drawing/2014/main" id="{5FAF066E-3659-4291-885A-E2659DDDF00E}"/>
                </a:ext>
              </a:extLst>
            </p:cNvPr>
            <p:cNvSpPr/>
            <p:nvPr/>
          </p:nvSpPr>
          <p:spPr>
            <a:xfrm>
              <a:off x="814578" y="4939831"/>
              <a:ext cx="1333500" cy="515620"/>
            </a:xfrm>
            <a:custGeom>
              <a:avLst/>
              <a:gdLst/>
              <a:ahLst/>
              <a:cxnLst/>
              <a:rect l="l" t="t" r="r" b="b"/>
              <a:pathLst>
                <a:path w="1333500" h="515620">
                  <a:moveTo>
                    <a:pt x="1084072" y="234911"/>
                  </a:moveTo>
                  <a:lnTo>
                    <a:pt x="46736" y="234911"/>
                  </a:lnTo>
                  <a:lnTo>
                    <a:pt x="28546" y="238585"/>
                  </a:lnTo>
                  <a:lnTo>
                    <a:pt x="13690" y="248602"/>
                  </a:lnTo>
                  <a:lnTo>
                    <a:pt x="3673" y="263458"/>
                  </a:lnTo>
                  <a:lnTo>
                    <a:pt x="0" y="281647"/>
                  </a:lnTo>
                  <a:lnTo>
                    <a:pt x="0" y="468591"/>
                  </a:lnTo>
                  <a:lnTo>
                    <a:pt x="3673" y="486781"/>
                  </a:lnTo>
                  <a:lnTo>
                    <a:pt x="13690" y="501637"/>
                  </a:lnTo>
                  <a:lnTo>
                    <a:pt x="28546" y="511654"/>
                  </a:lnTo>
                  <a:lnTo>
                    <a:pt x="46736" y="515327"/>
                  </a:lnTo>
                  <a:lnTo>
                    <a:pt x="1084072" y="515327"/>
                  </a:lnTo>
                  <a:lnTo>
                    <a:pt x="1102261" y="511654"/>
                  </a:lnTo>
                  <a:lnTo>
                    <a:pt x="1117117" y="501637"/>
                  </a:lnTo>
                  <a:lnTo>
                    <a:pt x="1127134" y="486781"/>
                  </a:lnTo>
                  <a:lnTo>
                    <a:pt x="1130808" y="468591"/>
                  </a:lnTo>
                  <a:lnTo>
                    <a:pt x="1130808" y="281647"/>
                  </a:lnTo>
                  <a:lnTo>
                    <a:pt x="1127134" y="263458"/>
                  </a:lnTo>
                  <a:lnTo>
                    <a:pt x="1117117" y="248602"/>
                  </a:lnTo>
                  <a:lnTo>
                    <a:pt x="1102261" y="238585"/>
                  </a:lnTo>
                  <a:lnTo>
                    <a:pt x="1084072" y="234911"/>
                  </a:lnTo>
                  <a:close/>
                </a:path>
                <a:path w="1333500" h="515620">
                  <a:moveTo>
                    <a:pt x="1333157" y="0"/>
                  </a:moveTo>
                  <a:lnTo>
                    <a:pt x="659638" y="234911"/>
                  </a:lnTo>
                  <a:lnTo>
                    <a:pt x="942340" y="234911"/>
                  </a:lnTo>
                  <a:lnTo>
                    <a:pt x="1333157" y="0"/>
                  </a:lnTo>
                  <a:close/>
                </a:path>
              </a:pathLst>
            </a:custGeom>
            <a:solidFill>
              <a:srgbClr val="FFFFFF"/>
            </a:solidFill>
          </p:spPr>
          <p:txBody>
            <a:bodyPr wrap="square" lIns="0" tIns="0" rIns="0" bIns="0" rtlCol="0"/>
            <a:lstStyle/>
            <a:p>
              <a:endParaRPr/>
            </a:p>
          </p:txBody>
        </p:sp>
        <p:sp>
          <p:nvSpPr>
            <p:cNvPr id="233" name="object 102">
              <a:extLst>
                <a:ext uri="{FF2B5EF4-FFF2-40B4-BE49-F238E27FC236}">
                  <a16:creationId xmlns:a16="http://schemas.microsoft.com/office/drawing/2014/main" id="{2E390A85-D4BA-47D2-9F4B-3414825AF16E}"/>
                </a:ext>
              </a:extLst>
            </p:cNvPr>
            <p:cNvSpPr/>
            <p:nvPr/>
          </p:nvSpPr>
          <p:spPr>
            <a:xfrm>
              <a:off x="814578" y="4939831"/>
              <a:ext cx="1333500" cy="515620"/>
            </a:xfrm>
            <a:custGeom>
              <a:avLst/>
              <a:gdLst/>
              <a:ahLst/>
              <a:cxnLst/>
              <a:rect l="l" t="t" r="r" b="b"/>
              <a:pathLst>
                <a:path w="1333500" h="515620">
                  <a:moveTo>
                    <a:pt x="0" y="281647"/>
                  </a:moveTo>
                  <a:lnTo>
                    <a:pt x="3673" y="263458"/>
                  </a:lnTo>
                  <a:lnTo>
                    <a:pt x="13690" y="248602"/>
                  </a:lnTo>
                  <a:lnTo>
                    <a:pt x="28546" y="238585"/>
                  </a:lnTo>
                  <a:lnTo>
                    <a:pt x="46736" y="234911"/>
                  </a:lnTo>
                  <a:lnTo>
                    <a:pt x="659638" y="234911"/>
                  </a:lnTo>
                  <a:lnTo>
                    <a:pt x="1333157" y="0"/>
                  </a:lnTo>
                  <a:lnTo>
                    <a:pt x="942340" y="234911"/>
                  </a:lnTo>
                  <a:lnTo>
                    <a:pt x="1084072" y="234911"/>
                  </a:lnTo>
                  <a:lnTo>
                    <a:pt x="1102261" y="238585"/>
                  </a:lnTo>
                  <a:lnTo>
                    <a:pt x="1117117" y="248602"/>
                  </a:lnTo>
                  <a:lnTo>
                    <a:pt x="1127134" y="263458"/>
                  </a:lnTo>
                  <a:lnTo>
                    <a:pt x="1130808" y="281647"/>
                  </a:lnTo>
                  <a:lnTo>
                    <a:pt x="1130808" y="351751"/>
                  </a:lnTo>
                  <a:lnTo>
                    <a:pt x="1130808" y="468591"/>
                  </a:lnTo>
                  <a:lnTo>
                    <a:pt x="1127134" y="486781"/>
                  </a:lnTo>
                  <a:lnTo>
                    <a:pt x="1117117" y="501637"/>
                  </a:lnTo>
                  <a:lnTo>
                    <a:pt x="1102261" y="511654"/>
                  </a:lnTo>
                  <a:lnTo>
                    <a:pt x="1084072" y="515327"/>
                  </a:lnTo>
                  <a:lnTo>
                    <a:pt x="942340" y="515327"/>
                  </a:lnTo>
                  <a:lnTo>
                    <a:pt x="659638" y="515327"/>
                  </a:lnTo>
                  <a:lnTo>
                    <a:pt x="46736" y="515327"/>
                  </a:lnTo>
                  <a:lnTo>
                    <a:pt x="28546" y="511654"/>
                  </a:lnTo>
                  <a:lnTo>
                    <a:pt x="13690" y="501637"/>
                  </a:lnTo>
                  <a:lnTo>
                    <a:pt x="3673" y="486781"/>
                  </a:lnTo>
                  <a:lnTo>
                    <a:pt x="0" y="468591"/>
                  </a:lnTo>
                  <a:lnTo>
                    <a:pt x="0" y="351751"/>
                  </a:lnTo>
                  <a:lnTo>
                    <a:pt x="0" y="281647"/>
                  </a:lnTo>
                  <a:close/>
                </a:path>
              </a:pathLst>
            </a:custGeom>
            <a:ln w="19812">
              <a:solidFill>
                <a:srgbClr val="808080"/>
              </a:solidFill>
            </a:ln>
          </p:spPr>
          <p:txBody>
            <a:bodyPr wrap="square" lIns="0" tIns="0" rIns="0" bIns="0" rtlCol="0"/>
            <a:lstStyle/>
            <a:p>
              <a:endParaRPr/>
            </a:p>
          </p:txBody>
        </p:sp>
      </p:grpSp>
      <p:sp>
        <p:nvSpPr>
          <p:cNvPr id="234" name="object 103">
            <a:extLst>
              <a:ext uri="{FF2B5EF4-FFF2-40B4-BE49-F238E27FC236}">
                <a16:creationId xmlns:a16="http://schemas.microsoft.com/office/drawing/2014/main" id="{307217A4-2B49-4E42-A00E-67D557CF67E6}"/>
              </a:ext>
            </a:extLst>
          </p:cNvPr>
          <p:cNvSpPr txBox="1"/>
          <p:nvPr/>
        </p:nvSpPr>
        <p:spPr>
          <a:xfrm>
            <a:off x="733161" y="5149331"/>
            <a:ext cx="902969" cy="346710"/>
          </a:xfrm>
          <a:prstGeom prst="rect">
            <a:avLst/>
          </a:prstGeom>
        </p:spPr>
        <p:txBody>
          <a:bodyPr vert="horz" wrap="square" lIns="0" tIns="13335" rIns="0" bIns="0" rtlCol="0">
            <a:spAutoFit/>
          </a:bodyPr>
          <a:lstStyle/>
          <a:p>
            <a:pPr marL="100965" marR="5080" indent="-88900">
              <a:lnSpc>
                <a:spcPct val="100000"/>
              </a:lnSpc>
              <a:spcBef>
                <a:spcPts val="105"/>
              </a:spcBef>
            </a:pPr>
            <a:r>
              <a:rPr sz="1050" b="1" spc="-20" dirty="0">
                <a:latin typeface="Meiryo UI"/>
                <a:cs typeface="Meiryo UI"/>
              </a:rPr>
              <a:t>シークエンシング</a:t>
            </a:r>
            <a:r>
              <a:rPr sz="1050" b="1" spc="-15" dirty="0">
                <a:latin typeface="Meiryo UI"/>
                <a:cs typeface="Meiryo UI"/>
              </a:rPr>
              <a:t>コストの低下</a:t>
            </a:r>
            <a:endParaRPr sz="1050">
              <a:latin typeface="Meiryo UI"/>
              <a:cs typeface="Meiryo UI"/>
            </a:endParaRPr>
          </a:p>
        </p:txBody>
      </p:sp>
      <p:sp>
        <p:nvSpPr>
          <p:cNvPr id="235" name="object 104">
            <a:extLst>
              <a:ext uri="{FF2B5EF4-FFF2-40B4-BE49-F238E27FC236}">
                <a16:creationId xmlns:a16="http://schemas.microsoft.com/office/drawing/2014/main" id="{CEC1E613-7029-4024-A12E-90A06C15E7F3}"/>
              </a:ext>
            </a:extLst>
          </p:cNvPr>
          <p:cNvSpPr txBox="1"/>
          <p:nvPr/>
        </p:nvSpPr>
        <p:spPr>
          <a:xfrm>
            <a:off x="319664" y="6564914"/>
            <a:ext cx="4146550" cy="193675"/>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a:cs typeface="Meiryo UI"/>
                <a:hlinkClick r:id="rId22"/>
              </a:rPr>
              <a:t>http://www.bioeconomycapital.com/bioeconomy-dashboard</a:t>
            </a:r>
            <a:endParaRPr sz="1100">
              <a:latin typeface="Meiryo UI"/>
              <a:cs typeface="Meiryo UI"/>
            </a:endParaRPr>
          </a:p>
        </p:txBody>
      </p:sp>
      <p:grpSp>
        <p:nvGrpSpPr>
          <p:cNvPr id="236" name="object 105">
            <a:extLst>
              <a:ext uri="{FF2B5EF4-FFF2-40B4-BE49-F238E27FC236}">
                <a16:creationId xmlns:a16="http://schemas.microsoft.com/office/drawing/2014/main" id="{D12F573A-812A-4D6E-96C3-3AB90FFF478B}"/>
              </a:ext>
            </a:extLst>
          </p:cNvPr>
          <p:cNvGrpSpPr/>
          <p:nvPr/>
        </p:nvGrpSpPr>
        <p:grpSpPr>
          <a:xfrm>
            <a:off x="4581480" y="3889578"/>
            <a:ext cx="2417445" cy="565785"/>
            <a:chOff x="4776215" y="4008120"/>
            <a:chExt cx="2417445" cy="565785"/>
          </a:xfrm>
        </p:grpSpPr>
        <p:pic>
          <p:nvPicPr>
            <p:cNvPr id="237" name="object 106">
              <a:extLst>
                <a:ext uri="{FF2B5EF4-FFF2-40B4-BE49-F238E27FC236}">
                  <a16:creationId xmlns:a16="http://schemas.microsoft.com/office/drawing/2014/main" id="{EE1A1F88-A2BB-48B9-9E7D-C11D7E0F494D}"/>
                </a:ext>
              </a:extLst>
            </p:cNvPr>
            <p:cNvPicPr/>
            <p:nvPr/>
          </p:nvPicPr>
          <p:blipFill>
            <a:blip r:embed="rId23" cstate="print"/>
            <a:stretch>
              <a:fillRect/>
            </a:stretch>
          </p:blipFill>
          <p:spPr>
            <a:xfrm>
              <a:off x="4789932" y="4037076"/>
              <a:ext cx="2389631" cy="443483"/>
            </a:xfrm>
            <a:prstGeom prst="rect">
              <a:avLst/>
            </a:prstGeom>
          </p:spPr>
        </p:pic>
        <p:pic>
          <p:nvPicPr>
            <p:cNvPr id="238" name="object 107">
              <a:extLst>
                <a:ext uri="{FF2B5EF4-FFF2-40B4-BE49-F238E27FC236}">
                  <a16:creationId xmlns:a16="http://schemas.microsoft.com/office/drawing/2014/main" id="{68DB60EA-9C25-4F1A-80FC-A556698CDC6A}"/>
                </a:ext>
              </a:extLst>
            </p:cNvPr>
            <p:cNvPicPr/>
            <p:nvPr/>
          </p:nvPicPr>
          <p:blipFill>
            <a:blip r:embed="rId24" cstate="print"/>
            <a:stretch>
              <a:fillRect/>
            </a:stretch>
          </p:blipFill>
          <p:spPr>
            <a:xfrm>
              <a:off x="4776215" y="4008120"/>
              <a:ext cx="2417063" cy="565403"/>
            </a:xfrm>
            <a:prstGeom prst="rect">
              <a:avLst/>
            </a:prstGeom>
          </p:spPr>
        </p:pic>
        <p:pic>
          <p:nvPicPr>
            <p:cNvPr id="239" name="object 108">
              <a:extLst>
                <a:ext uri="{FF2B5EF4-FFF2-40B4-BE49-F238E27FC236}">
                  <a16:creationId xmlns:a16="http://schemas.microsoft.com/office/drawing/2014/main" id="{5200DBEB-E19A-4548-9DEC-EF35459AB27E}"/>
                </a:ext>
              </a:extLst>
            </p:cNvPr>
            <p:cNvPicPr/>
            <p:nvPr/>
          </p:nvPicPr>
          <p:blipFill>
            <a:blip r:embed="rId25" cstate="print"/>
            <a:stretch>
              <a:fillRect/>
            </a:stretch>
          </p:blipFill>
          <p:spPr>
            <a:xfrm>
              <a:off x="4837175" y="4064508"/>
              <a:ext cx="2295143" cy="348995"/>
            </a:xfrm>
            <a:prstGeom prst="rect">
              <a:avLst/>
            </a:prstGeom>
          </p:spPr>
        </p:pic>
        <p:sp>
          <p:nvSpPr>
            <p:cNvPr id="240" name="object 109">
              <a:extLst>
                <a:ext uri="{FF2B5EF4-FFF2-40B4-BE49-F238E27FC236}">
                  <a16:creationId xmlns:a16="http://schemas.microsoft.com/office/drawing/2014/main" id="{9AB8CDBC-F837-4F8A-9898-E4284D927300}"/>
                </a:ext>
              </a:extLst>
            </p:cNvPr>
            <p:cNvSpPr/>
            <p:nvPr/>
          </p:nvSpPr>
          <p:spPr>
            <a:xfrm>
              <a:off x="4837175" y="4064508"/>
              <a:ext cx="2295525" cy="349250"/>
            </a:xfrm>
            <a:custGeom>
              <a:avLst/>
              <a:gdLst/>
              <a:ahLst/>
              <a:cxnLst/>
              <a:rect l="l" t="t" r="r" b="b"/>
              <a:pathLst>
                <a:path w="2295525" h="349250">
                  <a:moveTo>
                    <a:pt x="0" y="0"/>
                  </a:moveTo>
                  <a:lnTo>
                    <a:pt x="2295144" y="0"/>
                  </a:lnTo>
                  <a:lnTo>
                    <a:pt x="2295144" y="348996"/>
                  </a:lnTo>
                  <a:lnTo>
                    <a:pt x="0" y="348996"/>
                  </a:lnTo>
                  <a:lnTo>
                    <a:pt x="0" y="0"/>
                  </a:lnTo>
                  <a:close/>
                </a:path>
              </a:pathLst>
            </a:custGeom>
            <a:ln w="9143">
              <a:solidFill>
                <a:srgbClr val="F69240"/>
              </a:solidFill>
            </a:ln>
          </p:spPr>
          <p:txBody>
            <a:bodyPr wrap="square" lIns="0" tIns="0" rIns="0" bIns="0" rtlCol="0"/>
            <a:lstStyle/>
            <a:p>
              <a:endParaRPr/>
            </a:p>
          </p:txBody>
        </p:sp>
      </p:grpSp>
      <p:sp>
        <p:nvSpPr>
          <p:cNvPr id="241" name="object 110">
            <a:extLst>
              <a:ext uri="{FF2B5EF4-FFF2-40B4-BE49-F238E27FC236}">
                <a16:creationId xmlns:a16="http://schemas.microsoft.com/office/drawing/2014/main" id="{43A32971-61A7-4A28-8ADF-1AA3D4110322}"/>
              </a:ext>
            </a:extLst>
          </p:cNvPr>
          <p:cNvSpPr txBox="1"/>
          <p:nvPr/>
        </p:nvSpPr>
        <p:spPr>
          <a:xfrm>
            <a:off x="4754399" y="4004173"/>
            <a:ext cx="2220595" cy="299720"/>
          </a:xfrm>
          <a:prstGeom prst="rect">
            <a:avLst/>
          </a:prstGeom>
        </p:spPr>
        <p:txBody>
          <a:bodyPr vert="horz" wrap="square" lIns="0" tIns="12700" rIns="0" bIns="0" rtlCol="0">
            <a:spAutoFit/>
          </a:bodyPr>
          <a:lstStyle/>
          <a:p>
            <a:pPr marL="48260">
              <a:lnSpc>
                <a:spcPct val="100000"/>
              </a:lnSpc>
              <a:spcBef>
                <a:spcPts val="100"/>
              </a:spcBef>
            </a:pPr>
            <a:r>
              <a:rPr sz="1800" b="1" spc="-10" dirty="0">
                <a:latin typeface="メイリオ"/>
                <a:cs typeface="メイリオ"/>
              </a:rPr>
              <a:t>スマートセルの創出</a:t>
            </a:r>
            <a:endParaRPr sz="1800" dirty="0">
              <a:latin typeface="メイリオ"/>
              <a:cs typeface="メイリオ"/>
            </a:endParaRPr>
          </a:p>
        </p:txBody>
      </p:sp>
      <p:sp>
        <p:nvSpPr>
          <p:cNvPr id="247" name="object 116">
            <a:extLst>
              <a:ext uri="{FF2B5EF4-FFF2-40B4-BE49-F238E27FC236}">
                <a16:creationId xmlns:a16="http://schemas.microsoft.com/office/drawing/2014/main" id="{862F0497-5138-43D7-89E3-DB4A3F3EF326}"/>
              </a:ext>
            </a:extLst>
          </p:cNvPr>
          <p:cNvSpPr txBox="1"/>
          <p:nvPr/>
        </p:nvSpPr>
        <p:spPr>
          <a:xfrm>
            <a:off x="7152656" y="4700759"/>
            <a:ext cx="1113790" cy="419734"/>
          </a:xfrm>
          <a:prstGeom prst="rect">
            <a:avLst/>
          </a:prstGeom>
        </p:spPr>
        <p:txBody>
          <a:bodyPr vert="horz" wrap="square" lIns="0" tIns="12065" rIns="0" bIns="0" rtlCol="0">
            <a:spAutoFit/>
          </a:bodyPr>
          <a:lstStyle/>
          <a:p>
            <a:pPr marL="108585">
              <a:lnSpc>
                <a:spcPts val="1795"/>
              </a:lnSpc>
              <a:spcBef>
                <a:spcPts val="95"/>
              </a:spcBef>
            </a:pPr>
            <a:r>
              <a:rPr sz="1600" b="1" spc="-10" dirty="0">
                <a:solidFill>
                  <a:srgbClr val="FF0000"/>
                </a:solidFill>
                <a:latin typeface="Meiryo UI"/>
                <a:cs typeface="Meiryo UI"/>
              </a:rPr>
              <a:t>ス</a:t>
            </a:r>
            <a:r>
              <a:rPr sz="1600" b="1" spc="-25" dirty="0">
                <a:solidFill>
                  <a:srgbClr val="FF0000"/>
                </a:solidFill>
                <a:latin typeface="Meiryo UI"/>
                <a:cs typeface="Meiryo UI"/>
              </a:rPr>
              <a:t>マートセ</a:t>
            </a:r>
            <a:r>
              <a:rPr sz="1600" b="1" spc="-50" dirty="0">
                <a:solidFill>
                  <a:srgbClr val="FF0000"/>
                </a:solidFill>
                <a:latin typeface="Meiryo UI"/>
                <a:cs typeface="Meiryo UI"/>
              </a:rPr>
              <a:t>ル</a:t>
            </a:r>
            <a:endParaRPr sz="1600" dirty="0">
              <a:latin typeface="Meiryo UI"/>
              <a:cs typeface="Meiryo UI"/>
            </a:endParaRPr>
          </a:p>
          <a:p>
            <a:pPr marL="12700">
              <a:lnSpc>
                <a:spcPts val="1315"/>
              </a:lnSpc>
            </a:pPr>
            <a:r>
              <a:rPr sz="1200" dirty="0">
                <a:solidFill>
                  <a:srgbClr val="FF0000"/>
                </a:solidFill>
                <a:latin typeface="Meiryo UI"/>
                <a:cs typeface="Meiryo UI"/>
              </a:rPr>
              <a:t>（</a:t>
            </a:r>
            <a:r>
              <a:rPr sz="1200" spc="-10" dirty="0">
                <a:solidFill>
                  <a:srgbClr val="FF0000"/>
                </a:solidFill>
                <a:latin typeface="Meiryo UI"/>
                <a:cs typeface="Meiryo UI"/>
              </a:rPr>
              <a:t>かしこい細胞</a:t>
            </a:r>
            <a:r>
              <a:rPr sz="1200" spc="-50" dirty="0">
                <a:solidFill>
                  <a:srgbClr val="FF0000"/>
                </a:solidFill>
                <a:latin typeface="Meiryo UI"/>
                <a:cs typeface="Meiryo UI"/>
              </a:rPr>
              <a:t>）</a:t>
            </a:r>
            <a:endParaRPr sz="1200" dirty="0">
              <a:latin typeface="Meiryo UI"/>
              <a:cs typeface="Meiryo UI"/>
            </a:endParaRPr>
          </a:p>
        </p:txBody>
      </p:sp>
      <p:pic>
        <p:nvPicPr>
          <p:cNvPr id="249" name="object 29">
            <a:extLst>
              <a:ext uri="{FF2B5EF4-FFF2-40B4-BE49-F238E27FC236}">
                <a16:creationId xmlns:a16="http://schemas.microsoft.com/office/drawing/2014/main" id="{857E6B6A-7E30-42A3-B053-9319E8184C43}"/>
              </a:ext>
            </a:extLst>
          </p:cNvPr>
          <p:cNvPicPr/>
          <p:nvPr/>
        </p:nvPicPr>
        <p:blipFill>
          <a:blip r:embed="rId26" cstate="print"/>
          <a:stretch>
            <a:fillRect/>
          </a:stretch>
        </p:blipFill>
        <p:spPr>
          <a:xfrm>
            <a:off x="9372007" y="2330842"/>
            <a:ext cx="1475219" cy="1627619"/>
          </a:xfrm>
          <a:prstGeom prst="rect">
            <a:avLst/>
          </a:prstGeom>
        </p:spPr>
      </p:pic>
      <p:pic>
        <p:nvPicPr>
          <p:cNvPr id="250" name="object 30">
            <a:extLst>
              <a:ext uri="{FF2B5EF4-FFF2-40B4-BE49-F238E27FC236}">
                <a16:creationId xmlns:a16="http://schemas.microsoft.com/office/drawing/2014/main" id="{9C71F3EC-3CED-4891-BA60-676F73B52517}"/>
              </a:ext>
            </a:extLst>
          </p:cNvPr>
          <p:cNvPicPr/>
          <p:nvPr/>
        </p:nvPicPr>
        <p:blipFill>
          <a:blip r:embed="rId20" cstate="print"/>
          <a:stretch>
            <a:fillRect/>
          </a:stretch>
        </p:blipFill>
        <p:spPr>
          <a:xfrm>
            <a:off x="9567067" y="2525914"/>
            <a:ext cx="886968" cy="1039368"/>
          </a:xfrm>
          <a:prstGeom prst="rect">
            <a:avLst/>
          </a:prstGeom>
        </p:spPr>
      </p:pic>
      <p:grpSp>
        <p:nvGrpSpPr>
          <p:cNvPr id="251" name="object 45">
            <a:extLst>
              <a:ext uri="{FF2B5EF4-FFF2-40B4-BE49-F238E27FC236}">
                <a16:creationId xmlns:a16="http://schemas.microsoft.com/office/drawing/2014/main" id="{9A5BFABF-3695-4785-968C-BBD9EFD78128}"/>
              </a:ext>
            </a:extLst>
          </p:cNvPr>
          <p:cNvGrpSpPr/>
          <p:nvPr/>
        </p:nvGrpSpPr>
        <p:grpSpPr>
          <a:xfrm>
            <a:off x="10338210" y="2487826"/>
            <a:ext cx="1828800" cy="570230"/>
            <a:chOff x="4497323" y="1836432"/>
            <a:chExt cx="1828800" cy="570230"/>
          </a:xfrm>
        </p:grpSpPr>
        <p:pic>
          <p:nvPicPr>
            <p:cNvPr id="252" name="object 46">
              <a:extLst>
                <a:ext uri="{FF2B5EF4-FFF2-40B4-BE49-F238E27FC236}">
                  <a16:creationId xmlns:a16="http://schemas.microsoft.com/office/drawing/2014/main" id="{64E97D76-2648-46DF-8EF8-3E7720C0F0C9}"/>
                </a:ext>
              </a:extLst>
            </p:cNvPr>
            <p:cNvPicPr/>
            <p:nvPr/>
          </p:nvPicPr>
          <p:blipFill>
            <a:blip r:embed="rId27" cstate="print"/>
            <a:stretch>
              <a:fillRect/>
            </a:stretch>
          </p:blipFill>
          <p:spPr>
            <a:xfrm>
              <a:off x="4497323" y="1836432"/>
              <a:ext cx="1737359" cy="569962"/>
            </a:xfrm>
            <a:prstGeom prst="rect">
              <a:avLst/>
            </a:prstGeom>
          </p:spPr>
        </p:pic>
        <p:pic>
          <p:nvPicPr>
            <p:cNvPr id="253" name="object 47">
              <a:extLst>
                <a:ext uri="{FF2B5EF4-FFF2-40B4-BE49-F238E27FC236}">
                  <a16:creationId xmlns:a16="http://schemas.microsoft.com/office/drawing/2014/main" id="{9EA8065D-3F41-4D15-91BC-A375D18B8C51}"/>
                </a:ext>
              </a:extLst>
            </p:cNvPr>
            <p:cNvPicPr/>
            <p:nvPr/>
          </p:nvPicPr>
          <p:blipFill>
            <a:blip r:embed="rId28" cstate="print"/>
            <a:stretch>
              <a:fillRect/>
            </a:stretch>
          </p:blipFill>
          <p:spPr>
            <a:xfrm>
              <a:off x="5954267" y="1969007"/>
              <a:ext cx="371855" cy="356615"/>
            </a:xfrm>
            <a:prstGeom prst="rect">
              <a:avLst/>
            </a:prstGeom>
          </p:spPr>
        </p:pic>
      </p:grpSp>
      <p:sp>
        <p:nvSpPr>
          <p:cNvPr id="254" name="object 48">
            <a:extLst>
              <a:ext uri="{FF2B5EF4-FFF2-40B4-BE49-F238E27FC236}">
                <a16:creationId xmlns:a16="http://schemas.microsoft.com/office/drawing/2014/main" id="{5E3CE9ED-BB48-4039-87CE-A088F8E673E9}"/>
              </a:ext>
            </a:extLst>
          </p:cNvPr>
          <p:cNvSpPr txBox="1"/>
          <p:nvPr/>
        </p:nvSpPr>
        <p:spPr>
          <a:xfrm>
            <a:off x="9453843" y="2110062"/>
            <a:ext cx="2727325" cy="1281430"/>
          </a:xfrm>
          <a:prstGeom prst="rect">
            <a:avLst/>
          </a:prstGeom>
        </p:spPr>
        <p:txBody>
          <a:bodyPr vert="horz" wrap="square" lIns="0" tIns="94615" rIns="0" bIns="0" rtlCol="0">
            <a:spAutoFit/>
          </a:bodyPr>
          <a:lstStyle/>
          <a:p>
            <a:pPr marL="12700">
              <a:lnSpc>
                <a:spcPct val="100000"/>
              </a:lnSpc>
              <a:spcBef>
                <a:spcPts val="745"/>
              </a:spcBef>
            </a:pPr>
            <a:r>
              <a:rPr sz="1800" b="1" spc="-15" dirty="0">
                <a:solidFill>
                  <a:srgbClr val="1F497D"/>
                </a:solidFill>
                <a:latin typeface="Meiryo UI"/>
                <a:cs typeface="Meiryo UI"/>
              </a:rPr>
              <a:t>【潜在的な生物機能の発現】</a:t>
            </a:r>
            <a:endParaRPr sz="1800" dirty="0">
              <a:latin typeface="Meiryo UI"/>
              <a:cs typeface="Meiryo UI"/>
            </a:endParaRPr>
          </a:p>
          <a:p>
            <a:pPr marL="1043305">
              <a:lnSpc>
                <a:spcPct val="100000"/>
              </a:lnSpc>
              <a:spcBef>
                <a:spcPts val="725"/>
              </a:spcBef>
            </a:pPr>
            <a:r>
              <a:rPr sz="2000" b="1" dirty="0">
                <a:latin typeface="Meiryo UI"/>
                <a:cs typeface="Meiryo UI"/>
              </a:rPr>
              <a:t>Smart</a:t>
            </a:r>
            <a:r>
              <a:rPr sz="2000" b="1" spc="-15" dirty="0">
                <a:latin typeface="Meiryo UI"/>
                <a:cs typeface="Meiryo UI"/>
              </a:rPr>
              <a:t> </a:t>
            </a:r>
            <a:r>
              <a:rPr sz="2000" b="1" spc="-20" dirty="0">
                <a:latin typeface="Meiryo UI"/>
                <a:cs typeface="Meiryo UI"/>
              </a:rPr>
              <a:t>Cell</a:t>
            </a:r>
            <a:r>
              <a:rPr sz="1200" b="1" spc="-20" dirty="0">
                <a:latin typeface="Meiryo UI"/>
                <a:cs typeface="Meiryo UI"/>
              </a:rPr>
              <a:t>※</a:t>
            </a:r>
            <a:endParaRPr sz="1200" dirty="0">
              <a:latin typeface="Meiryo UI"/>
              <a:cs typeface="Meiryo UI"/>
            </a:endParaRPr>
          </a:p>
          <a:p>
            <a:pPr marL="1130935" marR="196215" indent="-123825" algn="just">
              <a:lnSpc>
                <a:spcPct val="100000"/>
              </a:lnSpc>
              <a:spcBef>
                <a:spcPts val="355"/>
              </a:spcBef>
            </a:pPr>
            <a:r>
              <a:rPr sz="1000" spc="-10" dirty="0">
                <a:latin typeface="Meiryo UI"/>
                <a:cs typeface="Meiryo UI"/>
              </a:rPr>
              <a:t>※高度</a:t>
            </a:r>
            <a:r>
              <a:rPr sz="1000" spc="-20" dirty="0">
                <a:latin typeface="Meiryo UI"/>
                <a:cs typeface="Meiryo UI"/>
              </a:rPr>
              <a:t>に</a:t>
            </a:r>
            <a:r>
              <a:rPr sz="1000" spc="-10" dirty="0">
                <a:latin typeface="Meiryo UI"/>
                <a:cs typeface="Meiryo UI"/>
              </a:rPr>
              <a:t>機能がデ</a:t>
            </a:r>
            <a:r>
              <a:rPr sz="1000" spc="-20" dirty="0">
                <a:latin typeface="Meiryo UI"/>
                <a:cs typeface="Meiryo UI"/>
              </a:rPr>
              <a:t>ザ</a:t>
            </a:r>
            <a:r>
              <a:rPr sz="1000" spc="-10" dirty="0">
                <a:latin typeface="Meiryo UI"/>
                <a:cs typeface="Meiryo UI"/>
              </a:rPr>
              <a:t>イン</a:t>
            </a:r>
            <a:r>
              <a:rPr sz="1000" spc="-20" dirty="0">
                <a:latin typeface="Meiryo UI"/>
                <a:cs typeface="Meiryo UI"/>
              </a:rPr>
              <a:t>さ</a:t>
            </a:r>
            <a:r>
              <a:rPr sz="1000" spc="-10" dirty="0">
                <a:latin typeface="Meiryo UI"/>
                <a:cs typeface="Meiryo UI"/>
              </a:rPr>
              <a:t>れ</a:t>
            </a:r>
            <a:r>
              <a:rPr sz="1000" spc="-50" dirty="0">
                <a:latin typeface="Meiryo UI"/>
                <a:cs typeface="Meiryo UI"/>
              </a:rPr>
              <a:t>、</a:t>
            </a:r>
            <a:r>
              <a:rPr sz="1000" spc="-10" dirty="0">
                <a:latin typeface="Meiryo UI"/>
                <a:cs typeface="Meiryo UI"/>
              </a:rPr>
              <a:t>機能の発現が制御</a:t>
            </a:r>
            <a:r>
              <a:rPr sz="1000" spc="-20" dirty="0">
                <a:latin typeface="Meiryo UI"/>
                <a:cs typeface="Meiryo UI"/>
              </a:rPr>
              <a:t>された</a:t>
            </a:r>
            <a:r>
              <a:rPr sz="1000" spc="-50" dirty="0">
                <a:latin typeface="Meiryo UI"/>
                <a:cs typeface="Meiryo UI"/>
              </a:rPr>
              <a:t>生</a:t>
            </a:r>
            <a:r>
              <a:rPr sz="1000" spc="-10" dirty="0">
                <a:latin typeface="Meiryo UI"/>
                <a:cs typeface="Meiryo UI"/>
              </a:rPr>
              <a:t>物細胞</a:t>
            </a:r>
            <a:r>
              <a:rPr sz="1000" spc="-50" dirty="0">
                <a:latin typeface="Meiryo UI"/>
                <a:cs typeface="Meiryo UI"/>
              </a:rPr>
              <a:t>。</a:t>
            </a:r>
            <a:endParaRPr sz="1000" dirty="0">
              <a:latin typeface="Meiryo UI"/>
              <a:cs typeface="Meiryo UI"/>
            </a:endParaRPr>
          </a:p>
        </p:txBody>
      </p:sp>
      <p:sp>
        <p:nvSpPr>
          <p:cNvPr id="255" name="object 33">
            <a:extLst>
              <a:ext uri="{FF2B5EF4-FFF2-40B4-BE49-F238E27FC236}">
                <a16:creationId xmlns:a16="http://schemas.microsoft.com/office/drawing/2014/main" id="{A1152D9D-672A-4A0D-ACE8-5CD8165BA032}"/>
              </a:ext>
            </a:extLst>
          </p:cNvPr>
          <p:cNvSpPr/>
          <p:nvPr/>
        </p:nvSpPr>
        <p:spPr>
          <a:xfrm>
            <a:off x="9684307" y="4049983"/>
            <a:ext cx="2377440" cy="925194"/>
          </a:xfrm>
          <a:custGeom>
            <a:avLst/>
            <a:gdLst/>
            <a:ahLst/>
            <a:cxnLst/>
            <a:rect l="l" t="t" r="r" b="b"/>
            <a:pathLst>
              <a:path w="2377440" h="925194">
                <a:moveTo>
                  <a:pt x="2223262" y="0"/>
                </a:moveTo>
                <a:lnTo>
                  <a:pt x="154178" y="0"/>
                </a:lnTo>
                <a:lnTo>
                  <a:pt x="105444" y="7859"/>
                </a:lnTo>
                <a:lnTo>
                  <a:pt x="63121" y="29746"/>
                </a:lnTo>
                <a:lnTo>
                  <a:pt x="29746" y="63121"/>
                </a:lnTo>
                <a:lnTo>
                  <a:pt x="7859" y="105444"/>
                </a:lnTo>
                <a:lnTo>
                  <a:pt x="0" y="154177"/>
                </a:lnTo>
                <a:lnTo>
                  <a:pt x="0" y="770889"/>
                </a:lnTo>
                <a:lnTo>
                  <a:pt x="7859" y="819618"/>
                </a:lnTo>
                <a:lnTo>
                  <a:pt x="29746" y="861941"/>
                </a:lnTo>
                <a:lnTo>
                  <a:pt x="63121" y="895317"/>
                </a:lnTo>
                <a:lnTo>
                  <a:pt x="105444" y="917207"/>
                </a:lnTo>
                <a:lnTo>
                  <a:pt x="154178" y="925067"/>
                </a:lnTo>
                <a:lnTo>
                  <a:pt x="2223262" y="925067"/>
                </a:lnTo>
                <a:lnTo>
                  <a:pt x="2271995" y="917207"/>
                </a:lnTo>
                <a:lnTo>
                  <a:pt x="2314318" y="895317"/>
                </a:lnTo>
                <a:lnTo>
                  <a:pt x="2347693" y="861941"/>
                </a:lnTo>
                <a:lnTo>
                  <a:pt x="2369580" y="819618"/>
                </a:lnTo>
                <a:lnTo>
                  <a:pt x="2377440" y="770889"/>
                </a:lnTo>
                <a:lnTo>
                  <a:pt x="2377440" y="154177"/>
                </a:lnTo>
                <a:lnTo>
                  <a:pt x="2369580" y="105444"/>
                </a:lnTo>
                <a:lnTo>
                  <a:pt x="2347693" y="63121"/>
                </a:lnTo>
                <a:lnTo>
                  <a:pt x="2314318" y="29746"/>
                </a:lnTo>
                <a:lnTo>
                  <a:pt x="2271995" y="7859"/>
                </a:lnTo>
                <a:lnTo>
                  <a:pt x="2223262" y="0"/>
                </a:lnTo>
                <a:close/>
              </a:path>
            </a:pathLst>
          </a:custGeom>
          <a:solidFill>
            <a:srgbClr val="C6D9F1"/>
          </a:solidFill>
        </p:spPr>
        <p:txBody>
          <a:bodyPr wrap="square" lIns="0" tIns="0" rIns="0" bIns="0" rtlCol="0"/>
          <a:lstStyle/>
          <a:p>
            <a:endParaRPr/>
          </a:p>
        </p:txBody>
      </p:sp>
      <p:sp>
        <p:nvSpPr>
          <p:cNvPr id="256" name="object 34">
            <a:extLst>
              <a:ext uri="{FF2B5EF4-FFF2-40B4-BE49-F238E27FC236}">
                <a16:creationId xmlns:a16="http://schemas.microsoft.com/office/drawing/2014/main" id="{66CB4CA2-46EF-4BF3-AF17-076153145199}"/>
              </a:ext>
            </a:extLst>
          </p:cNvPr>
          <p:cNvSpPr txBox="1"/>
          <p:nvPr/>
        </p:nvSpPr>
        <p:spPr>
          <a:xfrm>
            <a:off x="9808704" y="3717587"/>
            <a:ext cx="1774189" cy="1128395"/>
          </a:xfrm>
          <a:prstGeom prst="rect">
            <a:avLst/>
          </a:prstGeom>
        </p:spPr>
        <p:txBody>
          <a:bodyPr vert="horz" wrap="square" lIns="0" tIns="12065" rIns="0" bIns="0" rtlCol="0">
            <a:spAutoFit/>
          </a:bodyPr>
          <a:lstStyle/>
          <a:p>
            <a:pPr marL="176530">
              <a:lnSpc>
                <a:spcPct val="100000"/>
              </a:lnSpc>
              <a:spcBef>
                <a:spcPts val="95"/>
              </a:spcBef>
            </a:pPr>
            <a:r>
              <a:rPr sz="1600" b="1" spc="-10" dirty="0">
                <a:solidFill>
                  <a:srgbClr val="1F497D"/>
                </a:solidFill>
                <a:latin typeface="Meiryo UI"/>
                <a:cs typeface="Meiryo UI"/>
              </a:rPr>
              <a:t>【</a:t>
            </a:r>
            <a:r>
              <a:rPr sz="1600" b="1" spc="-25" dirty="0">
                <a:solidFill>
                  <a:srgbClr val="1F497D"/>
                </a:solidFill>
                <a:latin typeface="Meiryo UI"/>
                <a:cs typeface="Meiryo UI"/>
              </a:rPr>
              <a:t>機能発現を制御</a:t>
            </a:r>
            <a:r>
              <a:rPr sz="1600" b="1" spc="-50" dirty="0">
                <a:solidFill>
                  <a:srgbClr val="1F497D"/>
                </a:solidFill>
                <a:latin typeface="Meiryo UI"/>
                <a:cs typeface="Meiryo UI"/>
              </a:rPr>
              <a:t>】</a:t>
            </a:r>
            <a:endParaRPr sz="1600">
              <a:latin typeface="Meiryo UI"/>
              <a:cs typeface="Meiryo UI"/>
            </a:endParaRPr>
          </a:p>
          <a:p>
            <a:pPr marL="191135" indent="-179070">
              <a:lnSpc>
                <a:spcPct val="100000"/>
              </a:lnSpc>
              <a:spcBef>
                <a:spcPts val="1725"/>
              </a:spcBef>
              <a:buSzPct val="92857"/>
              <a:buFont typeface="Meiryo UI"/>
              <a:buChar char="●"/>
              <a:tabLst>
                <a:tab pos="191770" algn="l"/>
              </a:tabLst>
            </a:pPr>
            <a:r>
              <a:rPr sz="1400" b="1" spc="-15" dirty="0">
                <a:latin typeface="Meiryo UI"/>
                <a:cs typeface="Meiryo UI"/>
              </a:rPr>
              <a:t>ゲノム編集技術</a:t>
            </a:r>
            <a:endParaRPr sz="1400">
              <a:latin typeface="Meiryo UI"/>
              <a:cs typeface="Meiryo UI"/>
            </a:endParaRPr>
          </a:p>
          <a:p>
            <a:pPr marL="191135" indent="-179070">
              <a:lnSpc>
                <a:spcPct val="100000"/>
              </a:lnSpc>
              <a:buSzPct val="92857"/>
              <a:buFont typeface="Meiryo UI"/>
              <a:buChar char="●"/>
              <a:tabLst>
                <a:tab pos="191770" algn="l"/>
              </a:tabLst>
            </a:pPr>
            <a:r>
              <a:rPr sz="1400" b="1" spc="-15" dirty="0">
                <a:latin typeface="Meiryo UI"/>
                <a:cs typeface="Meiryo UI"/>
              </a:rPr>
              <a:t>代謝制御</a:t>
            </a:r>
            <a:endParaRPr sz="1400">
              <a:latin typeface="Meiryo UI"/>
              <a:cs typeface="Meiryo UI"/>
            </a:endParaRPr>
          </a:p>
          <a:p>
            <a:pPr marL="12700">
              <a:lnSpc>
                <a:spcPct val="100000"/>
              </a:lnSpc>
            </a:pPr>
            <a:r>
              <a:rPr sz="1400" b="1" spc="-10" dirty="0">
                <a:latin typeface="Meiryo UI"/>
                <a:cs typeface="Meiryo UI"/>
              </a:rPr>
              <a:t>●培養・育種技術</a:t>
            </a:r>
            <a:endParaRPr sz="1400">
              <a:latin typeface="Meiryo UI"/>
              <a:cs typeface="Meiryo UI"/>
            </a:endParaRPr>
          </a:p>
        </p:txBody>
      </p:sp>
      <p:pic>
        <p:nvPicPr>
          <p:cNvPr id="257" name="object 55">
            <a:extLst>
              <a:ext uri="{FF2B5EF4-FFF2-40B4-BE49-F238E27FC236}">
                <a16:creationId xmlns:a16="http://schemas.microsoft.com/office/drawing/2014/main" id="{DF9CF752-2827-4994-BC1F-B8934445FFB6}"/>
              </a:ext>
            </a:extLst>
          </p:cNvPr>
          <p:cNvPicPr/>
          <p:nvPr/>
        </p:nvPicPr>
        <p:blipFill>
          <a:blip r:embed="rId29" cstate="print"/>
          <a:stretch>
            <a:fillRect/>
          </a:stretch>
        </p:blipFill>
        <p:spPr>
          <a:xfrm>
            <a:off x="11061228" y="3877146"/>
            <a:ext cx="1199408" cy="1488324"/>
          </a:xfrm>
          <a:prstGeom prst="rect">
            <a:avLst/>
          </a:prstGeom>
        </p:spPr>
      </p:pic>
      <p:sp>
        <p:nvSpPr>
          <p:cNvPr id="258" name="object 31">
            <a:extLst>
              <a:ext uri="{FF2B5EF4-FFF2-40B4-BE49-F238E27FC236}">
                <a16:creationId xmlns:a16="http://schemas.microsoft.com/office/drawing/2014/main" id="{CFEBC5B6-72F4-48E4-B589-8FF477777622}"/>
              </a:ext>
            </a:extLst>
          </p:cNvPr>
          <p:cNvSpPr/>
          <p:nvPr/>
        </p:nvSpPr>
        <p:spPr>
          <a:xfrm>
            <a:off x="9731305" y="5715846"/>
            <a:ext cx="2377440" cy="927100"/>
          </a:xfrm>
          <a:custGeom>
            <a:avLst/>
            <a:gdLst/>
            <a:ahLst/>
            <a:cxnLst/>
            <a:rect l="l" t="t" r="r" b="b"/>
            <a:pathLst>
              <a:path w="2377440" h="927100">
                <a:moveTo>
                  <a:pt x="2223008" y="0"/>
                </a:moveTo>
                <a:lnTo>
                  <a:pt x="154432" y="0"/>
                </a:lnTo>
                <a:lnTo>
                  <a:pt x="105618" y="7872"/>
                </a:lnTo>
                <a:lnTo>
                  <a:pt x="63225" y="29795"/>
                </a:lnTo>
                <a:lnTo>
                  <a:pt x="29795" y="63225"/>
                </a:lnTo>
                <a:lnTo>
                  <a:pt x="7872" y="105618"/>
                </a:lnTo>
                <a:lnTo>
                  <a:pt x="0" y="154432"/>
                </a:lnTo>
                <a:lnTo>
                  <a:pt x="0" y="772160"/>
                </a:lnTo>
                <a:lnTo>
                  <a:pt x="7872" y="820968"/>
                </a:lnTo>
                <a:lnTo>
                  <a:pt x="29795" y="863361"/>
                </a:lnTo>
                <a:lnTo>
                  <a:pt x="63225" y="896792"/>
                </a:lnTo>
                <a:lnTo>
                  <a:pt x="105618" y="918718"/>
                </a:lnTo>
                <a:lnTo>
                  <a:pt x="154432" y="926592"/>
                </a:lnTo>
                <a:lnTo>
                  <a:pt x="2223008" y="926592"/>
                </a:lnTo>
                <a:lnTo>
                  <a:pt x="2271821" y="918718"/>
                </a:lnTo>
                <a:lnTo>
                  <a:pt x="2314214" y="896792"/>
                </a:lnTo>
                <a:lnTo>
                  <a:pt x="2347644" y="863361"/>
                </a:lnTo>
                <a:lnTo>
                  <a:pt x="2369567" y="820968"/>
                </a:lnTo>
                <a:lnTo>
                  <a:pt x="2377440" y="772160"/>
                </a:lnTo>
                <a:lnTo>
                  <a:pt x="2377440" y="154432"/>
                </a:lnTo>
                <a:lnTo>
                  <a:pt x="2369567" y="105618"/>
                </a:lnTo>
                <a:lnTo>
                  <a:pt x="2347644" y="63225"/>
                </a:lnTo>
                <a:lnTo>
                  <a:pt x="2314214" y="29795"/>
                </a:lnTo>
                <a:lnTo>
                  <a:pt x="2271821" y="7872"/>
                </a:lnTo>
                <a:lnTo>
                  <a:pt x="2223008" y="0"/>
                </a:lnTo>
                <a:close/>
              </a:path>
            </a:pathLst>
          </a:custGeom>
          <a:solidFill>
            <a:srgbClr val="C6D9F1"/>
          </a:solidFill>
        </p:spPr>
        <p:txBody>
          <a:bodyPr wrap="square" lIns="0" tIns="0" rIns="0" bIns="0" rtlCol="0"/>
          <a:lstStyle/>
          <a:p>
            <a:endParaRPr/>
          </a:p>
        </p:txBody>
      </p:sp>
      <p:sp>
        <p:nvSpPr>
          <p:cNvPr id="259" name="object 32">
            <a:extLst>
              <a:ext uri="{FF2B5EF4-FFF2-40B4-BE49-F238E27FC236}">
                <a16:creationId xmlns:a16="http://schemas.microsoft.com/office/drawing/2014/main" id="{19BBD46A-32FC-4A89-945D-70A2A9BCE82F}"/>
              </a:ext>
            </a:extLst>
          </p:cNvPr>
          <p:cNvSpPr txBox="1"/>
          <p:nvPr/>
        </p:nvSpPr>
        <p:spPr>
          <a:xfrm>
            <a:off x="9855706" y="5321012"/>
            <a:ext cx="2053589" cy="1298575"/>
          </a:xfrm>
          <a:prstGeom prst="rect">
            <a:avLst/>
          </a:prstGeom>
        </p:spPr>
        <p:txBody>
          <a:bodyPr vert="horz" wrap="square" lIns="0" tIns="105410" rIns="0" bIns="0" rtlCol="0">
            <a:spAutoFit/>
          </a:bodyPr>
          <a:lstStyle/>
          <a:p>
            <a:pPr marL="88265">
              <a:lnSpc>
                <a:spcPct val="100000"/>
              </a:lnSpc>
              <a:spcBef>
                <a:spcPts val="830"/>
              </a:spcBef>
            </a:pPr>
            <a:r>
              <a:rPr sz="1600" b="1" spc="-10" dirty="0">
                <a:solidFill>
                  <a:srgbClr val="1F497D"/>
                </a:solidFill>
                <a:latin typeface="Meiryo UI"/>
                <a:cs typeface="Meiryo UI"/>
              </a:rPr>
              <a:t>【</a:t>
            </a:r>
            <a:r>
              <a:rPr sz="1600" b="1" spc="-25" dirty="0">
                <a:solidFill>
                  <a:srgbClr val="1F497D"/>
                </a:solidFill>
                <a:latin typeface="Meiryo UI"/>
                <a:cs typeface="Meiryo UI"/>
              </a:rPr>
              <a:t>生物機能をデ</a:t>
            </a:r>
            <a:r>
              <a:rPr sz="1600" b="1" spc="-20" dirty="0">
                <a:solidFill>
                  <a:srgbClr val="1F497D"/>
                </a:solidFill>
                <a:latin typeface="Meiryo UI"/>
                <a:cs typeface="Meiryo UI"/>
              </a:rPr>
              <a:t>ザ</a:t>
            </a:r>
            <a:r>
              <a:rPr sz="1600" b="1" spc="-25" dirty="0">
                <a:solidFill>
                  <a:srgbClr val="1F497D"/>
                </a:solidFill>
                <a:latin typeface="Meiryo UI"/>
                <a:cs typeface="Meiryo UI"/>
              </a:rPr>
              <a:t>イン</a:t>
            </a:r>
            <a:r>
              <a:rPr sz="1600" b="1" spc="-50" dirty="0">
                <a:solidFill>
                  <a:srgbClr val="1F497D"/>
                </a:solidFill>
                <a:latin typeface="Meiryo UI"/>
                <a:cs typeface="Meiryo UI"/>
              </a:rPr>
              <a:t>】</a:t>
            </a:r>
            <a:endParaRPr sz="1600" dirty="0">
              <a:latin typeface="Meiryo UI"/>
              <a:cs typeface="Meiryo UI"/>
            </a:endParaRPr>
          </a:p>
          <a:p>
            <a:pPr marL="12700" marR="5080" algn="just">
              <a:lnSpc>
                <a:spcPct val="100000"/>
              </a:lnSpc>
              <a:spcBef>
                <a:spcPts val="650"/>
              </a:spcBef>
              <a:buSzPct val="92857"/>
              <a:buFont typeface="Meiryo UI"/>
              <a:buChar char="●"/>
              <a:tabLst>
                <a:tab pos="191770" algn="l"/>
              </a:tabLst>
            </a:pPr>
            <a:r>
              <a:rPr sz="1400" b="1" dirty="0">
                <a:latin typeface="Meiryo UI"/>
                <a:cs typeface="Meiryo UI"/>
              </a:rPr>
              <a:t>生物情報</a:t>
            </a:r>
            <a:r>
              <a:rPr sz="1400" spc="-10" dirty="0">
                <a:latin typeface="Meiryo UI"/>
                <a:cs typeface="Meiryo UI"/>
              </a:rPr>
              <a:t>（DNA/RNA</a:t>
            </a:r>
            <a:r>
              <a:rPr sz="1400" spc="-50" dirty="0">
                <a:latin typeface="Meiryo UI"/>
                <a:cs typeface="Meiryo UI"/>
              </a:rPr>
              <a:t>、</a:t>
            </a:r>
            <a:r>
              <a:rPr sz="1400" spc="-20" dirty="0">
                <a:latin typeface="Meiryo UI"/>
                <a:cs typeface="Meiryo UI"/>
              </a:rPr>
              <a:t>タンパク質、代謝物、代謝経</a:t>
            </a:r>
            <a:r>
              <a:rPr sz="1400" dirty="0">
                <a:latin typeface="Meiryo UI"/>
                <a:cs typeface="Meiryo UI"/>
              </a:rPr>
              <a:t>路等）</a:t>
            </a:r>
            <a:r>
              <a:rPr sz="1400" spc="-20" dirty="0">
                <a:latin typeface="Meiryo UI"/>
                <a:cs typeface="Meiryo UI"/>
              </a:rPr>
              <a:t>のビックデータ</a:t>
            </a:r>
            <a:endParaRPr sz="1400" dirty="0">
              <a:latin typeface="Meiryo UI"/>
              <a:cs typeface="Meiryo UI"/>
            </a:endParaRPr>
          </a:p>
          <a:p>
            <a:pPr marL="191135" indent="-179070">
              <a:lnSpc>
                <a:spcPct val="100000"/>
              </a:lnSpc>
              <a:buSzPct val="92857"/>
              <a:buFont typeface="Meiryo UI"/>
              <a:buChar char="●"/>
              <a:tabLst>
                <a:tab pos="191770" algn="l"/>
              </a:tabLst>
            </a:pPr>
            <a:r>
              <a:rPr sz="1400" b="1" dirty="0">
                <a:latin typeface="Meiryo UI"/>
                <a:cs typeface="Meiryo UI"/>
              </a:rPr>
              <a:t>IT・AI</a:t>
            </a:r>
            <a:r>
              <a:rPr sz="1400" b="1" spc="-25" dirty="0">
                <a:latin typeface="Meiryo UI"/>
                <a:cs typeface="Meiryo UI"/>
              </a:rPr>
              <a:t>技術</a:t>
            </a:r>
            <a:endParaRPr sz="1400" dirty="0">
              <a:latin typeface="Meiryo UI"/>
              <a:cs typeface="Meiryo UI"/>
            </a:endParaRPr>
          </a:p>
        </p:txBody>
      </p:sp>
      <p:sp>
        <p:nvSpPr>
          <p:cNvPr id="2" name="テキスト ボックス 1">
            <a:extLst>
              <a:ext uri="{FF2B5EF4-FFF2-40B4-BE49-F238E27FC236}">
                <a16:creationId xmlns:a16="http://schemas.microsoft.com/office/drawing/2014/main" id="{8AF61A34-F192-49CB-AE50-E1E11D0DA311}"/>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382781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スライド番号プレースホルダー 3">
            <a:extLst>
              <a:ext uri="{FF2B5EF4-FFF2-40B4-BE49-F238E27FC236}">
                <a16:creationId xmlns:a16="http://schemas.microsoft.com/office/drawing/2014/main" id="{85F67004-D031-4F23-A6AE-20ADF124CEF9}"/>
              </a:ext>
            </a:extLst>
          </p:cNvPr>
          <p:cNvSpPr txBox="1">
            <a:spLocks/>
          </p:cNvSpPr>
          <p:nvPr/>
        </p:nvSpPr>
        <p:spPr bwMode="auto">
          <a:xfrm>
            <a:off x="5235046" y="6231466"/>
            <a:ext cx="5207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ja-JP"/>
            </a:defPPr>
            <a:lvl1pPr marL="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1pPr>
            <a:lvl2pPr marL="742950" indent="-28575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2pPr>
            <a:lvl3pPr marL="1143000" indent="-22860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3pPr>
            <a:lvl4pPr marL="1600200" indent="-22860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4pPr>
            <a:lvl5pPr marL="2057400" indent="-228600" algn="l" defTabSz="914400" rtl="0" eaLnBrk="1" latinLnBrk="0" hangingPunct="1">
              <a:defRPr kumimoji="1" sz="1800" kern="1200">
                <a:solidFill>
                  <a:schemeClr val="tx1"/>
                </a:solidFill>
                <a:latin typeface="Calibri" panose="020F0502020204030204" pitchFamily="34" charset="0"/>
                <a:ea typeface="ＭＳ Ｐゴシック" panose="020B0600070205080204" pitchFamily="50" charset="-128"/>
                <a:cs typeface="+mn-cs"/>
              </a:defRPr>
            </a:lvl5pPr>
            <a:lvl6pPr marL="2514600" indent="-228600" algn="l" defTabSz="457200" rtl="0" eaLnBrk="0" fontAlgn="base" latinLnBrk="0" hangingPunct="0">
              <a:spcBef>
                <a:spcPct val="0"/>
              </a:spcBef>
              <a:spcAft>
                <a:spcPct val="0"/>
              </a:spcAft>
              <a:defRPr kumimoji="1" sz="1800" kern="1200">
                <a:solidFill>
                  <a:schemeClr val="tx1"/>
                </a:solidFill>
                <a:latin typeface="Calibri" panose="020F0502020204030204" pitchFamily="34" charset="0"/>
                <a:ea typeface="ＭＳ Ｐゴシック" panose="020B0600070205080204" pitchFamily="50" charset="-128"/>
                <a:cs typeface="+mn-cs"/>
              </a:defRPr>
            </a:lvl6pPr>
            <a:lvl7pPr marL="2971800" indent="-228600" algn="l" defTabSz="457200" rtl="0" eaLnBrk="0" fontAlgn="base" latinLnBrk="0" hangingPunct="0">
              <a:spcBef>
                <a:spcPct val="0"/>
              </a:spcBef>
              <a:spcAft>
                <a:spcPct val="0"/>
              </a:spcAft>
              <a:defRPr kumimoji="1" sz="1800" kern="1200">
                <a:solidFill>
                  <a:schemeClr val="tx1"/>
                </a:solidFill>
                <a:latin typeface="Calibri" panose="020F0502020204030204" pitchFamily="34" charset="0"/>
                <a:ea typeface="ＭＳ Ｐゴシック" panose="020B0600070205080204" pitchFamily="50" charset="-128"/>
                <a:cs typeface="+mn-cs"/>
              </a:defRPr>
            </a:lvl7pPr>
            <a:lvl8pPr marL="3429000" indent="-228600" algn="l" defTabSz="457200" rtl="0" eaLnBrk="0" fontAlgn="base" latinLnBrk="0" hangingPunct="0">
              <a:spcBef>
                <a:spcPct val="0"/>
              </a:spcBef>
              <a:spcAft>
                <a:spcPct val="0"/>
              </a:spcAft>
              <a:defRPr kumimoji="1" sz="1800" kern="1200">
                <a:solidFill>
                  <a:schemeClr val="tx1"/>
                </a:solidFill>
                <a:latin typeface="Calibri" panose="020F0502020204030204" pitchFamily="34" charset="0"/>
                <a:ea typeface="ＭＳ Ｐゴシック" panose="020B0600070205080204" pitchFamily="50" charset="-128"/>
                <a:cs typeface="+mn-cs"/>
              </a:defRPr>
            </a:lvl8pPr>
            <a:lvl9pPr marL="3886200" indent="-228600" algn="l" defTabSz="457200" rtl="0" eaLnBrk="0" fontAlgn="base" latinLnBrk="0" hangingPunct="0">
              <a:spcBef>
                <a:spcPct val="0"/>
              </a:spcBef>
              <a:spcAft>
                <a:spcPct val="0"/>
              </a:spcAft>
              <a:defRPr kumimoji="1" sz="1800" kern="1200">
                <a:solidFill>
                  <a:schemeClr val="tx1"/>
                </a:solidFill>
                <a:latin typeface="Calibri" panose="020F0502020204030204" pitchFamily="34" charset="0"/>
                <a:ea typeface="ＭＳ Ｐゴシック" panose="020B0600070205080204" pitchFamily="50" charset="-128"/>
                <a:cs typeface="+mn-cs"/>
              </a:defRPr>
            </a:lvl9pPr>
          </a:lstStyle>
          <a:p>
            <a:fld id="{D52BE35A-70AD-449E-9D01-8F7B5CF3447A}" type="slidenum">
              <a:rPr lang="ja-JP" altLang="en-US" smtClean="0">
                <a:latin typeface="Verdana" panose="020B0604030504040204" pitchFamily="34" charset="0"/>
                <a:ea typeface="Meiryo UI" panose="020B0604030504040204" pitchFamily="50" charset="-128"/>
              </a:rPr>
              <a:pPr/>
              <a:t>15</a:t>
            </a:fld>
            <a:endParaRPr lang="ja-JP" altLang="en-US">
              <a:latin typeface="Verdana" panose="020B0604030504040204" pitchFamily="34" charset="0"/>
              <a:ea typeface="Meiryo UI" panose="020B0604030504040204" pitchFamily="50" charset="-128"/>
            </a:endParaRPr>
          </a:p>
        </p:txBody>
      </p:sp>
      <p:sp>
        <p:nvSpPr>
          <p:cNvPr id="64" name="object 2">
            <a:extLst>
              <a:ext uri="{FF2B5EF4-FFF2-40B4-BE49-F238E27FC236}">
                <a16:creationId xmlns:a16="http://schemas.microsoft.com/office/drawing/2014/main" id="{295594B3-7499-49E0-8B52-4F728213FEF3}"/>
              </a:ext>
            </a:extLst>
          </p:cNvPr>
          <p:cNvSpPr txBox="1"/>
          <p:nvPr/>
        </p:nvSpPr>
        <p:spPr>
          <a:xfrm>
            <a:off x="10176933" y="6347354"/>
            <a:ext cx="222250" cy="196850"/>
          </a:xfrm>
          <a:prstGeom prst="rect">
            <a:avLst/>
          </a:prstGeom>
        </p:spPr>
        <p:txBody>
          <a:bodyPr lIns="0" tIns="12700" rIns="0" bIns="0">
            <a:spAutoFit/>
          </a:bodyPr>
          <a:lstStyle/>
          <a:p>
            <a:pPr marL="12700">
              <a:spcBef>
                <a:spcPts val="100"/>
              </a:spcBef>
              <a:defRPr/>
            </a:pPr>
            <a:r>
              <a:rPr sz="1200" b="1" spc="-5" dirty="0">
                <a:latin typeface="Meiryo UI" panose="020B0604030504040204" pitchFamily="50" charset="-128"/>
                <a:ea typeface="Meiryo UI" panose="020B0604030504040204" pitchFamily="50" charset="-128"/>
                <a:cs typeface="Arial"/>
              </a:rPr>
              <a:t>10</a:t>
            </a:r>
            <a:endParaRPr sz="1200">
              <a:latin typeface="Meiryo UI" panose="020B0604030504040204" pitchFamily="50" charset="-128"/>
              <a:ea typeface="Meiryo UI" panose="020B0604030504040204" pitchFamily="50" charset="-128"/>
              <a:cs typeface="Arial"/>
            </a:endParaRPr>
          </a:p>
        </p:txBody>
      </p:sp>
      <p:sp>
        <p:nvSpPr>
          <p:cNvPr id="65" name="object 9">
            <a:extLst>
              <a:ext uri="{FF2B5EF4-FFF2-40B4-BE49-F238E27FC236}">
                <a16:creationId xmlns:a16="http://schemas.microsoft.com/office/drawing/2014/main" id="{BBF22646-445F-4A3C-B7B7-331B20EC6587}"/>
              </a:ext>
            </a:extLst>
          </p:cNvPr>
          <p:cNvSpPr>
            <a:spLocks/>
          </p:cNvSpPr>
          <p:nvPr/>
        </p:nvSpPr>
        <p:spPr bwMode="auto">
          <a:xfrm>
            <a:off x="6470121" y="4283604"/>
            <a:ext cx="4179887" cy="2363787"/>
          </a:xfrm>
          <a:custGeom>
            <a:avLst/>
            <a:gdLst>
              <a:gd name="T0" fmla="*/ 4076156 w 4180840"/>
              <a:gd name="T1" fmla="*/ 0 h 2364104"/>
              <a:gd name="T2" fmla="*/ 88961 w 4180840"/>
              <a:gd name="T3" fmla="*/ 0 h 2364104"/>
              <a:gd name="T4" fmla="*/ 54350 w 4180840"/>
              <a:gd name="T5" fmla="*/ 7004 h 2364104"/>
              <a:gd name="T6" fmla="*/ 26066 w 4180840"/>
              <a:gd name="T7" fmla="*/ 26099 h 2364104"/>
              <a:gd name="T8" fmla="*/ 6988 w 4180840"/>
              <a:gd name="T9" fmla="*/ 54430 h 2364104"/>
              <a:gd name="T10" fmla="*/ 0 w 4180840"/>
              <a:gd name="T11" fmla="*/ 89089 h 2364104"/>
              <a:gd name="T12" fmla="*/ 0 w 4180840"/>
              <a:gd name="T13" fmla="*/ 2269567 h 2364104"/>
              <a:gd name="T14" fmla="*/ 6988 w 4180840"/>
              <a:gd name="T15" fmla="*/ 2304249 h 2364104"/>
              <a:gd name="T16" fmla="*/ 26066 w 4180840"/>
              <a:gd name="T17" fmla="*/ 2332567 h 2364104"/>
              <a:gd name="T18" fmla="*/ 54350 w 4180840"/>
              <a:gd name="T19" fmla="*/ 2351655 h 2364104"/>
              <a:gd name="T20" fmla="*/ 88961 w 4180840"/>
              <a:gd name="T21" fmla="*/ 2358655 h 2364104"/>
              <a:gd name="T22" fmla="*/ 4076156 w 4180840"/>
              <a:gd name="T23" fmla="*/ 2358655 h 2364104"/>
              <a:gd name="T24" fmla="*/ 4110768 w 4180840"/>
              <a:gd name="T25" fmla="*/ 2351655 h 2364104"/>
              <a:gd name="T26" fmla="*/ 4139045 w 4180840"/>
              <a:gd name="T27" fmla="*/ 2332567 h 2364104"/>
              <a:gd name="T28" fmla="*/ 4158117 w 4180840"/>
              <a:gd name="T29" fmla="*/ 2304249 h 2364104"/>
              <a:gd name="T30" fmla="*/ 4165112 w 4180840"/>
              <a:gd name="T31" fmla="*/ 2269567 h 2364104"/>
              <a:gd name="T32" fmla="*/ 4165112 w 4180840"/>
              <a:gd name="T33" fmla="*/ 89089 h 2364104"/>
              <a:gd name="T34" fmla="*/ 4158117 w 4180840"/>
              <a:gd name="T35" fmla="*/ 54430 h 2364104"/>
              <a:gd name="T36" fmla="*/ 4139044 w 4180840"/>
              <a:gd name="T37" fmla="*/ 26099 h 2364104"/>
              <a:gd name="T38" fmla="*/ 4110768 w 4180840"/>
              <a:gd name="T39" fmla="*/ 7004 h 2364104"/>
              <a:gd name="T40" fmla="*/ 4076156 w 4180840"/>
              <a:gd name="T41" fmla="*/ 0 h 2364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180840" h="2364104">
                <a:moveTo>
                  <a:pt x="4091051" y="0"/>
                </a:moveTo>
                <a:lnTo>
                  <a:pt x="89281" y="0"/>
                </a:lnTo>
                <a:lnTo>
                  <a:pt x="54542" y="7020"/>
                </a:lnTo>
                <a:lnTo>
                  <a:pt x="26162" y="26162"/>
                </a:lnTo>
                <a:lnTo>
                  <a:pt x="7020" y="54542"/>
                </a:lnTo>
                <a:lnTo>
                  <a:pt x="0" y="89281"/>
                </a:lnTo>
                <a:lnTo>
                  <a:pt x="0" y="2274443"/>
                </a:lnTo>
                <a:lnTo>
                  <a:pt x="7020" y="2309197"/>
                </a:lnTo>
                <a:lnTo>
                  <a:pt x="26162" y="2337575"/>
                </a:lnTo>
                <a:lnTo>
                  <a:pt x="54542" y="2356707"/>
                </a:lnTo>
                <a:lnTo>
                  <a:pt x="89281" y="2363722"/>
                </a:lnTo>
                <a:lnTo>
                  <a:pt x="4091051" y="2363722"/>
                </a:lnTo>
                <a:lnTo>
                  <a:pt x="4125789" y="2356707"/>
                </a:lnTo>
                <a:lnTo>
                  <a:pt x="4154170" y="2337575"/>
                </a:lnTo>
                <a:lnTo>
                  <a:pt x="4173311" y="2309197"/>
                </a:lnTo>
                <a:lnTo>
                  <a:pt x="4180332" y="2274443"/>
                </a:lnTo>
                <a:lnTo>
                  <a:pt x="4180332" y="89281"/>
                </a:lnTo>
                <a:lnTo>
                  <a:pt x="4173311" y="54542"/>
                </a:lnTo>
                <a:lnTo>
                  <a:pt x="4154169" y="26162"/>
                </a:lnTo>
                <a:lnTo>
                  <a:pt x="4125789" y="7020"/>
                </a:lnTo>
                <a:lnTo>
                  <a:pt x="4091051" y="0"/>
                </a:lnTo>
                <a:close/>
              </a:path>
            </a:pathLst>
          </a:custGeom>
          <a:solidFill>
            <a:srgbClr val="EBF0D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68" name="object 10">
            <a:extLst>
              <a:ext uri="{FF2B5EF4-FFF2-40B4-BE49-F238E27FC236}">
                <a16:creationId xmlns:a16="http://schemas.microsoft.com/office/drawing/2014/main" id="{C8FF0FC2-A197-4A86-A684-570BA1072CD3}"/>
              </a:ext>
            </a:extLst>
          </p:cNvPr>
          <p:cNvSpPr>
            <a:spLocks/>
          </p:cNvSpPr>
          <p:nvPr/>
        </p:nvSpPr>
        <p:spPr bwMode="auto">
          <a:xfrm>
            <a:off x="6470121" y="894291"/>
            <a:ext cx="4179887" cy="2363788"/>
          </a:xfrm>
          <a:custGeom>
            <a:avLst/>
            <a:gdLst>
              <a:gd name="T0" fmla="*/ 4076156 w 4180840"/>
              <a:gd name="T1" fmla="*/ 0 h 2364104"/>
              <a:gd name="T2" fmla="*/ 88961 w 4180840"/>
              <a:gd name="T3" fmla="*/ 0 h 2364104"/>
              <a:gd name="T4" fmla="*/ 54350 w 4180840"/>
              <a:gd name="T5" fmla="*/ 7004 h 2364104"/>
              <a:gd name="T6" fmla="*/ 26066 w 4180840"/>
              <a:gd name="T7" fmla="*/ 26114 h 2364104"/>
              <a:gd name="T8" fmla="*/ 6988 w 4180840"/>
              <a:gd name="T9" fmla="*/ 54430 h 2364104"/>
              <a:gd name="T10" fmla="*/ 0 w 4180840"/>
              <a:gd name="T11" fmla="*/ 89089 h 2364104"/>
              <a:gd name="T12" fmla="*/ 0 w 4180840"/>
              <a:gd name="T13" fmla="*/ 2269582 h 2364104"/>
              <a:gd name="T14" fmla="*/ 6988 w 4180840"/>
              <a:gd name="T15" fmla="*/ 2304249 h 2364104"/>
              <a:gd name="T16" fmla="*/ 26066 w 4180840"/>
              <a:gd name="T17" fmla="*/ 2332570 h 2364104"/>
              <a:gd name="T18" fmla="*/ 54350 w 4180840"/>
              <a:gd name="T19" fmla="*/ 2351666 h 2364104"/>
              <a:gd name="T20" fmla="*/ 88961 w 4180840"/>
              <a:gd name="T21" fmla="*/ 2358673 h 2364104"/>
              <a:gd name="T22" fmla="*/ 4076156 w 4180840"/>
              <a:gd name="T23" fmla="*/ 2358673 h 2364104"/>
              <a:gd name="T24" fmla="*/ 4110768 w 4180840"/>
              <a:gd name="T25" fmla="*/ 2351666 h 2364104"/>
              <a:gd name="T26" fmla="*/ 4139045 w 4180840"/>
              <a:gd name="T27" fmla="*/ 2332570 h 2364104"/>
              <a:gd name="T28" fmla="*/ 4158117 w 4180840"/>
              <a:gd name="T29" fmla="*/ 2304249 h 2364104"/>
              <a:gd name="T30" fmla="*/ 4165112 w 4180840"/>
              <a:gd name="T31" fmla="*/ 2269582 h 2364104"/>
              <a:gd name="T32" fmla="*/ 4165112 w 4180840"/>
              <a:gd name="T33" fmla="*/ 89089 h 2364104"/>
              <a:gd name="T34" fmla="*/ 4158117 w 4180840"/>
              <a:gd name="T35" fmla="*/ 54430 h 2364104"/>
              <a:gd name="T36" fmla="*/ 4139044 w 4180840"/>
              <a:gd name="T37" fmla="*/ 26114 h 2364104"/>
              <a:gd name="T38" fmla="*/ 4110768 w 4180840"/>
              <a:gd name="T39" fmla="*/ 7004 h 2364104"/>
              <a:gd name="T40" fmla="*/ 4076156 w 4180840"/>
              <a:gd name="T41" fmla="*/ 0 h 2364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180840" h="2364104">
                <a:moveTo>
                  <a:pt x="4091051" y="0"/>
                </a:moveTo>
                <a:lnTo>
                  <a:pt x="89281" y="0"/>
                </a:lnTo>
                <a:lnTo>
                  <a:pt x="54542" y="7020"/>
                </a:lnTo>
                <a:lnTo>
                  <a:pt x="26162" y="26162"/>
                </a:lnTo>
                <a:lnTo>
                  <a:pt x="7020" y="54542"/>
                </a:lnTo>
                <a:lnTo>
                  <a:pt x="0" y="89281"/>
                </a:lnTo>
                <a:lnTo>
                  <a:pt x="0" y="2274443"/>
                </a:lnTo>
                <a:lnTo>
                  <a:pt x="7020" y="2309181"/>
                </a:lnTo>
                <a:lnTo>
                  <a:pt x="26162" y="2337562"/>
                </a:lnTo>
                <a:lnTo>
                  <a:pt x="54542" y="2356703"/>
                </a:lnTo>
                <a:lnTo>
                  <a:pt x="89281" y="2363724"/>
                </a:lnTo>
                <a:lnTo>
                  <a:pt x="4091051" y="2363724"/>
                </a:lnTo>
                <a:lnTo>
                  <a:pt x="4125789" y="2356703"/>
                </a:lnTo>
                <a:lnTo>
                  <a:pt x="4154170" y="2337562"/>
                </a:lnTo>
                <a:lnTo>
                  <a:pt x="4173311" y="2309181"/>
                </a:lnTo>
                <a:lnTo>
                  <a:pt x="4180332" y="2274443"/>
                </a:lnTo>
                <a:lnTo>
                  <a:pt x="4180332" y="89281"/>
                </a:lnTo>
                <a:lnTo>
                  <a:pt x="4173311" y="54542"/>
                </a:lnTo>
                <a:lnTo>
                  <a:pt x="4154169" y="26162"/>
                </a:lnTo>
                <a:lnTo>
                  <a:pt x="4125789" y="7020"/>
                </a:lnTo>
                <a:lnTo>
                  <a:pt x="4091051" y="0"/>
                </a:lnTo>
                <a:close/>
              </a:path>
            </a:pathLst>
          </a:custGeom>
          <a:solidFill>
            <a:srgbClr val="FCEAD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70" name="object 11">
            <a:extLst>
              <a:ext uri="{FF2B5EF4-FFF2-40B4-BE49-F238E27FC236}">
                <a16:creationId xmlns:a16="http://schemas.microsoft.com/office/drawing/2014/main" id="{64F9E626-EFB2-4CA8-B0A2-E16CFF1C1FD3}"/>
              </a:ext>
            </a:extLst>
          </p:cNvPr>
          <p:cNvSpPr>
            <a:spLocks/>
          </p:cNvSpPr>
          <p:nvPr/>
        </p:nvSpPr>
        <p:spPr bwMode="auto">
          <a:xfrm>
            <a:off x="1572683" y="894291"/>
            <a:ext cx="4181475" cy="5753100"/>
          </a:xfrm>
          <a:custGeom>
            <a:avLst/>
            <a:gdLst>
              <a:gd name="T0" fmla="*/ 4032257 w 4180840"/>
              <a:gd name="T1" fmla="*/ 0 h 5759450"/>
              <a:gd name="T2" fmla="*/ 158283 w 4180840"/>
              <a:gd name="T3" fmla="*/ 0 h 5759450"/>
              <a:gd name="T4" fmla="*/ 108245 w 4180840"/>
              <a:gd name="T5" fmla="*/ 7909 h 5759450"/>
              <a:gd name="T6" fmla="*/ 64804 w 4180840"/>
              <a:gd name="T7" fmla="*/ 29944 h 5759450"/>
              <a:gd name="T8" fmla="*/ 30544 w 4180840"/>
              <a:gd name="T9" fmla="*/ 63526 h 5759450"/>
              <a:gd name="T10" fmla="*/ 8065 w 4180840"/>
              <a:gd name="T11" fmla="*/ 106099 h 5759450"/>
              <a:gd name="T12" fmla="*/ 0 w 4180840"/>
              <a:gd name="T13" fmla="*/ 155099 h 5759450"/>
              <a:gd name="T14" fmla="*/ 0 w 4180840"/>
              <a:gd name="T15" fmla="*/ 5503299 h 5759450"/>
              <a:gd name="T16" fmla="*/ 8065 w 4180840"/>
              <a:gd name="T17" fmla="*/ 5552336 h 5759450"/>
              <a:gd name="T18" fmla="*/ 30544 w 4180840"/>
              <a:gd name="T19" fmla="*/ 5594923 h 5759450"/>
              <a:gd name="T20" fmla="*/ 64804 w 4180840"/>
              <a:gd name="T21" fmla="*/ 5628506 h 5759450"/>
              <a:gd name="T22" fmla="*/ 108245 w 4180840"/>
              <a:gd name="T23" fmla="*/ 5650526 h 5759450"/>
              <a:gd name="T24" fmla="*/ 158283 w 4180840"/>
              <a:gd name="T25" fmla="*/ 5658433 h 5759450"/>
              <a:gd name="T26" fmla="*/ 4032257 w 4180840"/>
              <a:gd name="T27" fmla="*/ 5658433 h 5759450"/>
              <a:gd name="T28" fmla="*/ 4082252 w 4180840"/>
              <a:gd name="T29" fmla="*/ 5650526 h 5759450"/>
              <a:gd name="T30" fmla="*/ 4125686 w 4180840"/>
              <a:gd name="T31" fmla="*/ 5628506 h 5759450"/>
              <a:gd name="T32" fmla="*/ 4159952 w 4180840"/>
              <a:gd name="T33" fmla="*/ 5594923 h 5759450"/>
              <a:gd name="T34" fmla="*/ 4182429 w 4180840"/>
              <a:gd name="T35" fmla="*/ 5552336 h 5759450"/>
              <a:gd name="T36" fmla="*/ 4190502 w 4180840"/>
              <a:gd name="T37" fmla="*/ 5503299 h 5759450"/>
              <a:gd name="T38" fmla="*/ 4190502 w 4180840"/>
              <a:gd name="T39" fmla="*/ 155099 h 5759450"/>
              <a:gd name="T40" fmla="*/ 4182429 w 4180840"/>
              <a:gd name="T41" fmla="*/ 106099 h 5759450"/>
              <a:gd name="T42" fmla="*/ 4159952 w 4180840"/>
              <a:gd name="T43" fmla="*/ 63526 h 5759450"/>
              <a:gd name="T44" fmla="*/ 4125686 w 4180840"/>
              <a:gd name="T45" fmla="*/ 29944 h 5759450"/>
              <a:gd name="T46" fmla="*/ 4082252 w 4180840"/>
              <a:gd name="T47" fmla="*/ 7909 h 5759450"/>
              <a:gd name="T48" fmla="*/ 4032257 w 4180840"/>
              <a:gd name="T49" fmla="*/ 0 h 57594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80840" h="5759450">
                <a:moveTo>
                  <a:pt x="4022471" y="0"/>
                </a:moveTo>
                <a:lnTo>
                  <a:pt x="157899" y="0"/>
                </a:lnTo>
                <a:lnTo>
                  <a:pt x="107989" y="8053"/>
                </a:lnTo>
                <a:lnTo>
                  <a:pt x="64644" y="30475"/>
                </a:lnTo>
                <a:lnTo>
                  <a:pt x="30464" y="64657"/>
                </a:lnTo>
                <a:lnTo>
                  <a:pt x="8049" y="107988"/>
                </a:lnTo>
                <a:lnTo>
                  <a:pt x="0" y="157861"/>
                </a:lnTo>
                <a:lnTo>
                  <a:pt x="0" y="5601296"/>
                </a:lnTo>
                <a:lnTo>
                  <a:pt x="8049" y="5651207"/>
                </a:lnTo>
                <a:lnTo>
                  <a:pt x="30464" y="5694552"/>
                </a:lnTo>
                <a:lnTo>
                  <a:pt x="64644" y="5728731"/>
                </a:lnTo>
                <a:lnTo>
                  <a:pt x="107989" y="5751145"/>
                </a:lnTo>
                <a:lnTo>
                  <a:pt x="157899" y="5759194"/>
                </a:lnTo>
                <a:lnTo>
                  <a:pt x="4022471" y="5759194"/>
                </a:lnTo>
                <a:lnTo>
                  <a:pt x="4072343" y="5751145"/>
                </a:lnTo>
                <a:lnTo>
                  <a:pt x="4115674" y="5728731"/>
                </a:lnTo>
                <a:lnTo>
                  <a:pt x="4149856" y="5694552"/>
                </a:lnTo>
                <a:lnTo>
                  <a:pt x="4172278" y="5651207"/>
                </a:lnTo>
                <a:lnTo>
                  <a:pt x="4180332" y="5601296"/>
                </a:lnTo>
                <a:lnTo>
                  <a:pt x="4180332" y="157861"/>
                </a:lnTo>
                <a:lnTo>
                  <a:pt x="4172278" y="107988"/>
                </a:lnTo>
                <a:lnTo>
                  <a:pt x="4149856" y="64657"/>
                </a:lnTo>
                <a:lnTo>
                  <a:pt x="4115674" y="30475"/>
                </a:lnTo>
                <a:lnTo>
                  <a:pt x="4072343" y="8053"/>
                </a:lnTo>
                <a:lnTo>
                  <a:pt x="4022471" y="0"/>
                </a:lnTo>
                <a:close/>
              </a:path>
            </a:pathLst>
          </a:custGeom>
          <a:solidFill>
            <a:srgbClr val="DBEDF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71" name="object 12">
            <a:extLst>
              <a:ext uri="{FF2B5EF4-FFF2-40B4-BE49-F238E27FC236}">
                <a16:creationId xmlns:a16="http://schemas.microsoft.com/office/drawing/2014/main" id="{B3D9E88F-2839-48AA-BEB8-4EE0F612E38C}"/>
              </a:ext>
            </a:extLst>
          </p:cNvPr>
          <p:cNvSpPr>
            <a:spLocks noChangeArrowheads="1"/>
          </p:cNvSpPr>
          <p:nvPr/>
        </p:nvSpPr>
        <p:spPr bwMode="auto">
          <a:xfrm>
            <a:off x="4854046" y="2767541"/>
            <a:ext cx="2517775" cy="25082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2" name="object 13">
            <a:extLst>
              <a:ext uri="{FF2B5EF4-FFF2-40B4-BE49-F238E27FC236}">
                <a16:creationId xmlns:a16="http://schemas.microsoft.com/office/drawing/2014/main" id="{11590F6C-B9CC-40EE-B7F3-2BA528D0D5A6}"/>
              </a:ext>
            </a:extLst>
          </p:cNvPr>
          <p:cNvSpPr txBox="1">
            <a:spLocks/>
          </p:cNvSpPr>
          <p:nvPr/>
        </p:nvSpPr>
        <p:spPr>
          <a:xfrm>
            <a:off x="3223683" y="975254"/>
            <a:ext cx="5778500" cy="628650"/>
          </a:xfrm>
          <a:prstGeom prst="rect">
            <a:avLst/>
          </a:prstGeom>
        </p:spPr>
        <p:txBody>
          <a:bodyPr lIns="0" tIns="12700" rIns="0" bIns="0">
            <a:spAutoFit/>
          </a:bodyPr>
          <a:lst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defTabSz="457200"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defTabSz="457200"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defTabSz="457200"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defTabSz="457200" rtl="0" fontAlgn="base">
              <a:spcBef>
                <a:spcPct val="0"/>
              </a:spcBef>
              <a:spcAft>
                <a:spcPct val="0"/>
              </a:spcAft>
              <a:defRPr kumimoji="1" sz="4400">
                <a:solidFill>
                  <a:schemeClr val="tx1"/>
                </a:solidFill>
                <a:latin typeface="Calibri" pitchFamily="34" charset="0"/>
                <a:ea typeface="ＭＳ Ｐゴシック" charset="-128"/>
              </a:defRPr>
            </a:lvl6pPr>
            <a:lvl7pPr marL="914400" algn="ctr" defTabSz="457200"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defTabSz="457200"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defTabSz="457200" rtl="0" fontAlgn="base">
              <a:spcBef>
                <a:spcPct val="0"/>
              </a:spcBef>
              <a:spcAft>
                <a:spcPct val="0"/>
              </a:spcAft>
              <a:defRPr kumimoji="1" sz="4400">
                <a:solidFill>
                  <a:schemeClr val="tx1"/>
                </a:solidFill>
                <a:latin typeface="Calibri" pitchFamily="34" charset="0"/>
                <a:ea typeface="ＭＳ Ｐゴシック" charset="-128"/>
              </a:defRPr>
            </a:lvl9pPr>
          </a:lstStyle>
          <a:p>
            <a:pPr marL="4241800">
              <a:spcBef>
                <a:spcPts val="100"/>
              </a:spcBef>
              <a:defRPr/>
            </a:pPr>
            <a:r>
              <a:rPr lang="en-US" sz="4000" b="1" dirty="0">
                <a:solidFill>
                  <a:schemeClr val="bg2">
                    <a:lumMod val="10000"/>
                  </a:schemeClr>
                </a:solidFill>
                <a:latin typeface="Meiryo UI" panose="020B0604030504040204" pitchFamily="50" charset="-128"/>
                <a:ea typeface="Meiryo UI" panose="020B0604030504040204" pitchFamily="50" charset="-128"/>
              </a:rPr>
              <a:t>Build</a:t>
            </a:r>
          </a:p>
        </p:txBody>
      </p:sp>
      <p:sp>
        <p:nvSpPr>
          <p:cNvPr id="73" name="object 14">
            <a:extLst>
              <a:ext uri="{FF2B5EF4-FFF2-40B4-BE49-F238E27FC236}">
                <a16:creationId xmlns:a16="http://schemas.microsoft.com/office/drawing/2014/main" id="{9E039352-7D24-4838-A526-3720B35F4F70}"/>
              </a:ext>
            </a:extLst>
          </p:cNvPr>
          <p:cNvSpPr>
            <a:spLocks noChangeArrowheads="1"/>
          </p:cNvSpPr>
          <p:nvPr/>
        </p:nvSpPr>
        <p:spPr bwMode="auto">
          <a:xfrm>
            <a:off x="1766358" y="1378479"/>
            <a:ext cx="866775" cy="4238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4" name="object 15">
            <a:extLst>
              <a:ext uri="{FF2B5EF4-FFF2-40B4-BE49-F238E27FC236}">
                <a16:creationId xmlns:a16="http://schemas.microsoft.com/office/drawing/2014/main" id="{F7FFF229-42BE-4847-8029-38D59B615031}"/>
              </a:ext>
            </a:extLst>
          </p:cNvPr>
          <p:cNvSpPr>
            <a:spLocks noChangeArrowheads="1"/>
          </p:cNvSpPr>
          <p:nvPr/>
        </p:nvSpPr>
        <p:spPr bwMode="auto">
          <a:xfrm>
            <a:off x="9187921" y="1111779"/>
            <a:ext cx="671512" cy="5270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5" name="object 16">
            <a:extLst>
              <a:ext uri="{FF2B5EF4-FFF2-40B4-BE49-F238E27FC236}">
                <a16:creationId xmlns:a16="http://schemas.microsoft.com/office/drawing/2014/main" id="{9EBBCB5F-6E11-4906-91E1-B10175678D6E}"/>
              </a:ext>
            </a:extLst>
          </p:cNvPr>
          <p:cNvSpPr>
            <a:spLocks noChangeArrowheads="1"/>
          </p:cNvSpPr>
          <p:nvPr/>
        </p:nvSpPr>
        <p:spPr bwMode="auto">
          <a:xfrm>
            <a:off x="8951383" y="4793191"/>
            <a:ext cx="1482725" cy="3429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6" name="object 17">
            <a:extLst>
              <a:ext uri="{FF2B5EF4-FFF2-40B4-BE49-F238E27FC236}">
                <a16:creationId xmlns:a16="http://schemas.microsoft.com/office/drawing/2014/main" id="{1747D95D-2455-4171-B42B-9EAB07218E41}"/>
              </a:ext>
            </a:extLst>
          </p:cNvPr>
          <p:cNvSpPr>
            <a:spLocks noChangeArrowheads="1"/>
          </p:cNvSpPr>
          <p:nvPr/>
        </p:nvSpPr>
        <p:spPr bwMode="auto">
          <a:xfrm>
            <a:off x="1967971" y="4050241"/>
            <a:ext cx="808037" cy="3810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7" name="object 18">
            <a:extLst>
              <a:ext uri="{FF2B5EF4-FFF2-40B4-BE49-F238E27FC236}">
                <a16:creationId xmlns:a16="http://schemas.microsoft.com/office/drawing/2014/main" id="{BDF0E3BD-224B-4FCB-A747-CBCA015BDB9E}"/>
              </a:ext>
            </a:extLst>
          </p:cNvPr>
          <p:cNvSpPr>
            <a:spLocks noChangeArrowheads="1"/>
          </p:cNvSpPr>
          <p:nvPr/>
        </p:nvSpPr>
        <p:spPr bwMode="auto">
          <a:xfrm>
            <a:off x="2099733" y="4547129"/>
            <a:ext cx="427038" cy="4841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8" name="object 19">
            <a:extLst>
              <a:ext uri="{FF2B5EF4-FFF2-40B4-BE49-F238E27FC236}">
                <a16:creationId xmlns:a16="http://schemas.microsoft.com/office/drawing/2014/main" id="{E99D44BE-09A8-4FCE-9A57-F686F4E88290}"/>
              </a:ext>
            </a:extLst>
          </p:cNvPr>
          <p:cNvSpPr>
            <a:spLocks noChangeArrowheads="1"/>
          </p:cNvSpPr>
          <p:nvPr/>
        </p:nvSpPr>
        <p:spPr bwMode="auto">
          <a:xfrm>
            <a:off x="5635096" y="3335866"/>
            <a:ext cx="955675" cy="83026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79" name="object 20">
            <a:extLst>
              <a:ext uri="{FF2B5EF4-FFF2-40B4-BE49-F238E27FC236}">
                <a16:creationId xmlns:a16="http://schemas.microsoft.com/office/drawing/2014/main" id="{D0F4B439-15BA-4FD0-8EB7-DF35CEF6C3D5}"/>
              </a:ext>
            </a:extLst>
          </p:cNvPr>
          <p:cNvSpPr txBox="1">
            <a:spLocks noChangeArrowheads="1"/>
          </p:cNvSpPr>
          <p:nvPr/>
        </p:nvSpPr>
        <p:spPr bwMode="auto">
          <a:xfrm>
            <a:off x="5233458" y="4143904"/>
            <a:ext cx="17589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393700" indent="-382588">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spcBef>
                <a:spcPts val="100"/>
              </a:spcBef>
            </a:pPr>
            <a:r>
              <a:rPr lang="ja-JP" altLang="ja-JP" sz="1400" b="1" i="1">
                <a:solidFill>
                  <a:srgbClr val="632523"/>
                </a:solidFill>
                <a:latin typeface="Meiryo UI" panose="020B0604030504040204" pitchFamily="50" charset="-128"/>
                <a:ea typeface="Meiryo UI" panose="020B0604030504040204" pitchFamily="50" charset="-128"/>
                <a:cs typeface="Arial" panose="020B0604020202020204" pitchFamily="34" charset="0"/>
              </a:rPr>
              <a:t>Data Management  on the IoT</a:t>
            </a:r>
            <a:endParaRPr lang="ja-JP" altLang="ja-JP" sz="1400">
              <a:solidFill>
                <a:srgbClr val="632523"/>
              </a:solidFill>
              <a:latin typeface="Meiryo UI" panose="020B0604030504040204" pitchFamily="50" charset="-128"/>
              <a:ea typeface="Meiryo UI" panose="020B0604030504040204" pitchFamily="50" charset="-128"/>
              <a:cs typeface="Arial" panose="020B0604020202020204" pitchFamily="34" charset="0"/>
            </a:endParaRPr>
          </a:p>
        </p:txBody>
      </p:sp>
      <p:sp>
        <p:nvSpPr>
          <p:cNvPr id="80" name="object 21">
            <a:extLst>
              <a:ext uri="{FF2B5EF4-FFF2-40B4-BE49-F238E27FC236}">
                <a16:creationId xmlns:a16="http://schemas.microsoft.com/office/drawing/2014/main" id="{8901BE38-1255-4052-91F9-F897778EB43B}"/>
              </a:ext>
            </a:extLst>
          </p:cNvPr>
          <p:cNvSpPr txBox="1"/>
          <p:nvPr/>
        </p:nvSpPr>
        <p:spPr>
          <a:xfrm>
            <a:off x="7097183" y="4555066"/>
            <a:ext cx="3503613" cy="1908175"/>
          </a:xfrm>
          <a:prstGeom prst="rect">
            <a:avLst/>
          </a:prstGeom>
        </p:spPr>
        <p:txBody>
          <a:bodyPr lIns="0" tIns="12700" rIns="0" bIns="0">
            <a:spAutoFit/>
          </a:bodyPr>
          <a:lstStyle/>
          <a:p>
            <a:pPr marL="394335">
              <a:spcBef>
                <a:spcPts val="100"/>
              </a:spcBef>
              <a:defRPr/>
            </a:pPr>
            <a:r>
              <a:rPr sz="4400" b="1" spc="-95" dirty="0">
                <a:solidFill>
                  <a:schemeClr val="accent3">
                    <a:lumMod val="50000"/>
                  </a:schemeClr>
                </a:solidFill>
                <a:latin typeface="Meiryo UI" panose="020B0604030504040204" pitchFamily="50" charset="-128"/>
                <a:ea typeface="Meiryo UI" panose="020B0604030504040204" pitchFamily="50" charset="-128"/>
                <a:cs typeface="Arial"/>
              </a:rPr>
              <a:t>Test</a:t>
            </a:r>
            <a:endParaRPr sz="4400" dirty="0">
              <a:solidFill>
                <a:schemeClr val="accent3">
                  <a:lumMod val="50000"/>
                </a:schemeClr>
              </a:solidFill>
              <a:latin typeface="Meiryo UI" panose="020B0604030504040204" pitchFamily="50" charset="-128"/>
              <a:ea typeface="Meiryo UI" panose="020B0604030504040204" pitchFamily="50" charset="-128"/>
              <a:cs typeface="Arial"/>
            </a:endParaRPr>
          </a:p>
          <a:p>
            <a:pPr marL="184785" indent="-172085">
              <a:spcBef>
                <a:spcPts val="1130"/>
              </a:spcBef>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ハイスループットな生</a:t>
            </a:r>
            <a:r>
              <a:rPr sz="1400" spc="-15" dirty="0">
                <a:latin typeface="Meiryo UI" panose="020B0604030504040204" pitchFamily="50" charset="-128"/>
                <a:ea typeface="Meiryo UI" panose="020B0604030504040204" pitchFamily="50" charset="-128"/>
                <a:cs typeface="Noto Sans CJK JP Regular"/>
              </a:rPr>
              <a:t>産</a:t>
            </a:r>
            <a:r>
              <a:rPr sz="1400" dirty="0">
                <a:latin typeface="Meiryo UI" panose="020B0604030504040204" pitchFamily="50" charset="-128"/>
                <a:ea typeface="Meiryo UI" panose="020B0604030504040204" pitchFamily="50" charset="-128"/>
                <a:cs typeface="Noto Sans CJK JP Regular"/>
              </a:rPr>
              <a:t>性デ</a:t>
            </a:r>
            <a:r>
              <a:rPr sz="1400" spc="-15" dirty="0">
                <a:latin typeface="Meiryo UI" panose="020B0604030504040204" pitchFamily="50" charset="-128"/>
                <a:ea typeface="Meiryo UI" panose="020B0604030504040204" pitchFamily="50" charset="-128"/>
                <a:cs typeface="Noto Sans CJK JP Regular"/>
              </a:rPr>
              <a:t>ー</a:t>
            </a:r>
            <a:r>
              <a:rPr sz="1400" dirty="0">
                <a:latin typeface="Meiryo UI" panose="020B0604030504040204" pitchFamily="50" charset="-128"/>
                <a:ea typeface="Meiryo UI" panose="020B0604030504040204" pitchFamily="50" charset="-128"/>
                <a:cs typeface="Noto Sans CJK JP Regular"/>
              </a:rPr>
              <a:t>タ取得</a:t>
            </a:r>
          </a:p>
          <a:p>
            <a:pPr marL="184785" indent="-172085">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高精度かつ体系的なオ</a:t>
            </a:r>
            <a:r>
              <a:rPr sz="1400" spc="-15" dirty="0">
                <a:latin typeface="Meiryo UI" panose="020B0604030504040204" pitchFamily="50" charset="-128"/>
                <a:ea typeface="Meiryo UI" panose="020B0604030504040204" pitchFamily="50" charset="-128"/>
                <a:cs typeface="Noto Sans CJK JP Regular"/>
              </a:rPr>
              <a:t>ミ</a:t>
            </a:r>
            <a:r>
              <a:rPr sz="1400" dirty="0">
                <a:latin typeface="Meiryo UI" panose="020B0604030504040204" pitchFamily="50" charset="-128"/>
                <a:ea typeface="Meiryo UI" panose="020B0604030504040204" pitchFamily="50" charset="-128"/>
                <a:cs typeface="Noto Sans CJK JP Regular"/>
              </a:rPr>
              <a:t>クス</a:t>
            </a:r>
            <a:r>
              <a:rPr sz="1400" spc="-15" dirty="0">
                <a:latin typeface="Meiryo UI" panose="020B0604030504040204" pitchFamily="50" charset="-128"/>
                <a:ea typeface="Meiryo UI" panose="020B0604030504040204" pitchFamily="50" charset="-128"/>
                <a:cs typeface="Noto Sans CJK JP Regular"/>
              </a:rPr>
              <a:t>デ</a:t>
            </a:r>
            <a:r>
              <a:rPr sz="1400" dirty="0">
                <a:latin typeface="Meiryo UI" panose="020B0604030504040204" pitchFamily="50" charset="-128"/>
                <a:ea typeface="Meiryo UI" panose="020B0604030504040204" pitchFamily="50" charset="-128"/>
                <a:cs typeface="Noto Sans CJK JP Regular"/>
              </a:rPr>
              <a:t>ータ</a:t>
            </a:r>
            <a:r>
              <a:rPr sz="1400" spc="-15" dirty="0">
                <a:latin typeface="Meiryo UI" panose="020B0604030504040204" pitchFamily="50" charset="-128"/>
                <a:ea typeface="Meiryo UI" panose="020B0604030504040204" pitchFamily="50" charset="-128"/>
                <a:cs typeface="Noto Sans CJK JP Regular"/>
              </a:rPr>
              <a:t>取</a:t>
            </a:r>
            <a:r>
              <a:rPr sz="1400" spc="5" dirty="0">
                <a:latin typeface="Meiryo UI" panose="020B0604030504040204" pitchFamily="50" charset="-128"/>
                <a:ea typeface="Meiryo UI" panose="020B0604030504040204" pitchFamily="50" charset="-128"/>
                <a:cs typeface="Noto Sans CJK JP Regular"/>
              </a:rPr>
              <a:t>得</a:t>
            </a:r>
            <a:endParaRPr sz="1400" dirty="0">
              <a:latin typeface="Meiryo UI" panose="020B0604030504040204" pitchFamily="50" charset="-128"/>
              <a:ea typeface="Meiryo UI" panose="020B0604030504040204" pitchFamily="50" charset="-128"/>
              <a:cs typeface="Noto Sans CJK JP Regular"/>
            </a:endParaRPr>
          </a:p>
          <a:p>
            <a:pPr marL="641985" lvl="1" indent="-172085">
              <a:buFont typeface="Wingdings"/>
              <a:buChar char=""/>
              <a:tabLst>
                <a:tab pos="642620" algn="l"/>
              </a:tabLst>
              <a:defRPr/>
            </a:pPr>
            <a:r>
              <a:rPr sz="1400" dirty="0">
                <a:latin typeface="Meiryo UI" panose="020B0604030504040204" pitchFamily="50" charset="-128"/>
                <a:ea typeface="Meiryo UI" panose="020B0604030504040204" pitchFamily="50" charset="-128"/>
                <a:cs typeface="Noto Sans CJK JP Regular"/>
              </a:rPr>
              <a:t>高精度トランスクリプ</a:t>
            </a:r>
            <a:r>
              <a:rPr sz="1400" spc="-15" dirty="0">
                <a:latin typeface="Meiryo UI" panose="020B0604030504040204" pitchFamily="50" charset="-128"/>
                <a:ea typeface="Meiryo UI" panose="020B0604030504040204" pitchFamily="50" charset="-128"/>
                <a:cs typeface="Noto Sans CJK JP Regular"/>
              </a:rPr>
              <a:t>ト</a:t>
            </a:r>
            <a:r>
              <a:rPr sz="1400" dirty="0">
                <a:latin typeface="Meiryo UI" panose="020B0604030504040204" pitchFamily="50" charset="-128"/>
                <a:ea typeface="Meiryo UI" panose="020B0604030504040204" pitchFamily="50" charset="-128"/>
                <a:cs typeface="Noto Sans CJK JP Regular"/>
              </a:rPr>
              <a:t>ーム</a:t>
            </a:r>
            <a:r>
              <a:rPr sz="1400" spc="-15" dirty="0">
                <a:latin typeface="Meiryo UI" panose="020B0604030504040204" pitchFamily="50" charset="-128"/>
                <a:ea typeface="Meiryo UI" panose="020B0604030504040204" pitchFamily="50" charset="-128"/>
                <a:cs typeface="Noto Sans CJK JP Regular"/>
              </a:rPr>
              <a:t>デ</a:t>
            </a:r>
            <a:r>
              <a:rPr sz="1400" dirty="0">
                <a:latin typeface="Meiryo UI" panose="020B0604030504040204" pitchFamily="50" charset="-128"/>
                <a:ea typeface="Meiryo UI" panose="020B0604030504040204" pitchFamily="50" charset="-128"/>
                <a:cs typeface="Noto Sans CJK JP Regular"/>
              </a:rPr>
              <a:t>ータ</a:t>
            </a:r>
          </a:p>
          <a:p>
            <a:pPr marL="641985" lvl="1" indent="-172085">
              <a:buFont typeface="Wingdings"/>
              <a:buChar char=""/>
              <a:tabLst>
                <a:tab pos="642620" algn="l"/>
              </a:tabLst>
              <a:defRPr/>
            </a:pPr>
            <a:r>
              <a:rPr sz="1400" dirty="0" err="1">
                <a:latin typeface="Meiryo UI" panose="020B0604030504040204" pitchFamily="50" charset="-128"/>
                <a:ea typeface="Meiryo UI" panose="020B0604030504040204" pitchFamily="50" charset="-128"/>
                <a:cs typeface="Noto Sans CJK JP Regular"/>
              </a:rPr>
              <a:t>高精度メタボロームデ</a:t>
            </a:r>
            <a:r>
              <a:rPr sz="1400" spc="-15" dirty="0" err="1">
                <a:latin typeface="Meiryo UI" panose="020B0604030504040204" pitchFamily="50" charset="-128"/>
                <a:ea typeface="Meiryo UI" panose="020B0604030504040204" pitchFamily="50" charset="-128"/>
                <a:cs typeface="Noto Sans CJK JP Regular"/>
              </a:rPr>
              <a:t>ー</a:t>
            </a:r>
            <a:r>
              <a:rPr sz="1400" dirty="0" err="1">
                <a:latin typeface="Meiryo UI" panose="020B0604030504040204" pitchFamily="50" charset="-128"/>
                <a:ea typeface="Meiryo UI" panose="020B0604030504040204" pitchFamily="50" charset="-128"/>
                <a:cs typeface="Noto Sans CJK JP Regular"/>
              </a:rPr>
              <a:t>タ</a:t>
            </a:r>
            <a:endParaRPr lang="en-US" sz="1400" dirty="0">
              <a:latin typeface="Meiryo UI" panose="020B0604030504040204" pitchFamily="50" charset="-128"/>
              <a:ea typeface="Meiryo UI" panose="020B0604030504040204" pitchFamily="50" charset="-128"/>
              <a:cs typeface="Noto Sans CJK JP Regular"/>
            </a:endParaRPr>
          </a:p>
          <a:p>
            <a:pPr marL="641985" lvl="1" indent="-172085">
              <a:buFont typeface="Wingdings"/>
              <a:buChar char=""/>
              <a:tabLst>
                <a:tab pos="642620" algn="l"/>
              </a:tabLst>
              <a:defRPr/>
            </a:pPr>
            <a:r>
              <a:rPr lang="ja-JP" altLang="en-US" sz="1400" dirty="0">
                <a:latin typeface="Meiryo UI" panose="020B0604030504040204" pitchFamily="50" charset="-128"/>
                <a:ea typeface="Meiryo UI" panose="020B0604030504040204" pitchFamily="50" charset="-128"/>
                <a:cs typeface="Noto Sans CJK JP Regular"/>
              </a:rPr>
              <a:t>定量プロテオームデータ</a:t>
            </a:r>
            <a:endParaRPr sz="1400" dirty="0">
              <a:latin typeface="Meiryo UI" panose="020B0604030504040204" pitchFamily="50" charset="-128"/>
              <a:ea typeface="Meiryo UI" panose="020B0604030504040204" pitchFamily="50" charset="-128"/>
              <a:cs typeface="Noto Sans CJK JP Regular"/>
            </a:endParaRPr>
          </a:p>
        </p:txBody>
      </p:sp>
      <p:sp>
        <p:nvSpPr>
          <p:cNvPr id="81" name="object 23">
            <a:extLst>
              <a:ext uri="{FF2B5EF4-FFF2-40B4-BE49-F238E27FC236}">
                <a16:creationId xmlns:a16="http://schemas.microsoft.com/office/drawing/2014/main" id="{F358799A-290B-46DF-A0BA-F03DDC241212}"/>
              </a:ext>
            </a:extLst>
          </p:cNvPr>
          <p:cNvSpPr txBox="1">
            <a:spLocks noChangeArrowheads="1"/>
          </p:cNvSpPr>
          <p:nvPr/>
        </p:nvSpPr>
        <p:spPr bwMode="auto">
          <a:xfrm>
            <a:off x="1625071" y="1149879"/>
            <a:ext cx="36083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133475">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spcBef>
                <a:spcPts val="100"/>
              </a:spcBef>
            </a:pPr>
            <a:r>
              <a:rPr lang="ja-JP" altLang="ja-JP" sz="4400" b="1">
                <a:solidFill>
                  <a:srgbClr val="17375E"/>
                </a:solidFill>
                <a:latin typeface="Meiryo UI" panose="020B0604030504040204" pitchFamily="50" charset="-128"/>
                <a:ea typeface="Meiryo UI" panose="020B0604030504040204" pitchFamily="50" charset="-128"/>
                <a:cs typeface="Arial" panose="020B0604020202020204" pitchFamily="34" charset="0"/>
              </a:rPr>
              <a:t>Design</a:t>
            </a:r>
            <a:endParaRPr lang="ja-JP" altLang="ja-JP" sz="4400">
              <a:solidFill>
                <a:srgbClr val="17375E"/>
              </a:solidFill>
              <a:latin typeface="Meiryo UI" panose="020B0604030504040204" pitchFamily="50" charset="-128"/>
              <a:ea typeface="Meiryo UI" panose="020B0604030504040204" pitchFamily="50" charset="-128"/>
              <a:cs typeface="Arial" panose="020B0604020202020204" pitchFamily="34" charset="0"/>
            </a:endParaRPr>
          </a:p>
          <a:p>
            <a:pPr>
              <a:spcBef>
                <a:spcPts val="1088"/>
              </a:spcBef>
              <a:buFont typeface="Wingdings" panose="05000000000000000000" pitchFamily="2" charset="2"/>
              <a:buChar char=""/>
            </a:pPr>
            <a:r>
              <a:rPr lang="ja-JP" altLang="ja-JP" sz="1400">
                <a:latin typeface="Meiryo UI" panose="020B0604030504040204" pitchFamily="50" charset="-128"/>
                <a:ea typeface="Meiryo UI" panose="020B0604030504040204" pitchFamily="50" charset="-128"/>
                <a:cs typeface="Noto Sans CJK JP Regular"/>
              </a:rPr>
              <a:t>未知反応を含む代謝経路設計</a:t>
            </a:r>
          </a:p>
          <a:p>
            <a:pPr>
              <a:lnSpc>
                <a:spcPts val="1675"/>
              </a:lnSpc>
              <a:buFont typeface="Wingdings" panose="05000000000000000000" pitchFamily="2" charset="2"/>
              <a:buChar char=""/>
            </a:pPr>
            <a:r>
              <a:rPr lang="ja-JP" altLang="ja-JP" sz="1400">
                <a:latin typeface="Meiryo UI" panose="020B0604030504040204" pitchFamily="50" charset="-128"/>
                <a:ea typeface="Meiryo UI" panose="020B0604030504040204" pitchFamily="50" charset="-128"/>
                <a:cs typeface="Noto Sans CJK JP Regular"/>
              </a:rPr>
              <a:t>機能未知酵素を含む酵素選定</a:t>
            </a:r>
          </a:p>
          <a:p>
            <a:pPr>
              <a:lnSpc>
                <a:spcPts val="1688"/>
              </a:lnSpc>
              <a:spcBef>
                <a:spcPts val="50"/>
              </a:spcBef>
              <a:buFont typeface="Wingdings" panose="05000000000000000000" pitchFamily="2" charset="2"/>
              <a:buChar char=""/>
            </a:pPr>
            <a:r>
              <a:rPr lang="ja-JP" altLang="ja-JP" sz="1400">
                <a:latin typeface="Meiryo UI" panose="020B0604030504040204" pitchFamily="50" charset="-128"/>
                <a:ea typeface="Meiryo UI" panose="020B0604030504040204" pitchFamily="50" charset="-128"/>
                <a:cs typeface="Noto Sans CJK JP Regular"/>
              </a:rPr>
              <a:t>分子動力学に基づくタンパク質配列設計</a:t>
            </a:r>
          </a:p>
          <a:p>
            <a:pPr>
              <a:lnSpc>
                <a:spcPts val="1625"/>
              </a:lnSpc>
              <a:buFont typeface="Wingdings" panose="05000000000000000000" pitchFamily="2" charset="2"/>
              <a:buChar char=""/>
            </a:pPr>
            <a:r>
              <a:rPr lang="ja-JP" altLang="ja-JP" sz="1400">
                <a:latin typeface="Meiryo UI" panose="020B0604030504040204" pitchFamily="50" charset="-128"/>
                <a:ea typeface="Meiryo UI" panose="020B0604030504040204" pitchFamily="50" charset="-128"/>
                <a:cs typeface="Noto Sans CJK JP Regular"/>
              </a:rPr>
              <a:t>機械学習に基づく遺伝子配列設計</a:t>
            </a:r>
          </a:p>
        </p:txBody>
      </p:sp>
      <p:sp>
        <p:nvSpPr>
          <p:cNvPr id="82" name="object 24">
            <a:extLst>
              <a:ext uri="{FF2B5EF4-FFF2-40B4-BE49-F238E27FC236}">
                <a16:creationId xmlns:a16="http://schemas.microsoft.com/office/drawing/2014/main" id="{3E60CEEC-8595-41BF-8877-1E3DA27B8F90}"/>
              </a:ext>
            </a:extLst>
          </p:cNvPr>
          <p:cNvSpPr txBox="1"/>
          <p:nvPr/>
        </p:nvSpPr>
        <p:spPr>
          <a:xfrm>
            <a:off x="6678083" y="1781704"/>
            <a:ext cx="3444875" cy="874712"/>
          </a:xfrm>
          <a:prstGeom prst="rect">
            <a:avLst/>
          </a:prstGeom>
        </p:spPr>
        <p:txBody>
          <a:bodyPr lIns="0" tIns="13335" rIns="0" bIns="0">
            <a:spAutoFit/>
          </a:bodyPr>
          <a:lstStyle/>
          <a:p>
            <a:pPr marL="184785" indent="-172085">
              <a:spcBef>
                <a:spcPts val="105"/>
              </a:spcBef>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ハイスループットな長</a:t>
            </a:r>
            <a:r>
              <a:rPr sz="1400" spc="-10" dirty="0">
                <a:latin typeface="Meiryo UI" panose="020B0604030504040204" pitchFamily="50" charset="-128"/>
                <a:ea typeface="Meiryo UI" panose="020B0604030504040204" pitchFamily="50" charset="-128"/>
                <a:cs typeface="Noto Sans CJK JP Regular"/>
              </a:rPr>
              <a:t>鎖</a:t>
            </a:r>
            <a:r>
              <a:rPr sz="1400" b="1" spc="25" dirty="0">
                <a:latin typeface="Meiryo UI" panose="020B0604030504040204" pitchFamily="50" charset="-128"/>
                <a:ea typeface="Meiryo UI" panose="020B0604030504040204" pitchFamily="50" charset="-128"/>
                <a:cs typeface="Arial"/>
              </a:rPr>
              <a:t>DNA</a:t>
            </a:r>
            <a:r>
              <a:rPr sz="1400" dirty="0">
                <a:latin typeface="Meiryo UI" panose="020B0604030504040204" pitchFamily="50" charset="-128"/>
                <a:ea typeface="Meiryo UI" panose="020B0604030504040204" pitchFamily="50" charset="-128"/>
                <a:cs typeface="Noto Sans CJK JP Regular"/>
              </a:rPr>
              <a:t>自動合成</a:t>
            </a:r>
          </a:p>
          <a:p>
            <a:pPr marL="184785" indent="-172085">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長鎖</a:t>
            </a:r>
            <a:r>
              <a:rPr sz="1400" b="1" spc="25" dirty="0">
                <a:latin typeface="Meiryo UI" panose="020B0604030504040204" pitchFamily="50" charset="-128"/>
                <a:ea typeface="Meiryo UI" panose="020B0604030504040204" pitchFamily="50" charset="-128"/>
                <a:cs typeface="Arial"/>
              </a:rPr>
              <a:t>DNA</a:t>
            </a:r>
            <a:r>
              <a:rPr sz="1400" dirty="0">
                <a:latin typeface="Meiryo UI" panose="020B0604030504040204" pitchFamily="50" charset="-128"/>
                <a:ea typeface="Meiryo UI" panose="020B0604030504040204" pitchFamily="50" charset="-128"/>
                <a:cs typeface="Noto Sans CJK JP Regular"/>
              </a:rPr>
              <a:t>の利用可能な半自動</a:t>
            </a:r>
            <a:r>
              <a:rPr sz="1400" spc="-15" dirty="0">
                <a:latin typeface="Meiryo UI" panose="020B0604030504040204" pitchFamily="50" charset="-128"/>
                <a:ea typeface="Meiryo UI" panose="020B0604030504040204" pitchFamily="50" charset="-128"/>
                <a:cs typeface="Noto Sans CJK JP Regular"/>
              </a:rPr>
              <a:t>微</a:t>
            </a:r>
            <a:r>
              <a:rPr sz="1400" dirty="0">
                <a:latin typeface="Meiryo UI" panose="020B0604030504040204" pitchFamily="50" charset="-128"/>
                <a:ea typeface="Meiryo UI" panose="020B0604030504040204" pitchFamily="50" charset="-128"/>
                <a:cs typeface="Noto Sans CJK JP Regular"/>
              </a:rPr>
              <a:t>生物</a:t>
            </a:r>
            <a:r>
              <a:rPr sz="1400" spc="-15" dirty="0">
                <a:latin typeface="Meiryo UI" panose="020B0604030504040204" pitchFamily="50" charset="-128"/>
                <a:ea typeface="Meiryo UI" panose="020B0604030504040204" pitchFamily="50" charset="-128"/>
                <a:cs typeface="Noto Sans CJK JP Regular"/>
              </a:rPr>
              <a:t>構</a:t>
            </a:r>
            <a:r>
              <a:rPr sz="1400" dirty="0">
                <a:latin typeface="Meiryo UI" panose="020B0604030504040204" pitchFamily="50" charset="-128"/>
                <a:ea typeface="Meiryo UI" panose="020B0604030504040204" pitchFamily="50" charset="-128"/>
                <a:cs typeface="Noto Sans CJK JP Regular"/>
              </a:rPr>
              <a:t>築</a:t>
            </a:r>
          </a:p>
          <a:p>
            <a:pPr marL="184785" indent="-172085">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独自シャーシ株の開発</a:t>
            </a:r>
          </a:p>
          <a:p>
            <a:pPr marL="184785" indent="-172085">
              <a:buFont typeface="Wingdings"/>
              <a:buChar char=""/>
              <a:tabLst>
                <a:tab pos="185420" algn="l"/>
              </a:tabLst>
              <a:defRPr/>
            </a:pPr>
            <a:r>
              <a:rPr sz="1400" dirty="0">
                <a:latin typeface="Meiryo UI" panose="020B0604030504040204" pitchFamily="50" charset="-128"/>
                <a:ea typeface="Meiryo UI" panose="020B0604030504040204" pitchFamily="50" charset="-128"/>
                <a:cs typeface="Noto Sans CJK JP Regular"/>
              </a:rPr>
              <a:t>マルチターゲットゲノ</a:t>
            </a:r>
            <a:r>
              <a:rPr sz="1400" spc="-15" dirty="0">
                <a:latin typeface="Meiryo UI" panose="020B0604030504040204" pitchFamily="50" charset="-128"/>
                <a:ea typeface="Meiryo UI" panose="020B0604030504040204" pitchFamily="50" charset="-128"/>
                <a:cs typeface="Noto Sans CJK JP Regular"/>
              </a:rPr>
              <a:t>ム</a:t>
            </a:r>
            <a:r>
              <a:rPr sz="1400" dirty="0">
                <a:latin typeface="Meiryo UI" panose="020B0604030504040204" pitchFamily="50" charset="-128"/>
                <a:ea typeface="Meiryo UI" panose="020B0604030504040204" pitchFamily="50" charset="-128"/>
                <a:cs typeface="Noto Sans CJK JP Regular"/>
              </a:rPr>
              <a:t>編集</a:t>
            </a:r>
          </a:p>
        </p:txBody>
      </p:sp>
      <p:sp>
        <p:nvSpPr>
          <p:cNvPr id="83" name="object 25">
            <a:extLst>
              <a:ext uri="{FF2B5EF4-FFF2-40B4-BE49-F238E27FC236}">
                <a16:creationId xmlns:a16="http://schemas.microsoft.com/office/drawing/2014/main" id="{9F2AA733-AA5C-4229-821D-B5706F491207}"/>
              </a:ext>
            </a:extLst>
          </p:cNvPr>
          <p:cNvSpPr txBox="1"/>
          <p:nvPr/>
        </p:nvSpPr>
        <p:spPr>
          <a:xfrm>
            <a:off x="1740958" y="3802591"/>
            <a:ext cx="3051175" cy="1108075"/>
          </a:xfrm>
          <a:prstGeom prst="rect">
            <a:avLst/>
          </a:prstGeom>
        </p:spPr>
        <p:txBody>
          <a:bodyPr lIns="0" tIns="426084" rIns="0" bIns="0">
            <a:spAutoFit/>
          </a:bodyPr>
          <a:lstStyle/>
          <a:p>
            <a:pPr marL="1149985">
              <a:spcBef>
                <a:spcPts val="3354"/>
              </a:spcBef>
              <a:defRPr/>
            </a:pPr>
            <a:r>
              <a:rPr sz="4400" b="1" spc="-5" dirty="0">
                <a:solidFill>
                  <a:srgbClr val="FF0000"/>
                </a:solidFill>
                <a:latin typeface="Meiryo UI" panose="020B0604030504040204" pitchFamily="50" charset="-128"/>
                <a:ea typeface="Meiryo UI" panose="020B0604030504040204" pitchFamily="50" charset="-128"/>
                <a:cs typeface="Arial"/>
              </a:rPr>
              <a:t>Learn</a:t>
            </a:r>
            <a:endParaRPr sz="4400" dirty="0">
              <a:solidFill>
                <a:srgbClr val="FF0000"/>
              </a:solidFill>
              <a:latin typeface="Meiryo UI" panose="020B0604030504040204" pitchFamily="50" charset="-128"/>
              <a:ea typeface="Meiryo UI" panose="020B0604030504040204" pitchFamily="50" charset="-128"/>
              <a:cs typeface="Arial"/>
            </a:endParaRPr>
          </a:p>
        </p:txBody>
      </p:sp>
      <p:sp>
        <p:nvSpPr>
          <p:cNvPr id="84" name="object 28">
            <a:extLst>
              <a:ext uri="{FF2B5EF4-FFF2-40B4-BE49-F238E27FC236}">
                <a16:creationId xmlns:a16="http://schemas.microsoft.com/office/drawing/2014/main" id="{55F335FA-B55A-4041-8FE0-F17D7BF0AFB3}"/>
              </a:ext>
            </a:extLst>
          </p:cNvPr>
          <p:cNvSpPr>
            <a:spLocks noChangeArrowheads="1"/>
          </p:cNvSpPr>
          <p:nvPr/>
        </p:nvSpPr>
        <p:spPr bwMode="auto">
          <a:xfrm>
            <a:off x="7503583" y="3561291"/>
            <a:ext cx="1908175" cy="41592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85" name="object 29">
            <a:extLst>
              <a:ext uri="{FF2B5EF4-FFF2-40B4-BE49-F238E27FC236}">
                <a16:creationId xmlns:a16="http://schemas.microsoft.com/office/drawing/2014/main" id="{DFE005CD-FF6A-47FD-B6E8-BCA36C7BC842}"/>
              </a:ext>
            </a:extLst>
          </p:cNvPr>
          <p:cNvSpPr>
            <a:spLocks noChangeArrowheads="1"/>
          </p:cNvSpPr>
          <p:nvPr/>
        </p:nvSpPr>
        <p:spPr bwMode="auto">
          <a:xfrm>
            <a:off x="7487708" y="3553354"/>
            <a:ext cx="1927225" cy="48260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86" name="object 30">
            <a:extLst>
              <a:ext uri="{FF2B5EF4-FFF2-40B4-BE49-F238E27FC236}">
                <a16:creationId xmlns:a16="http://schemas.microsoft.com/office/drawing/2014/main" id="{8607DAF6-B6E5-4EB4-9F2B-B6C590125C01}"/>
              </a:ext>
            </a:extLst>
          </p:cNvPr>
          <p:cNvSpPr>
            <a:spLocks noChangeArrowheads="1"/>
          </p:cNvSpPr>
          <p:nvPr/>
        </p:nvSpPr>
        <p:spPr bwMode="auto">
          <a:xfrm>
            <a:off x="7562321" y="3600979"/>
            <a:ext cx="1800225" cy="30797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87" name="object 31">
            <a:extLst>
              <a:ext uri="{FF2B5EF4-FFF2-40B4-BE49-F238E27FC236}">
                <a16:creationId xmlns:a16="http://schemas.microsoft.com/office/drawing/2014/main" id="{95751F76-E101-4C42-AAC6-806583E8EF56}"/>
              </a:ext>
            </a:extLst>
          </p:cNvPr>
          <p:cNvSpPr txBox="1"/>
          <p:nvPr/>
        </p:nvSpPr>
        <p:spPr>
          <a:xfrm>
            <a:off x="7586133" y="3662891"/>
            <a:ext cx="1776413" cy="196850"/>
          </a:xfrm>
          <a:prstGeom prst="rect">
            <a:avLst/>
          </a:prstGeom>
        </p:spPr>
        <p:txBody>
          <a:bodyPr lIns="0" tIns="12700" rIns="0" bIns="0">
            <a:spAutoFit/>
          </a:bodyPr>
          <a:lstStyle/>
          <a:p>
            <a:pPr marL="92075" algn="ctr">
              <a:spcBef>
                <a:spcPts val="100"/>
              </a:spcBef>
              <a:defRPr/>
            </a:pPr>
            <a:r>
              <a:rPr sz="1200" dirty="0">
                <a:solidFill>
                  <a:schemeClr val="tx2">
                    <a:lumMod val="75000"/>
                  </a:schemeClr>
                </a:solidFill>
                <a:latin typeface="Meiryo UI" panose="020B0604030504040204" pitchFamily="50" charset="-128"/>
                <a:ea typeface="Meiryo UI" panose="020B0604030504040204" pitchFamily="50" charset="-128"/>
                <a:cs typeface="Noto Sans CJK JP Regular"/>
              </a:rPr>
              <a:t>多様な微生物の創製</a:t>
            </a:r>
          </a:p>
        </p:txBody>
      </p:sp>
      <p:sp>
        <p:nvSpPr>
          <p:cNvPr id="88" name="object 32">
            <a:extLst>
              <a:ext uri="{FF2B5EF4-FFF2-40B4-BE49-F238E27FC236}">
                <a16:creationId xmlns:a16="http://schemas.microsoft.com/office/drawing/2014/main" id="{F342BB04-F3F8-4B92-BD50-FA8179F7DB27}"/>
              </a:ext>
            </a:extLst>
          </p:cNvPr>
          <p:cNvSpPr>
            <a:spLocks noChangeArrowheads="1"/>
          </p:cNvSpPr>
          <p:nvPr/>
        </p:nvSpPr>
        <p:spPr bwMode="auto">
          <a:xfrm>
            <a:off x="5484283" y="5472641"/>
            <a:ext cx="1543050" cy="6318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89" name="object 33">
            <a:extLst>
              <a:ext uri="{FF2B5EF4-FFF2-40B4-BE49-F238E27FC236}">
                <a16:creationId xmlns:a16="http://schemas.microsoft.com/office/drawing/2014/main" id="{DC3A3BC9-2387-454B-84D1-9E8D895436E7}"/>
              </a:ext>
            </a:extLst>
          </p:cNvPr>
          <p:cNvSpPr>
            <a:spLocks noChangeArrowheads="1"/>
          </p:cNvSpPr>
          <p:nvPr/>
        </p:nvSpPr>
        <p:spPr bwMode="auto">
          <a:xfrm>
            <a:off x="5469996" y="5464704"/>
            <a:ext cx="1570037" cy="696912"/>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0" name="object 34">
            <a:extLst>
              <a:ext uri="{FF2B5EF4-FFF2-40B4-BE49-F238E27FC236}">
                <a16:creationId xmlns:a16="http://schemas.microsoft.com/office/drawing/2014/main" id="{FD245FE8-B16B-40D4-8945-5AD32AF9C03E}"/>
              </a:ext>
            </a:extLst>
          </p:cNvPr>
          <p:cNvSpPr>
            <a:spLocks noChangeArrowheads="1"/>
          </p:cNvSpPr>
          <p:nvPr/>
        </p:nvSpPr>
        <p:spPr bwMode="auto">
          <a:xfrm>
            <a:off x="5544608" y="5512329"/>
            <a:ext cx="1431925" cy="52387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1" name="object 35">
            <a:extLst>
              <a:ext uri="{FF2B5EF4-FFF2-40B4-BE49-F238E27FC236}">
                <a16:creationId xmlns:a16="http://schemas.microsoft.com/office/drawing/2014/main" id="{DC4B0AD7-8AD1-4188-8C8E-35A2E87025FE}"/>
              </a:ext>
            </a:extLst>
          </p:cNvPr>
          <p:cNvSpPr txBox="1">
            <a:spLocks noChangeArrowheads="1"/>
          </p:cNvSpPr>
          <p:nvPr/>
        </p:nvSpPr>
        <p:spPr bwMode="auto">
          <a:xfrm>
            <a:off x="5552546" y="5596466"/>
            <a:ext cx="1431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90488">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spcBef>
                <a:spcPts val="100"/>
              </a:spcBef>
            </a:pPr>
            <a:r>
              <a:rPr lang="ja-JP" altLang="ja-JP" sz="1200">
                <a:solidFill>
                  <a:srgbClr val="F2F2F2"/>
                </a:solidFill>
                <a:latin typeface="Meiryo UI" panose="020B0604030504040204" pitchFamily="50" charset="-128"/>
                <a:ea typeface="Meiryo UI" panose="020B0604030504040204" pitchFamily="50" charset="-128"/>
                <a:cs typeface="Noto Sans CJK JP Regular"/>
              </a:rPr>
              <a:t>多様かつ体系的なデータの創出</a:t>
            </a:r>
          </a:p>
        </p:txBody>
      </p:sp>
      <p:sp>
        <p:nvSpPr>
          <p:cNvPr id="92" name="object 36">
            <a:extLst>
              <a:ext uri="{FF2B5EF4-FFF2-40B4-BE49-F238E27FC236}">
                <a16:creationId xmlns:a16="http://schemas.microsoft.com/office/drawing/2014/main" id="{B805BE65-A763-441D-A150-FB845C877599}"/>
              </a:ext>
            </a:extLst>
          </p:cNvPr>
          <p:cNvSpPr>
            <a:spLocks noChangeArrowheads="1"/>
          </p:cNvSpPr>
          <p:nvPr/>
        </p:nvSpPr>
        <p:spPr bwMode="auto">
          <a:xfrm>
            <a:off x="3588808" y="3864504"/>
            <a:ext cx="1192213" cy="415925"/>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3" name="object 37">
            <a:extLst>
              <a:ext uri="{FF2B5EF4-FFF2-40B4-BE49-F238E27FC236}">
                <a16:creationId xmlns:a16="http://schemas.microsoft.com/office/drawing/2014/main" id="{50A0FB2C-2309-4EC0-96DD-BFA13AC12094}"/>
              </a:ext>
            </a:extLst>
          </p:cNvPr>
          <p:cNvSpPr>
            <a:spLocks noChangeArrowheads="1"/>
          </p:cNvSpPr>
          <p:nvPr/>
        </p:nvSpPr>
        <p:spPr bwMode="auto">
          <a:xfrm>
            <a:off x="3574521" y="3856566"/>
            <a:ext cx="1212850" cy="482600"/>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4" name="object 38">
            <a:extLst>
              <a:ext uri="{FF2B5EF4-FFF2-40B4-BE49-F238E27FC236}">
                <a16:creationId xmlns:a16="http://schemas.microsoft.com/office/drawing/2014/main" id="{DAFFAD7F-00D1-408B-A48B-B62885462A16}"/>
              </a:ext>
            </a:extLst>
          </p:cNvPr>
          <p:cNvSpPr>
            <a:spLocks noChangeArrowheads="1"/>
          </p:cNvSpPr>
          <p:nvPr/>
        </p:nvSpPr>
        <p:spPr bwMode="auto">
          <a:xfrm>
            <a:off x="3649133" y="3904191"/>
            <a:ext cx="1081088" cy="307975"/>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5" name="object 39">
            <a:extLst>
              <a:ext uri="{FF2B5EF4-FFF2-40B4-BE49-F238E27FC236}">
                <a16:creationId xmlns:a16="http://schemas.microsoft.com/office/drawing/2014/main" id="{0C6CC1A8-20C0-4ED5-9633-E0F3494B69F6}"/>
              </a:ext>
            </a:extLst>
          </p:cNvPr>
          <p:cNvSpPr txBox="1"/>
          <p:nvPr/>
        </p:nvSpPr>
        <p:spPr>
          <a:xfrm>
            <a:off x="3679296" y="3959754"/>
            <a:ext cx="1082675" cy="196850"/>
          </a:xfrm>
          <a:prstGeom prst="rect">
            <a:avLst/>
          </a:prstGeom>
        </p:spPr>
        <p:txBody>
          <a:bodyPr lIns="0" tIns="12700" rIns="0" bIns="0">
            <a:spAutoFit/>
          </a:bodyPr>
          <a:lstStyle/>
          <a:p>
            <a:pPr marL="90805">
              <a:spcBef>
                <a:spcPts val="100"/>
              </a:spcBef>
              <a:defRPr/>
            </a:pPr>
            <a:r>
              <a:rPr sz="1200" dirty="0">
                <a:solidFill>
                  <a:schemeClr val="accent2">
                    <a:lumMod val="50000"/>
                  </a:schemeClr>
                </a:solidFill>
                <a:latin typeface="Meiryo UI" panose="020B0604030504040204" pitchFamily="50" charset="-128"/>
                <a:ea typeface="Meiryo UI" panose="020B0604030504040204" pitchFamily="50" charset="-128"/>
                <a:cs typeface="Noto Sans CJK JP Regular"/>
              </a:rPr>
              <a:t>法則の抽出</a:t>
            </a:r>
          </a:p>
        </p:txBody>
      </p:sp>
      <p:sp>
        <p:nvSpPr>
          <p:cNvPr id="96" name="object 42">
            <a:extLst>
              <a:ext uri="{FF2B5EF4-FFF2-40B4-BE49-F238E27FC236}">
                <a16:creationId xmlns:a16="http://schemas.microsoft.com/office/drawing/2014/main" id="{AE96CE54-29F3-4393-8178-C361A726184F}"/>
              </a:ext>
            </a:extLst>
          </p:cNvPr>
          <p:cNvSpPr>
            <a:spLocks noChangeArrowheads="1"/>
          </p:cNvSpPr>
          <p:nvPr/>
        </p:nvSpPr>
        <p:spPr bwMode="auto">
          <a:xfrm>
            <a:off x="4963583" y="1476904"/>
            <a:ext cx="1081088" cy="307975"/>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sz="1600">
              <a:latin typeface="Meiryo UI" panose="020B0604030504040204" pitchFamily="50" charset="-128"/>
              <a:ea typeface="Meiryo UI" panose="020B0604030504040204" pitchFamily="50" charset="-128"/>
            </a:endParaRPr>
          </a:p>
        </p:txBody>
      </p:sp>
      <p:sp>
        <p:nvSpPr>
          <p:cNvPr id="97" name="object 43">
            <a:extLst>
              <a:ext uri="{FF2B5EF4-FFF2-40B4-BE49-F238E27FC236}">
                <a16:creationId xmlns:a16="http://schemas.microsoft.com/office/drawing/2014/main" id="{0EE61729-5D2D-40C3-9257-315F9B3C5643}"/>
              </a:ext>
            </a:extLst>
          </p:cNvPr>
          <p:cNvSpPr txBox="1">
            <a:spLocks noChangeArrowheads="1"/>
          </p:cNvSpPr>
          <p:nvPr/>
        </p:nvSpPr>
        <p:spPr bwMode="auto">
          <a:xfrm>
            <a:off x="4974696" y="1505479"/>
            <a:ext cx="10826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90488">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spcBef>
                <a:spcPts val="100"/>
              </a:spcBef>
            </a:pPr>
            <a:r>
              <a:rPr lang="ja-JP" altLang="ja-JP" sz="1200">
                <a:solidFill>
                  <a:srgbClr val="FFFFFF"/>
                </a:solidFill>
                <a:latin typeface="Meiryo UI" panose="020B0604030504040204" pitchFamily="50" charset="-128"/>
                <a:ea typeface="Meiryo UI" panose="020B0604030504040204" pitchFamily="50" charset="-128"/>
                <a:cs typeface="Noto Sans CJK JP Regular"/>
              </a:rPr>
              <a:t>方針の設計</a:t>
            </a:r>
            <a:endParaRPr lang="ja-JP" altLang="ja-JP" sz="1200">
              <a:latin typeface="Meiryo UI" panose="020B0604030504040204" pitchFamily="50" charset="-128"/>
              <a:ea typeface="Meiryo UI" panose="020B0604030504040204" pitchFamily="50" charset="-128"/>
              <a:cs typeface="Noto Sans CJK JP Regular"/>
            </a:endParaRPr>
          </a:p>
        </p:txBody>
      </p:sp>
      <p:sp>
        <p:nvSpPr>
          <p:cNvPr id="98" name="正方形/長方形 2">
            <a:extLst>
              <a:ext uri="{FF2B5EF4-FFF2-40B4-BE49-F238E27FC236}">
                <a16:creationId xmlns:a16="http://schemas.microsoft.com/office/drawing/2014/main" id="{0F486C2C-3CA0-4CE7-A5F8-A42522BF1D17}"/>
              </a:ext>
            </a:extLst>
          </p:cNvPr>
          <p:cNvSpPr>
            <a:spLocks noChangeArrowheads="1"/>
          </p:cNvSpPr>
          <p:nvPr/>
        </p:nvSpPr>
        <p:spPr bwMode="auto">
          <a:xfrm>
            <a:off x="1540933" y="5085291"/>
            <a:ext cx="390207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4150" indent="-171450">
              <a:tabLst>
                <a:tab pos="184150" algn="l"/>
              </a:tabLst>
              <a:defRPr kumimoji="1">
                <a:solidFill>
                  <a:schemeClr val="tx1"/>
                </a:solidFill>
                <a:latin typeface="Calibri" panose="020F0502020204030204" pitchFamily="34" charset="0"/>
                <a:ea typeface="ＭＳ Ｐゴシック" panose="020B0600070205080204" pitchFamily="50" charset="-128"/>
              </a:defRPr>
            </a:lvl1pPr>
            <a:lvl2pPr marL="742950" indent="-285750">
              <a:tabLst>
                <a:tab pos="184150" algn="l"/>
              </a:tabLst>
              <a:defRPr kumimoji="1">
                <a:solidFill>
                  <a:schemeClr val="tx1"/>
                </a:solidFill>
                <a:latin typeface="Calibri" panose="020F0502020204030204" pitchFamily="34" charset="0"/>
                <a:ea typeface="ＭＳ Ｐゴシック" panose="020B0600070205080204" pitchFamily="50" charset="-128"/>
              </a:defRPr>
            </a:lvl2pPr>
            <a:lvl3pPr marL="1143000" indent="-228600">
              <a:tabLst>
                <a:tab pos="184150" algn="l"/>
              </a:tabLst>
              <a:defRPr kumimoji="1">
                <a:solidFill>
                  <a:schemeClr val="tx1"/>
                </a:solidFill>
                <a:latin typeface="Calibri" panose="020F0502020204030204" pitchFamily="34" charset="0"/>
                <a:ea typeface="ＭＳ Ｐゴシック" panose="020B0600070205080204" pitchFamily="50" charset="-128"/>
              </a:defRPr>
            </a:lvl3pPr>
            <a:lvl4pPr marL="1600200" indent="-228600">
              <a:tabLst>
                <a:tab pos="184150" algn="l"/>
              </a:tabLst>
              <a:defRPr kumimoji="1">
                <a:solidFill>
                  <a:schemeClr val="tx1"/>
                </a:solidFill>
                <a:latin typeface="Calibri" panose="020F0502020204030204" pitchFamily="34" charset="0"/>
                <a:ea typeface="ＭＳ Ｐゴシック" panose="020B0600070205080204" pitchFamily="50" charset="-128"/>
              </a:defRPr>
            </a:lvl4pPr>
            <a:lvl5pPr marL="2057400" indent="-228600">
              <a:tabLst>
                <a:tab pos="184150" algn="l"/>
              </a:tabLst>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tabLst>
                <a:tab pos="184150" algn="l"/>
              </a:tabLs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tabLst>
                <a:tab pos="184150" algn="l"/>
              </a:tabLs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tabLst>
                <a:tab pos="184150" algn="l"/>
              </a:tabLs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tabLst>
                <a:tab pos="184150" algn="l"/>
              </a:tabLst>
              <a:defRPr kumimoji="1">
                <a:solidFill>
                  <a:schemeClr val="tx1"/>
                </a:solidFill>
                <a:latin typeface="Calibri" panose="020F0502020204030204" pitchFamily="34" charset="0"/>
                <a:ea typeface="ＭＳ Ｐゴシック" panose="020B0600070205080204" pitchFamily="50" charset="-128"/>
              </a:defRPr>
            </a:lvl9pPr>
          </a:lstStyle>
          <a:p>
            <a:pPr>
              <a:spcBef>
                <a:spcPts val="963"/>
              </a:spcBef>
              <a:buFont typeface="Wingdings" panose="05000000000000000000" pitchFamily="2" charset="2"/>
              <a:buChar char=""/>
            </a:pPr>
            <a:r>
              <a:rPr lang="ja-JP" altLang="en-US" sz="1400">
                <a:latin typeface="Meiryo UI" panose="020B0604030504040204" pitchFamily="50" charset="-128"/>
                <a:ea typeface="Meiryo UI" panose="020B0604030504040204" pitchFamily="50" charset="-128"/>
                <a:cs typeface="Noto Sans CJK JP Regular"/>
              </a:rPr>
              <a:t>代謝ルールの学習</a:t>
            </a:r>
          </a:p>
          <a:p>
            <a:pPr>
              <a:lnSpc>
                <a:spcPts val="1675"/>
              </a:lnSpc>
              <a:buFont typeface="Wingdings" panose="05000000000000000000" pitchFamily="2" charset="2"/>
              <a:buChar char=""/>
            </a:pPr>
            <a:r>
              <a:rPr lang="ja-JP" altLang="en-US" sz="1400">
                <a:latin typeface="Meiryo UI" panose="020B0604030504040204" pitchFamily="50" charset="-128"/>
                <a:ea typeface="Meiryo UI" panose="020B0604030504040204" pitchFamily="50" charset="-128"/>
                <a:cs typeface="Noto Sans CJK JP Regular"/>
              </a:rPr>
              <a:t>基質寛容性に基づく酵素の機能推定</a:t>
            </a:r>
          </a:p>
          <a:p>
            <a:pPr>
              <a:lnSpc>
                <a:spcPts val="1688"/>
              </a:lnSpc>
              <a:spcBef>
                <a:spcPts val="38"/>
              </a:spcBef>
              <a:buFont typeface="Wingdings" panose="05000000000000000000" pitchFamily="2" charset="2"/>
              <a:buChar char=""/>
            </a:pPr>
            <a:r>
              <a:rPr lang="ja-JP" altLang="en-US" sz="1400">
                <a:latin typeface="Meiryo UI" panose="020B0604030504040204" pitchFamily="50" charset="-128"/>
                <a:ea typeface="Meiryo UI" panose="020B0604030504040204" pitchFamily="50" charset="-128"/>
                <a:cs typeface="Noto Sans CJK JP Regular"/>
              </a:rPr>
              <a:t>独自数理モデルによる遺伝子発現制御</a:t>
            </a:r>
            <a:endParaRPr lang="en-US" altLang="ja-JP" sz="1400">
              <a:latin typeface="Meiryo UI" panose="020B0604030504040204" pitchFamily="50" charset="-128"/>
              <a:ea typeface="Meiryo UI" panose="020B0604030504040204" pitchFamily="50" charset="-128"/>
              <a:cs typeface="Noto Sans CJK JP Regular"/>
            </a:endParaRPr>
          </a:p>
          <a:p>
            <a:pPr>
              <a:lnSpc>
                <a:spcPts val="1688"/>
              </a:lnSpc>
              <a:spcBef>
                <a:spcPts val="38"/>
              </a:spcBef>
            </a:pPr>
            <a:r>
              <a:rPr lang="ja-JP" altLang="en-US" sz="1400">
                <a:latin typeface="Meiryo UI" panose="020B0604030504040204" pitchFamily="50" charset="-128"/>
                <a:ea typeface="Meiryo UI" panose="020B0604030504040204" pitchFamily="50" charset="-128"/>
                <a:cs typeface="Noto Sans CJK JP Regular"/>
              </a:rPr>
              <a:t>　 ネットワークの推定</a:t>
            </a:r>
          </a:p>
          <a:p>
            <a:pPr>
              <a:lnSpc>
                <a:spcPts val="1625"/>
              </a:lnSpc>
              <a:buFont typeface="Wingdings" panose="05000000000000000000" pitchFamily="2" charset="2"/>
              <a:buChar char=""/>
            </a:pPr>
            <a:r>
              <a:rPr lang="ja-JP" altLang="en-US" sz="1400">
                <a:latin typeface="Meiryo UI" panose="020B0604030504040204" pitchFamily="50" charset="-128"/>
                <a:ea typeface="Meiryo UI" panose="020B0604030504040204" pitchFamily="50" charset="-128"/>
                <a:cs typeface="Noto Sans CJK JP Regular"/>
              </a:rPr>
              <a:t>遺伝子配列・発現の相関学習</a:t>
            </a:r>
          </a:p>
          <a:p>
            <a:pPr>
              <a:buFont typeface="Wingdings" panose="05000000000000000000" pitchFamily="2" charset="2"/>
              <a:buChar char=""/>
            </a:pPr>
            <a:r>
              <a:rPr lang="en-US" altLang="ja-JP" sz="1400" b="1">
                <a:latin typeface="Meiryo UI" panose="020B0604030504040204" pitchFamily="50" charset="-128"/>
                <a:ea typeface="Meiryo UI" panose="020B0604030504040204" pitchFamily="50" charset="-128"/>
                <a:cs typeface="Arial" panose="020B0604020202020204" pitchFamily="34" charset="0"/>
              </a:rPr>
              <a:t>AI</a:t>
            </a:r>
            <a:r>
              <a:rPr lang="ja-JP" altLang="en-US" sz="1400">
                <a:latin typeface="Meiryo UI" panose="020B0604030504040204" pitchFamily="50" charset="-128"/>
                <a:ea typeface="Meiryo UI" panose="020B0604030504040204" pitchFamily="50" charset="-128"/>
                <a:cs typeface="Noto Sans CJK JP Regular"/>
              </a:rPr>
              <a:t>を用いた特許・文献からの知識の抽出・整理</a:t>
            </a:r>
          </a:p>
        </p:txBody>
      </p:sp>
      <p:sp>
        <p:nvSpPr>
          <p:cNvPr id="100" name="object 12">
            <a:extLst>
              <a:ext uri="{FF2B5EF4-FFF2-40B4-BE49-F238E27FC236}">
                <a16:creationId xmlns:a16="http://schemas.microsoft.com/office/drawing/2014/main" id="{8AE73707-F49D-4C90-B0C3-3C5EEC6580F8}"/>
              </a:ext>
            </a:extLst>
          </p:cNvPr>
          <p:cNvSpPr>
            <a:spLocks noChangeArrowheads="1"/>
          </p:cNvSpPr>
          <p:nvPr/>
        </p:nvSpPr>
        <p:spPr bwMode="auto">
          <a:xfrm>
            <a:off x="9523677" y="2405062"/>
            <a:ext cx="2483907" cy="1572154"/>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p>
        </p:txBody>
      </p:sp>
      <p:sp>
        <p:nvSpPr>
          <p:cNvPr id="101" name="object 16">
            <a:extLst>
              <a:ext uri="{FF2B5EF4-FFF2-40B4-BE49-F238E27FC236}">
                <a16:creationId xmlns:a16="http://schemas.microsoft.com/office/drawing/2014/main" id="{ABB5DC3F-9C4B-4CB2-B76C-89A324AD8071}"/>
              </a:ext>
            </a:extLst>
          </p:cNvPr>
          <p:cNvSpPr>
            <a:spLocks noChangeArrowheads="1"/>
          </p:cNvSpPr>
          <p:nvPr/>
        </p:nvSpPr>
        <p:spPr bwMode="auto">
          <a:xfrm>
            <a:off x="81888" y="2015066"/>
            <a:ext cx="2505340" cy="1647825"/>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p>
        </p:txBody>
      </p:sp>
      <p:sp>
        <p:nvSpPr>
          <p:cNvPr id="102" name="object 13">
            <a:extLst>
              <a:ext uri="{FF2B5EF4-FFF2-40B4-BE49-F238E27FC236}">
                <a16:creationId xmlns:a16="http://schemas.microsoft.com/office/drawing/2014/main" id="{439F46E2-E6B7-4138-AF5B-FD82DAFC22A9}"/>
              </a:ext>
            </a:extLst>
          </p:cNvPr>
          <p:cNvSpPr>
            <a:spLocks noChangeArrowheads="1"/>
          </p:cNvSpPr>
          <p:nvPr/>
        </p:nvSpPr>
        <p:spPr bwMode="auto">
          <a:xfrm>
            <a:off x="10099409" y="5686688"/>
            <a:ext cx="1908175" cy="1035844"/>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p>
        </p:txBody>
      </p:sp>
      <p:sp>
        <p:nvSpPr>
          <p:cNvPr id="2" name="テキスト ボックス 1">
            <a:extLst>
              <a:ext uri="{FF2B5EF4-FFF2-40B4-BE49-F238E27FC236}">
                <a16:creationId xmlns:a16="http://schemas.microsoft.com/office/drawing/2014/main" id="{3E944877-D22F-493E-A5DD-612322F7D840}"/>
              </a:ext>
            </a:extLst>
          </p:cNvPr>
          <p:cNvSpPr txBox="1"/>
          <p:nvPr/>
        </p:nvSpPr>
        <p:spPr>
          <a:xfrm>
            <a:off x="3434556" y="228601"/>
            <a:ext cx="5322887"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合成生物学の</a:t>
            </a:r>
            <a:r>
              <a:rPr kumimoji="1" lang="en-US" altLang="ja-JP" sz="2400" dirty="0">
                <a:latin typeface="BIZ UDP明朝 Medium" panose="02020500000000000000" pitchFamily="18" charset="-128"/>
                <a:ea typeface="BIZ UDP明朝 Medium" panose="02020500000000000000" pitchFamily="18" charset="-128"/>
              </a:rPr>
              <a:t>DBTL</a:t>
            </a:r>
            <a:r>
              <a:rPr kumimoji="1" lang="ja-JP" altLang="en-US" sz="2400" dirty="0">
                <a:latin typeface="BIZ UDP明朝 Medium" panose="02020500000000000000" pitchFamily="18" charset="-128"/>
                <a:ea typeface="BIZ UDP明朝 Medium" panose="02020500000000000000" pitchFamily="18" charset="-128"/>
              </a:rPr>
              <a:t>サイクル</a:t>
            </a:r>
          </a:p>
        </p:txBody>
      </p:sp>
      <p:sp>
        <p:nvSpPr>
          <p:cNvPr id="39" name="テキスト ボックス 38">
            <a:extLst>
              <a:ext uri="{FF2B5EF4-FFF2-40B4-BE49-F238E27FC236}">
                <a16:creationId xmlns:a16="http://schemas.microsoft.com/office/drawing/2014/main" id="{BE07513F-4538-4237-B180-787FA5BC0EEE}"/>
              </a:ext>
            </a:extLst>
          </p:cNvPr>
          <p:cNvSpPr txBox="1"/>
          <p:nvPr/>
        </p:nvSpPr>
        <p:spPr>
          <a:xfrm>
            <a:off x="4293833" y="6627711"/>
            <a:ext cx="3604333"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2223012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9" name="Rectangle 8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2" name="図 81">
            <a:extLst>
              <a:ext uri="{FF2B5EF4-FFF2-40B4-BE49-F238E27FC236}">
                <a16:creationId xmlns:a16="http://schemas.microsoft.com/office/drawing/2014/main" id="{47854142-8089-4DBB-84CC-2598CE9C74D6}"/>
              </a:ext>
            </a:extLst>
          </p:cNvPr>
          <p:cNvPicPr>
            <a:picLocks noChangeAspect="1"/>
          </p:cNvPicPr>
          <p:nvPr/>
        </p:nvPicPr>
        <p:blipFill rotWithShape="1">
          <a:blip r:embed="rId2"/>
          <a:srcRect r="1" b="11027"/>
          <a:stretch/>
        </p:blipFill>
        <p:spPr>
          <a:xfrm rot="21480000">
            <a:off x="1137837" y="1003258"/>
            <a:ext cx="9916327" cy="4764396"/>
          </a:xfrm>
          <a:prstGeom prst="rect">
            <a:avLst/>
          </a:prstGeom>
        </p:spPr>
      </p:pic>
      <p:sp>
        <p:nvSpPr>
          <p:cNvPr id="83" name="テキスト ボックス 82">
            <a:extLst>
              <a:ext uri="{FF2B5EF4-FFF2-40B4-BE49-F238E27FC236}">
                <a16:creationId xmlns:a16="http://schemas.microsoft.com/office/drawing/2014/main" id="{FB313529-AC44-47FE-989F-07D356988D8D}"/>
              </a:ext>
            </a:extLst>
          </p:cNvPr>
          <p:cNvSpPr txBox="1"/>
          <p:nvPr/>
        </p:nvSpPr>
        <p:spPr>
          <a:xfrm>
            <a:off x="0" y="194032"/>
            <a:ext cx="12192000" cy="461665"/>
          </a:xfrm>
          <a:prstGeom prst="rect">
            <a:avLst/>
          </a:prstGeom>
          <a:noFill/>
        </p:spPr>
        <p:txBody>
          <a:bodyPr wrap="square" rtlCol="0">
            <a:spAutoFit/>
          </a:bodyPr>
          <a:lstStyle/>
          <a:p>
            <a:pPr algn="ctr"/>
            <a:r>
              <a:rPr kumimoji="1" lang="ja-JP" altLang="en-US" sz="2400" b="1" dirty="0">
                <a:latin typeface="BIZ UDP明朝 Medium" panose="02020500000000000000" pitchFamily="18" charset="-128"/>
                <a:ea typeface="BIZ UDP明朝 Medium" panose="02020500000000000000" pitchFamily="18" charset="-128"/>
              </a:rPr>
              <a:t>バイオ経済とバイオテクノロジーに関する大統領令（</a:t>
            </a:r>
            <a:r>
              <a:rPr kumimoji="1" lang="en-US" altLang="ja-JP" sz="2400" b="1" dirty="0">
                <a:latin typeface="BIZ UDP明朝 Medium" panose="02020500000000000000" pitchFamily="18" charset="-128"/>
                <a:ea typeface="BIZ UDP明朝 Medium" panose="02020500000000000000" pitchFamily="18" charset="-128"/>
              </a:rPr>
              <a:t>2022</a:t>
            </a:r>
            <a:r>
              <a:rPr kumimoji="1" lang="ja-JP" altLang="en-US" sz="2400" b="1" dirty="0">
                <a:latin typeface="BIZ UDP明朝 Medium" panose="02020500000000000000" pitchFamily="18" charset="-128"/>
                <a:ea typeface="BIZ UDP明朝 Medium" panose="02020500000000000000" pitchFamily="18" charset="-128"/>
              </a:rPr>
              <a:t>年</a:t>
            </a:r>
            <a:r>
              <a:rPr kumimoji="1" lang="en-US" altLang="ja-JP" sz="2400" b="1" dirty="0">
                <a:latin typeface="BIZ UDP明朝 Medium" panose="02020500000000000000" pitchFamily="18" charset="-128"/>
                <a:ea typeface="BIZ UDP明朝 Medium" panose="02020500000000000000" pitchFamily="18" charset="-128"/>
              </a:rPr>
              <a:t>9</a:t>
            </a:r>
            <a:r>
              <a:rPr kumimoji="1" lang="ja-JP" altLang="en-US" sz="2400" b="1" dirty="0">
                <a:latin typeface="BIZ UDP明朝 Medium" panose="02020500000000000000" pitchFamily="18" charset="-128"/>
                <a:ea typeface="BIZ UDP明朝 Medium" panose="02020500000000000000" pitchFamily="18" charset="-128"/>
              </a:rPr>
              <a:t>月</a:t>
            </a:r>
            <a:r>
              <a:rPr kumimoji="1" lang="en-US" altLang="ja-JP" sz="2400" b="1" dirty="0">
                <a:latin typeface="BIZ UDP明朝 Medium" panose="02020500000000000000" pitchFamily="18" charset="-128"/>
                <a:ea typeface="BIZ UDP明朝 Medium" panose="02020500000000000000" pitchFamily="18" charset="-128"/>
              </a:rPr>
              <a:t>12</a:t>
            </a:r>
            <a:r>
              <a:rPr kumimoji="1" lang="ja-JP" altLang="en-US" sz="2400" b="1" dirty="0">
                <a:latin typeface="BIZ UDP明朝 Medium" panose="02020500000000000000" pitchFamily="18" charset="-128"/>
                <a:ea typeface="BIZ UDP明朝 Medium" panose="02020500000000000000" pitchFamily="18" charset="-128"/>
              </a:rPr>
              <a:t>日）</a:t>
            </a:r>
          </a:p>
        </p:txBody>
      </p:sp>
      <p:sp>
        <p:nvSpPr>
          <p:cNvPr id="2" name="テキスト ボックス 1">
            <a:extLst>
              <a:ext uri="{FF2B5EF4-FFF2-40B4-BE49-F238E27FC236}">
                <a16:creationId xmlns:a16="http://schemas.microsoft.com/office/drawing/2014/main" id="{328FEF80-EE84-4311-A1DC-3C7D98F88C03}"/>
              </a:ext>
            </a:extLst>
          </p:cNvPr>
          <p:cNvSpPr txBox="1"/>
          <p:nvPr/>
        </p:nvSpPr>
        <p:spPr>
          <a:xfrm>
            <a:off x="4235604" y="6486821"/>
            <a:ext cx="3647768" cy="276999"/>
          </a:xfrm>
          <a:prstGeom prst="rect">
            <a:avLst/>
          </a:prstGeom>
          <a:noFill/>
        </p:spPr>
        <p:txBody>
          <a:bodyPr wrap="square" rtlCol="0">
            <a:spAutoFit/>
          </a:bodyPr>
          <a:lstStyle/>
          <a:p>
            <a:pPr algn="ctr"/>
            <a:r>
              <a:rPr kumimoji="1" lang="ja-JP" altLang="en-US" sz="1200" dirty="0">
                <a:latin typeface="BIZ UDゴシック" panose="020B0400000000000000" pitchFamily="49" charset="-128"/>
                <a:ea typeface="BIZ UDゴシック" panose="020B0400000000000000" pitchFamily="49" charset="-128"/>
              </a:rPr>
              <a:t>出所：ホワイトハウス</a:t>
            </a:r>
          </a:p>
        </p:txBody>
      </p:sp>
    </p:spTree>
    <p:extLst>
      <p:ext uri="{BB962C8B-B14F-4D97-AF65-F5344CB8AC3E}">
        <p14:creationId xmlns:p14="http://schemas.microsoft.com/office/powerpoint/2010/main" val="184563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テキスト ボックス 81">
            <a:extLst>
              <a:ext uri="{FF2B5EF4-FFF2-40B4-BE49-F238E27FC236}">
                <a16:creationId xmlns:a16="http://schemas.microsoft.com/office/drawing/2014/main" id="{AE123897-EB34-452C-9E4C-04D26D3D7DF3}"/>
              </a:ext>
            </a:extLst>
          </p:cNvPr>
          <p:cNvSpPr txBox="1"/>
          <p:nvPr/>
        </p:nvSpPr>
        <p:spPr>
          <a:xfrm>
            <a:off x="938212" y="4149865"/>
            <a:ext cx="10858500" cy="1938992"/>
          </a:xfrm>
          <a:prstGeom prst="rect">
            <a:avLst/>
          </a:prstGeom>
          <a:noFill/>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細胞の回路を記述し、ソフトウェアを記述してコンピューターをプログラムするのと同じ方法で生物学を予測可能にプログラムできるようにするには、遺伝子工学の技術と手法を開発する必要があります。</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コンピューティングツールや人工知能などを通じて、生物学的データの力を解き放ちます。</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また、スケールアップ生産の科学を進歩させながら、商業化の障害を減らし、革新的な技術と製品をより早く市場に投入できるようにします。</a:t>
            </a:r>
          </a:p>
        </p:txBody>
      </p:sp>
      <p:sp>
        <p:nvSpPr>
          <p:cNvPr id="83" name="テキスト ボックス 82">
            <a:extLst>
              <a:ext uri="{FF2B5EF4-FFF2-40B4-BE49-F238E27FC236}">
                <a16:creationId xmlns:a16="http://schemas.microsoft.com/office/drawing/2014/main" id="{E9914885-D6F4-43B6-995B-CD972FA4596D}"/>
              </a:ext>
            </a:extLst>
          </p:cNvPr>
          <p:cNvSpPr txBox="1"/>
          <p:nvPr/>
        </p:nvSpPr>
        <p:spPr>
          <a:xfrm>
            <a:off x="962025" y="1771650"/>
            <a:ext cx="10858500" cy="1015663"/>
          </a:xfrm>
          <a:prstGeom prst="rect">
            <a:avLst/>
          </a:prstGeom>
          <a:noFill/>
        </p:spPr>
        <p:txBody>
          <a:bodyPr wrap="square">
            <a:spAutoFit/>
          </a:bodyPr>
          <a:lstStyle/>
          <a:p>
            <a:r>
              <a:rPr lang="ja-JP" altLang="en-US" sz="2000" dirty="0">
                <a:latin typeface="BIZ UDPゴシック" panose="020B0400000000000000" pitchFamily="50" charset="-128"/>
                <a:ea typeface="BIZ UDPゴシック" panose="020B0400000000000000" pitchFamily="50" charset="-128"/>
              </a:rPr>
              <a:t>バイオテクノロジーは、生物学の力を利用して新しいサービスと製品を生み出し、米国の経済と労働力を成長させ、私たちの生活と環境の質を向上させる機会を提供します。</a:t>
            </a:r>
            <a:endParaRPr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バイオテクノロジーやバイオ製造による経済活動を「</a:t>
            </a:r>
            <a:r>
              <a:rPr lang="ja-JP" altLang="en-US" sz="2000" b="1" u="sng" dirty="0">
                <a:latin typeface="BIZ UDPゴシック" panose="020B0400000000000000" pitchFamily="50" charset="-128"/>
                <a:ea typeface="BIZ UDPゴシック" panose="020B0400000000000000" pitchFamily="50" charset="-128"/>
              </a:rPr>
              <a:t>バイオエコノミー</a:t>
            </a:r>
            <a:r>
              <a:rPr lang="ja-JP" altLang="en-US" sz="2000" dirty="0">
                <a:latin typeface="BIZ UDPゴシック" panose="020B0400000000000000" pitchFamily="50" charset="-128"/>
                <a:ea typeface="BIZ UDPゴシック" panose="020B0400000000000000" pitchFamily="50" charset="-128"/>
              </a:rPr>
              <a:t>」と呼んでいます。</a:t>
            </a:r>
          </a:p>
        </p:txBody>
      </p:sp>
      <p:sp>
        <p:nvSpPr>
          <p:cNvPr id="3" name="テキスト ボックス 2">
            <a:extLst>
              <a:ext uri="{FF2B5EF4-FFF2-40B4-BE49-F238E27FC236}">
                <a16:creationId xmlns:a16="http://schemas.microsoft.com/office/drawing/2014/main" id="{DC18560A-D4F2-45EE-ADFB-1DDAE7ECACAC}"/>
              </a:ext>
            </a:extLst>
          </p:cNvPr>
          <p:cNvSpPr txBox="1"/>
          <p:nvPr/>
        </p:nvSpPr>
        <p:spPr>
          <a:xfrm>
            <a:off x="3248025" y="1018848"/>
            <a:ext cx="5695950"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バイオエコノミー（バイオ経済）</a:t>
            </a:r>
          </a:p>
        </p:txBody>
      </p:sp>
      <p:sp>
        <p:nvSpPr>
          <p:cNvPr id="84" name="テキスト ボックス 83">
            <a:extLst>
              <a:ext uri="{FF2B5EF4-FFF2-40B4-BE49-F238E27FC236}">
                <a16:creationId xmlns:a16="http://schemas.microsoft.com/office/drawing/2014/main" id="{B2AE6A55-7521-4560-8914-F04FE7A12C17}"/>
              </a:ext>
            </a:extLst>
          </p:cNvPr>
          <p:cNvSpPr txBox="1"/>
          <p:nvPr/>
        </p:nvSpPr>
        <p:spPr>
          <a:xfrm>
            <a:off x="3248025" y="3590926"/>
            <a:ext cx="5695950"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合成生物学</a:t>
            </a:r>
          </a:p>
        </p:txBody>
      </p:sp>
      <p:sp>
        <p:nvSpPr>
          <p:cNvPr id="85" name="テキスト ボックス 84">
            <a:extLst>
              <a:ext uri="{FF2B5EF4-FFF2-40B4-BE49-F238E27FC236}">
                <a16:creationId xmlns:a16="http://schemas.microsoft.com/office/drawing/2014/main" id="{8F4710FB-07D7-487D-8323-5498DF962BDB}"/>
              </a:ext>
            </a:extLst>
          </p:cNvPr>
          <p:cNvSpPr txBox="1"/>
          <p:nvPr/>
        </p:nvSpPr>
        <p:spPr>
          <a:xfrm>
            <a:off x="0" y="194032"/>
            <a:ext cx="12192000" cy="461665"/>
          </a:xfrm>
          <a:prstGeom prst="rect">
            <a:avLst/>
          </a:prstGeom>
          <a:noFill/>
        </p:spPr>
        <p:txBody>
          <a:bodyPr wrap="square" rtlCol="0">
            <a:spAutoFit/>
          </a:bodyPr>
          <a:lstStyle/>
          <a:p>
            <a:pPr algn="ctr"/>
            <a:r>
              <a:rPr kumimoji="1" lang="ja-JP" altLang="en-US" sz="2400" b="1" dirty="0">
                <a:latin typeface="BIZ UDP明朝 Medium" panose="02020500000000000000" pitchFamily="18" charset="-128"/>
                <a:ea typeface="BIZ UDP明朝 Medium" panose="02020500000000000000" pitchFamily="18" charset="-128"/>
              </a:rPr>
              <a:t>バイオ経済とバイオテクノロジーに関する大統領令（</a:t>
            </a:r>
            <a:r>
              <a:rPr kumimoji="1" lang="en-US" altLang="ja-JP" sz="2400" b="1" dirty="0">
                <a:latin typeface="BIZ UDP明朝 Medium" panose="02020500000000000000" pitchFamily="18" charset="-128"/>
                <a:ea typeface="BIZ UDP明朝 Medium" panose="02020500000000000000" pitchFamily="18" charset="-128"/>
              </a:rPr>
              <a:t>2022</a:t>
            </a:r>
            <a:r>
              <a:rPr kumimoji="1" lang="ja-JP" altLang="en-US" sz="2400" b="1" dirty="0">
                <a:latin typeface="BIZ UDP明朝 Medium" panose="02020500000000000000" pitchFamily="18" charset="-128"/>
                <a:ea typeface="BIZ UDP明朝 Medium" panose="02020500000000000000" pitchFamily="18" charset="-128"/>
              </a:rPr>
              <a:t>年</a:t>
            </a:r>
            <a:r>
              <a:rPr kumimoji="1" lang="en-US" altLang="ja-JP" sz="2400" b="1" dirty="0">
                <a:latin typeface="BIZ UDP明朝 Medium" panose="02020500000000000000" pitchFamily="18" charset="-128"/>
                <a:ea typeface="BIZ UDP明朝 Medium" panose="02020500000000000000" pitchFamily="18" charset="-128"/>
              </a:rPr>
              <a:t>9</a:t>
            </a:r>
            <a:r>
              <a:rPr kumimoji="1" lang="ja-JP" altLang="en-US" sz="2400" b="1" dirty="0">
                <a:latin typeface="BIZ UDP明朝 Medium" panose="02020500000000000000" pitchFamily="18" charset="-128"/>
                <a:ea typeface="BIZ UDP明朝 Medium" panose="02020500000000000000" pitchFamily="18" charset="-128"/>
              </a:rPr>
              <a:t>月</a:t>
            </a:r>
            <a:r>
              <a:rPr kumimoji="1" lang="en-US" altLang="ja-JP" sz="2400" b="1" dirty="0">
                <a:latin typeface="BIZ UDP明朝 Medium" panose="02020500000000000000" pitchFamily="18" charset="-128"/>
                <a:ea typeface="BIZ UDP明朝 Medium" panose="02020500000000000000" pitchFamily="18" charset="-128"/>
              </a:rPr>
              <a:t>12</a:t>
            </a:r>
            <a:r>
              <a:rPr kumimoji="1" lang="ja-JP" altLang="en-US" sz="2400" b="1" dirty="0">
                <a:latin typeface="BIZ UDP明朝 Medium" panose="02020500000000000000" pitchFamily="18" charset="-128"/>
                <a:ea typeface="BIZ UDP明朝 Medium" panose="02020500000000000000" pitchFamily="18" charset="-128"/>
              </a:rPr>
              <a:t>日）</a:t>
            </a:r>
          </a:p>
        </p:txBody>
      </p:sp>
      <p:sp>
        <p:nvSpPr>
          <p:cNvPr id="4" name="正方形/長方形 3">
            <a:extLst>
              <a:ext uri="{FF2B5EF4-FFF2-40B4-BE49-F238E27FC236}">
                <a16:creationId xmlns:a16="http://schemas.microsoft.com/office/drawing/2014/main" id="{6BC5BB01-D65F-4976-83E8-4A18050D2F8D}"/>
              </a:ext>
            </a:extLst>
          </p:cNvPr>
          <p:cNvSpPr/>
          <p:nvPr/>
        </p:nvSpPr>
        <p:spPr>
          <a:xfrm>
            <a:off x="752475" y="1490008"/>
            <a:ext cx="11229975" cy="1729442"/>
          </a:xfrm>
          <a:custGeom>
            <a:avLst/>
            <a:gdLst>
              <a:gd name="connsiteX0" fmla="*/ 0 w 11229975"/>
              <a:gd name="connsiteY0" fmla="*/ 0 h 1729442"/>
              <a:gd name="connsiteX1" fmla="*/ 591051 w 11229975"/>
              <a:gd name="connsiteY1" fmla="*/ 0 h 1729442"/>
              <a:gd name="connsiteX2" fmla="*/ 957503 w 11229975"/>
              <a:gd name="connsiteY2" fmla="*/ 0 h 1729442"/>
              <a:gd name="connsiteX3" fmla="*/ 1211655 w 11229975"/>
              <a:gd name="connsiteY3" fmla="*/ 0 h 1729442"/>
              <a:gd name="connsiteX4" fmla="*/ 1802707 w 11229975"/>
              <a:gd name="connsiteY4" fmla="*/ 0 h 1729442"/>
              <a:gd name="connsiteX5" fmla="*/ 2618357 w 11229975"/>
              <a:gd name="connsiteY5" fmla="*/ 0 h 1729442"/>
              <a:gd name="connsiteX6" fmla="*/ 3209409 w 11229975"/>
              <a:gd name="connsiteY6" fmla="*/ 0 h 1729442"/>
              <a:gd name="connsiteX7" fmla="*/ 3575860 w 11229975"/>
              <a:gd name="connsiteY7" fmla="*/ 0 h 1729442"/>
              <a:gd name="connsiteX8" fmla="*/ 3942312 w 11229975"/>
              <a:gd name="connsiteY8" fmla="*/ 0 h 1729442"/>
              <a:gd name="connsiteX9" fmla="*/ 4196464 w 11229975"/>
              <a:gd name="connsiteY9" fmla="*/ 0 h 1729442"/>
              <a:gd name="connsiteX10" fmla="*/ 5012115 w 11229975"/>
              <a:gd name="connsiteY10" fmla="*/ 0 h 1729442"/>
              <a:gd name="connsiteX11" fmla="*/ 5378567 w 11229975"/>
              <a:gd name="connsiteY11" fmla="*/ 0 h 1729442"/>
              <a:gd name="connsiteX12" fmla="*/ 5745019 w 11229975"/>
              <a:gd name="connsiteY12" fmla="*/ 0 h 1729442"/>
              <a:gd name="connsiteX13" fmla="*/ 5999171 w 11229975"/>
              <a:gd name="connsiteY13" fmla="*/ 0 h 1729442"/>
              <a:gd name="connsiteX14" fmla="*/ 6365623 w 11229975"/>
              <a:gd name="connsiteY14" fmla="*/ 0 h 1729442"/>
              <a:gd name="connsiteX15" fmla="*/ 6844374 w 11229975"/>
              <a:gd name="connsiteY15" fmla="*/ 0 h 1729442"/>
              <a:gd name="connsiteX16" fmla="*/ 7547725 w 11229975"/>
              <a:gd name="connsiteY16" fmla="*/ 0 h 1729442"/>
              <a:gd name="connsiteX17" fmla="*/ 8251076 w 11229975"/>
              <a:gd name="connsiteY17" fmla="*/ 0 h 1729442"/>
              <a:gd name="connsiteX18" fmla="*/ 9066727 w 11229975"/>
              <a:gd name="connsiteY18" fmla="*/ 0 h 1729442"/>
              <a:gd name="connsiteX19" fmla="*/ 9320879 w 11229975"/>
              <a:gd name="connsiteY19" fmla="*/ 0 h 1729442"/>
              <a:gd name="connsiteX20" fmla="*/ 9799631 w 11229975"/>
              <a:gd name="connsiteY20" fmla="*/ 0 h 1729442"/>
              <a:gd name="connsiteX21" fmla="*/ 10166083 w 11229975"/>
              <a:gd name="connsiteY21" fmla="*/ 0 h 1729442"/>
              <a:gd name="connsiteX22" fmla="*/ 10532534 w 11229975"/>
              <a:gd name="connsiteY22" fmla="*/ 0 h 1729442"/>
              <a:gd name="connsiteX23" fmla="*/ 11229975 w 11229975"/>
              <a:gd name="connsiteY23" fmla="*/ 0 h 1729442"/>
              <a:gd name="connsiteX24" fmla="*/ 11229975 w 11229975"/>
              <a:gd name="connsiteY24" fmla="*/ 593775 h 1729442"/>
              <a:gd name="connsiteX25" fmla="*/ 11229975 w 11229975"/>
              <a:gd name="connsiteY25" fmla="*/ 1204845 h 1729442"/>
              <a:gd name="connsiteX26" fmla="*/ 11229975 w 11229975"/>
              <a:gd name="connsiteY26" fmla="*/ 1729442 h 1729442"/>
              <a:gd name="connsiteX27" fmla="*/ 10751223 w 11229975"/>
              <a:gd name="connsiteY27" fmla="*/ 1729442 h 1729442"/>
              <a:gd name="connsiteX28" fmla="*/ 9935573 w 11229975"/>
              <a:gd name="connsiteY28" fmla="*/ 1729442 h 1729442"/>
              <a:gd name="connsiteX29" fmla="*/ 9344521 w 11229975"/>
              <a:gd name="connsiteY29" fmla="*/ 1729442 h 1729442"/>
              <a:gd name="connsiteX30" fmla="*/ 8865770 w 11229975"/>
              <a:gd name="connsiteY30" fmla="*/ 1729442 h 1729442"/>
              <a:gd name="connsiteX31" fmla="*/ 8162419 w 11229975"/>
              <a:gd name="connsiteY31" fmla="*/ 1729442 h 1729442"/>
              <a:gd name="connsiteX32" fmla="*/ 7346768 w 11229975"/>
              <a:gd name="connsiteY32" fmla="*/ 1729442 h 1729442"/>
              <a:gd name="connsiteX33" fmla="*/ 6980316 w 11229975"/>
              <a:gd name="connsiteY33" fmla="*/ 1729442 h 1729442"/>
              <a:gd name="connsiteX34" fmla="*/ 6726164 w 11229975"/>
              <a:gd name="connsiteY34" fmla="*/ 1729442 h 1729442"/>
              <a:gd name="connsiteX35" fmla="*/ 5910513 w 11229975"/>
              <a:gd name="connsiteY35" fmla="*/ 1729442 h 1729442"/>
              <a:gd name="connsiteX36" fmla="*/ 5094862 w 11229975"/>
              <a:gd name="connsiteY36" fmla="*/ 1729442 h 1729442"/>
              <a:gd name="connsiteX37" fmla="*/ 4279212 w 11229975"/>
              <a:gd name="connsiteY37" fmla="*/ 1729442 h 1729442"/>
              <a:gd name="connsiteX38" fmla="*/ 3688160 w 11229975"/>
              <a:gd name="connsiteY38" fmla="*/ 1729442 h 1729442"/>
              <a:gd name="connsiteX39" fmla="*/ 2984809 w 11229975"/>
              <a:gd name="connsiteY39" fmla="*/ 1729442 h 1729442"/>
              <a:gd name="connsiteX40" fmla="*/ 2506058 w 11229975"/>
              <a:gd name="connsiteY40" fmla="*/ 1729442 h 1729442"/>
              <a:gd name="connsiteX41" fmla="*/ 2139606 w 11229975"/>
              <a:gd name="connsiteY41" fmla="*/ 1729442 h 1729442"/>
              <a:gd name="connsiteX42" fmla="*/ 1323955 w 11229975"/>
              <a:gd name="connsiteY42" fmla="*/ 1729442 h 1729442"/>
              <a:gd name="connsiteX43" fmla="*/ 957503 w 11229975"/>
              <a:gd name="connsiteY43" fmla="*/ 1729442 h 1729442"/>
              <a:gd name="connsiteX44" fmla="*/ 0 w 11229975"/>
              <a:gd name="connsiteY44" fmla="*/ 1729442 h 1729442"/>
              <a:gd name="connsiteX45" fmla="*/ 0 w 11229975"/>
              <a:gd name="connsiteY45" fmla="*/ 1152961 h 1729442"/>
              <a:gd name="connsiteX46" fmla="*/ 0 w 11229975"/>
              <a:gd name="connsiteY46" fmla="*/ 628364 h 1729442"/>
              <a:gd name="connsiteX47" fmla="*/ 0 w 11229975"/>
              <a:gd name="connsiteY47" fmla="*/ 0 h 172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29975" h="1729442" extrusionOk="0">
                <a:moveTo>
                  <a:pt x="0" y="0"/>
                </a:moveTo>
                <a:cubicBezTo>
                  <a:pt x="182667" y="-16055"/>
                  <a:pt x="362710" y="67176"/>
                  <a:pt x="591051" y="0"/>
                </a:cubicBezTo>
                <a:cubicBezTo>
                  <a:pt x="819392" y="-67176"/>
                  <a:pt x="868634" y="4975"/>
                  <a:pt x="957503" y="0"/>
                </a:cubicBezTo>
                <a:cubicBezTo>
                  <a:pt x="1046372" y="-4975"/>
                  <a:pt x="1108645" y="9688"/>
                  <a:pt x="1211655" y="0"/>
                </a:cubicBezTo>
                <a:cubicBezTo>
                  <a:pt x="1314665" y="-9688"/>
                  <a:pt x="1534213" y="32809"/>
                  <a:pt x="1802707" y="0"/>
                </a:cubicBezTo>
                <a:cubicBezTo>
                  <a:pt x="2071201" y="-32809"/>
                  <a:pt x="2223487" y="15603"/>
                  <a:pt x="2618357" y="0"/>
                </a:cubicBezTo>
                <a:cubicBezTo>
                  <a:pt x="3013227" y="-15603"/>
                  <a:pt x="3045864" y="60779"/>
                  <a:pt x="3209409" y="0"/>
                </a:cubicBezTo>
                <a:cubicBezTo>
                  <a:pt x="3372954" y="-60779"/>
                  <a:pt x="3457510" y="30589"/>
                  <a:pt x="3575860" y="0"/>
                </a:cubicBezTo>
                <a:cubicBezTo>
                  <a:pt x="3694210" y="-30589"/>
                  <a:pt x="3785720" y="14900"/>
                  <a:pt x="3942312" y="0"/>
                </a:cubicBezTo>
                <a:cubicBezTo>
                  <a:pt x="4098904" y="-14900"/>
                  <a:pt x="4114811" y="29864"/>
                  <a:pt x="4196464" y="0"/>
                </a:cubicBezTo>
                <a:cubicBezTo>
                  <a:pt x="4278117" y="-29864"/>
                  <a:pt x="4729997" y="37612"/>
                  <a:pt x="5012115" y="0"/>
                </a:cubicBezTo>
                <a:cubicBezTo>
                  <a:pt x="5294233" y="-37612"/>
                  <a:pt x="5199840" y="22490"/>
                  <a:pt x="5378567" y="0"/>
                </a:cubicBezTo>
                <a:cubicBezTo>
                  <a:pt x="5557294" y="-22490"/>
                  <a:pt x="5608598" y="24863"/>
                  <a:pt x="5745019" y="0"/>
                </a:cubicBezTo>
                <a:cubicBezTo>
                  <a:pt x="5881440" y="-24863"/>
                  <a:pt x="5936876" y="6423"/>
                  <a:pt x="5999171" y="0"/>
                </a:cubicBezTo>
                <a:cubicBezTo>
                  <a:pt x="6061466" y="-6423"/>
                  <a:pt x="6210160" y="5110"/>
                  <a:pt x="6365623" y="0"/>
                </a:cubicBezTo>
                <a:cubicBezTo>
                  <a:pt x="6521086" y="-5110"/>
                  <a:pt x="6646766" y="54342"/>
                  <a:pt x="6844374" y="0"/>
                </a:cubicBezTo>
                <a:cubicBezTo>
                  <a:pt x="7041982" y="-54342"/>
                  <a:pt x="7377939" y="81945"/>
                  <a:pt x="7547725" y="0"/>
                </a:cubicBezTo>
                <a:cubicBezTo>
                  <a:pt x="7717511" y="-81945"/>
                  <a:pt x="8046253" y="19896"/>
                  <a:pt x="8251076" y="0"/>
                </a:cubicBezTo>
                <a:cubicBezTo>
                  <a:pt x="8455899" y="-19896"/>
                  <a:pt x="8706996" y="2980"/>
                  <a:pt x="9066727" y="0"/>
                </a:cubicBezTo>
                <a:cubicBezTo>
                  <a:pt x="9426458" y="-2980"/>
                  <a:pt x="9247700" y="22733"/>
                  <a:pt x="9320879" y="0"/>
                </a:cubicBezTo>
                <a:cubicBezTo>
                  <a:pt x="9394058" y="-22733"/>
                  <a:pt x="9674816" y="7769"/>
                  <a:pt x="9799631" y="0"/>
                </a:cubicBezTo>
                <a:cubicBezTo>
                  <a:pt x="9924446" y="-7769"/>
                  <a:pt x="10035033" y="16925"/>
                  <a:pt x="10166083" y="0"/>
                </a:cubicBezTo>
                <a:cubicBezTo>
                  <a:pt x="10297133" y="-16925"/>
                  <a:pt x="10371365" y="21719"/>
                  <a:pt x="10532534" y="0"/>
                </a:cubicBezTo>
                <a:cubicBezTo>
                  <a:pt x="10693703" y="-21719"/>
                  <a:pt x="11032552" y="30791"/>
                  <a:pt x="11229975" y="0"/>
                </a:cubicBezTo>
                <a:cubicBezTo>
                  <a:pt x="11246203" y="190591"/>
                  <a:pt x="11193833" y="334817"/>
                  <a:pt x="11229975" y="593775"/>
                </a:cubicBezTo>
                <a:cubicBezTo>
                  <a:pt x="11266117" y="852734"/>
                  <a:pt x="11170933" y="929995"/>
                  <a:pt x="11229975" y="1204845"/>
                </a:cubicBezTo>
                <a:cubicBezTo>
                  <a:pt x="11289017" y="1479695"/>
                  <a:pt x="11201114" y="1527770"/>
                  <a:pt x="11229975" y="1729442"/>
                </a:cubicBezTo>
                <a:cubicBezTo>
                  <a:pt x="11056379" y="1770974"/>
                  <a:pt x="10916587" y="1725272"/>
                  <a:pt x="10751223" y="1729442"/>
                </a:cubicBezTo>
                <a:cubicBezTo>
                  <a:pt x="10585859" y="1733612"/>
                  <a:pt x="10129249" y="1702477"/>
                  <a:pt x="9935573" y="1729442"/>
                </a:cubicBezTo>
                <a:cubicBezTo>
                  <a:pt x="9741897" y="1756407"/>
                  <a:pt x="9610441" y="1663239"/>
                  <a:pt x="9344521" y="1729442"/>
                </a:cubicBezTo>
                <a:cubicBezTo>
                  <a:pt x="9078601" y="1795645"/>
                  <a:pt x="9072060" y="1709477"/>
                  <a:pt x="8865770" y="1729442"/>
                </a:cubicBezTo>
                <a:cubicBezTo>
                  <a:pt x="8659480" y="1749407"/>
                  <a:pt x="8427419" y="1670086"/>
                  <a:pt x="8162419" y="1729442"/>
                </a:cubicBezTo>
                <a:cubicBezTo>
                  <a:pt x="7897419" y="1788798"/>
                  <a:pt x="7731502" y="1711136"/>
                  <a:pt x="7346768" y="1729442"/>
                </a:cubicBezTo>
                <a:cubicBezTo>
                  <a:pt x="6962034" y="1747748"/>
                  <a:pt x="7148772" y="1698535"/>
                  <a:pt x="6980316" y="1729442"/>
                </a:cubicBezTo>
                <a:cubicBezTo>
                  <a:pt x="6811860" y="1760349"/>
                  <a:pt x="6848091" y="1729124"/>
                  <a:pt x="6726164" y="1729442"/>
                </a:cubicBezTo>
                <a:cubicBezTo>
                  <a:pt x="6604237" y="1729760"/>
                  <a:pt x="6149341" y="1707540"/>
                  <a:pt x="5910513" y="1729442"/>
                </a:cubicBezTo>
                <a:cubicBezTo>
                  <a:pt x="5671685" y="1751344"/>
                  <a:pt x="5472419" y="1695204"/>
                  <a:pt x="5094862" y="1729442"/>
                </a:cubicBezTo>
                <a:cubicBezTo>
                  <a:pt x="4717305" y="1763680"/>
                  <a:pt x="4563412" y="1641027"/>
                  <a:pt x="4279212" y="1729442"/>
                </a:cubicBezTo>
                <a:cubicBezTo>
                  <a:pt x="3995012" y="1817857"/>
                  <a:pt x="3972359" y="1708780"/>
                  <a:pt x="3688160" y="1729442"/>
                </a:cubicBezTo>
                <a:cubicBezTo>
                  <a:pt x="3403961" y="1750104"/>
                  <a:pt x="3233726" y="1667486"/>
                  <a:pt x="2984809" y="1729442"/>
                </a:cubicBezTo>
                <a:cubicBezTo>
                  <a:pt x="2735892" y="1791398"/>
                  <a:pt x="2682733" y="1702759"/>
                  <a:pt x="2506058" y="1729442"/>
                </a:cubicBezTo>
                <a:cubicBezTo>
                  <a:pt x="2329383" y="1756125"/>
                  <a:pt x="2283727" y="1721790"/>
                  <a:pt x="2139606" y="1729442"/>
                </a:cubicBezTo>
                <a:cubicBezTo>
                  <a:pt x="1995485" y="1737094"/>
                  <a:pt x="1703892" y="1678817"/>
                  <a:pt x="1323955" y="1729442"/>
                </a:cubicBezTo>
                <a:cubicBezTo>
                  <a:pt x="944018" y="1780067"/>
                  <a:pt x="1140167" y="1715033"/>
                  <a:pt x="957503" y="1729442"/>
                </a:cubicBezTo>
                <a:cubicBezTo>
                  <a:pt x="774839" y="1743851"/>
                  <a:pt x="351691" y="1718061"/>
                  <a:pt x="0" y="1729442"/>
                </a:cubicBezTo>
                <a:cubicBezTo>
                  <a:pt x="-3868" y="1497670"/>
                  <a:pt x="64267" y="1273359"/>
                  <a:pt x="0" y="1152961"/>
                </a:cubicBezTo>
                <a:cubicBezTo>
                  <a:pt x="-64267" y="1032563"/>
                  <a:pt x="1407" y="829072"/>
                  <a:pt x="0" y="628364"/>
                </a:cubicBezTo>
                <a:cubicBezTo>
                  <a:pt x="-1407" y="427656"/>
                  <a:pt x="2775" y="304589"/>
                  <a:pt x="0" y="0"/>
                </a:cubicBezTo>
                <a:close/>
              </a:path>
            </a:pathLst>
          </a:custGeom>
          <a:noFill/>
          <a:ln>
            <a:solidFill>
              <a:schemeClr val="accent2">
                <a:lumMod val="75000"/>
              </a:schemeClr>
            </a:solidFill>
            <a:extLst>
              <a:ext uri="{C807C97D-BFC1-408E-A445-0C87EB9F89A2}">
                <ask:lineSketchStyleProps xmlns:ask="http://schemas.microsoft.com/office/drawing/2018/sketchyshapes" sd="44619378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A99D92F9-C18C-4BE9-BD4C-F39448D87646}"/>
              </a:ext>
            </a:extLst>
          </p:cNvPr>
          <p:cNvSpPr/>
          <p:nvPr/>
        </p:nvSpPr>
        <p:spPr>
          <a:xfrm rot="10800000">
            <a:off x="752475" y="4114146"/>
            <a:ext cx="11229975" cy="2010430"/>
          </a:xfrm>
          <a:custGeom>
            <a:avLst/>
            <a:gdLst>
              <a:gd name="connsiteX0" fmla="*/ 0 w 11229975"/>
              <a:gd name="connsiteY0" fmla="*/ 0 h 2010430"/>
              <a:gd name="connsiteX1" fmla="*/ 591051 w 11229975"/>
              <a:gd name="connsiteY1" fmla="*/ 0 h 2010430"/>
              <a:gd name="connsiteX2" fmla="*/ 957503 w 11229975"/>
              <a:gd name="connsiteY2" fmla="*/ 0 h 2010430"/>
              <a:gd name="connsiteX3" fmla="*/ 1211655 w 11229975"/>
              <a:gd name="connsiteY3" fmla="*/ 0 h 2010430"/>
              <a:gd name="connsiteX4" fmla="*/ 1802707 w 11229975"/>
              <a:gd name="connsiteY4" fmla="*/ 0 h 2010430"/>
              <a:gd name="connsiteX5" fmla="*/ 2618357 w 11229975"/>
              <a:gd name="connsiteY5" fmla="*/ 0 h 2010430"/>
              <a:gd name="connsiteX6" fmla="*/ 3209409 w 11229975"/>
              <a:gd name="connsiteY6" fmla="*/ 0 h 2010430"/>
              <a:gd name="connsiteX7" fmla="*/ 3575860 w 11229975"/>
              <a:gd name="connsiteY7" fmla="*/ 0 h 2010430"/>
              <a:gd name="connsiteX8" fmla="*/ 3942312 w 11229975"/>
              <a:gd name="connsiteY8" fmla="*/ 0 h 2010430"/>
              <a:gd name="connsiteX9" fmla="*/ 4196464 w 11229975"/>
              <a:gd name="connsiteY9" fmla="*/ 0 h 2010430"/>
              <a:gd name="connsiteX10" fmla="*/ 5012115 w 11229975"/>
              <a:gd name="connsiteY10" fmla="*/ 0 h 2010430"/>
              <a:gd name="connsiteX11" fmla="*/ 5378567 w 11229975"/>
              <a:gd name="connsiteY11" fmla="*/ 0 h 2010430"/>
              <a:gd name="connsiteX12" fmla="*/ 5745019 w 11229975"/>
              <a:gd name="connsiteY12" fmla="*/ 0 h 2010430"/>
              <a:gd name="connsiteX13" fmla="*/ 5999171 w 11229975"/>
              <a:gd name="connsiteY13" fmla="*/ 0 h 2010430"/>
              <a:gd name="connsiteX14" fmla="*/ 6365623 w 11229975"/>
              <a:gd name="connsiteY14" fmla="*/ 0 h 2010430"/>
              <a:gd name="connsiteX15" fmla="*/ 6844374 w 11229975"/>
              <a:gd name="connsiteY15" fmla="*/ 0 h 2010430"/>
              <a:gd name="connsiteX16" fmla="*/ 7547725 w 11229975"/>
              <a:gd name="connsiteY16" fmla="*/ 0 h 2010430"/>
              <a:gd name="connsiteX17" fmla="*/ 8251076 w 11229975"/>
              <a:gd name="connsiteY17" fmla="*/ 0 h 2010430"/>
              <a:gd name="connsiteX18" fmla="*/ 9066727 w 11229975"/>
              <a:gd name="connsiteY18" fmla="*/ 0 h 2010430"/>
              <a:gd name="connsiteX19" fmla="*/ 9320879 w 11229975"/>
              <a:gd name="connsiteY19" fmla="*/ 0 h 2010430"/>
              <a:gd name="connsiteX20" fmla="*/ 9799631 w 11229975"/>
              <a:gd name="connsiteY20" fmla="*/ 0 h 2010430"/>
              <a:gd name="connsiteX21" fmla="*/ 10166083 w 11229975"/>
              <a:gd name="connsiteY21" fmla="*/ 0 h 2010430"/>
              <a:gd name="connsiteX22" fmla="*/ 10532534 w 11229975"/>
              <a:gd name="connsiteY22" fmla="*/ 0 h 2010430"/>
              <a:gd name="connsiteX23" fmla="*/ 11229975 w 11229975"/>
              <a:gd name="connsiteY23" fmla="*/ 0 h 2010430"/>
              <a:gd name="connsiteX24" fmla="*/ 11229975 w 11229975"/>
              <a:gd name="connsiteY24" fmla="*/ 522712 h 2010430"/>
              <a:gd name="connsiteX25" fmla="*/ 11229975 w 11229975"/>
              <a:gd name="connsiteY25" fmla="*/ 1065528 h 2010430"/>
              <a:gd name="connsiteX26" fmla="*/ 11229975 w 11229975"/>
              <a:gd name="connsiteY26" fmla="*/ 1548031 h 2010430"/>
              <a:gd name="connsiteX27" fmla="*/ 11229975 w 11229975"/>
              <a:gd name="connsiteY27" fmla="*/ 2010430 h 2010430"/>
              <a:gd name="connsiteX28" fmla="*/ 10863523 w 11229975"/>
              <a:gd name="connsiteY28" fmla="*/ 2010430 h 2010430"/>
              <a:gd name="connsiteX29" fmla="*/ 10272472 w 11229975"/>
              <a:gd name="connsiteY29" fmla="*/ 2010430 h 2010430"/>
              <a:gd name="connsiteX30" fmla="*/ 9793720 w 11229975"/>
              <a:gd name="connsiteY30" fmla="*/ 2010430 h 2010430"/>
              <a:gd name="connsiteX31" fmla="*/ 9090369 w 11229975"/>
              <a:gd name="connsiteY31" fmla="*/ 2010430 h 2010430"/>
              <a:gd name="connsiteX32" fmla="*/ 8274718 w 11229975"/>
              <a:gd name="connsiteY32" fmla="*/ 2010430 h 2010430"/>
              <a:gd name="connsiteX33" fmla="*/ 7908267 w 11229975"/>
              <a:gd name="connsiteY33" fmla="*/ 2010430 h 2010430"/>
              <a:gd name="connsiteX34" fmla="*/ 7654115 w 11229975"/>
              <a:gd name="connsiteY34" fmla="*/ 2010430 h 2010430"/>
              <a:gd name="connsiteX35" fmla="*/ 6838464 w 11229975"/>
              <a:gd name="connsiteY35" fmla="*/ 2010430 h 2010430"/>
              <a:gd name="connsiteX36" fmla="*/ 6022813 w 11229975"/>
              <a:gd name="connsiteY36" fmla="*/ 2010430 h 2010430"/>
              <a:gd name="connsiteX37" fmla="*/ 5207162 w 11229975"/>
              <a:gd name="connsiteY37" fmla="*/ 2010430 h 2010430"/>
              <a:gd name="connsiteX38" fmla="*/ 4616111 w 11229975"/>
              <a:gd name="connsiteY38" fmla="*/ 2010430 h 2010430"/>
              <a:gd name="connsiteX39" fmla="*/ 3912760 w 11229975"/>
              <a:gd name="connsiteY39" fmla="*/ 2010430 h 2010430"/>
              <a:gd name="connsiteX40" fmla="*/ 3434008 w 11229975"/>
              <a:gd name="connsiteY40" fmla="*/ 2010430 h 2010430"/>
              <a:gd name="connsiteX41" fmla="*/ 3067556 w 11229975"/>
              <a:gd name="connsiteY41" fmla="*/ 2010430 h 2010430"/>
              <a:gd name="connsiteX42" fmla="*/ 2251906 w 11229975"/>
              <a:gd name="connsiteY42" fmla="*/ 2010430 h 2010430"/>
              <a:gd name="connsiteX43" fmla="*/ 1885454 w 11229975"/>
              <a:gd name="connsiteY43" fmla="*/ 2010430 h 2010430"/>
              <a:gd name="connsiteX44" fmla="*/ 1069803 w 11229975"/>
              <a:gd name="connsiteY44" fmla="*/ 2010430 h 2010430"/>
              <a:gd name="connsiteX45" fmla="*/ 0 w 11229975"/>
              <a:gd name="connsiteY45" fmla="*/ 2010430 h 2010430"/>
              <a:gd name="connsiteX46" fmla="*/ 0 w 11229975"/>
              <a:gd name="connsiteY46" fmla="*/ 1467614 h 2010430"/>
              <a:gd name="connsiteX47" fmla="*/ 0 w 11229975"/>
              <a:gd name="connsiteY47" fmla="*/ 1005215 h 2010430"/>
              <a:gd name="connsiteX48" fmla="*/ 0 w 11229975"/>
              <a:gd name="connsiteY48" fmla="*/ 462399 h 2010430"/>
              <a:gd name="connsiteX49" fmla="*/ 0 w 11229975"/>
              <a:gd name="connsiteY49" fmla="*/ 0 h 201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229975" h="2010430" extrusionOk="0">
                <a:moveTo>
                  <a:pt x="0" y="0"/>
                </a:moveTo>
                <a:cubicBezTo>
                  <a:pt x="182667" y="-16055"/>
                  <a:pt x="362710" y="67176"/>
                  <a:pt x="591051" y="0"/>
                </a:cubicBezTo>
                <a:cubicBezTo>
                  <a:pt x="819392" y="-67176"/>
                  <a:pt x="868634" y="4975"/>
                  <a:pt x="957503" y="0"/>
                </a:cubicBezTo>
                <a:cubicBezTo>
                  <a:pt x="1046372" y="-4975"/>
                  <a:pt x="1108645" y="9688"/>
                  <a:pt x="1211655" y="0"/>
                </a:cubicBezTo>
                <a:cubicBezTo>
                  <a:pt x="1314665" y="-9688"/>
                  <a:pt x="1534213" y="32809"/>
                  <a:pt x="1802707" y="0"/>
                </a:cubicBezTo>
                <a:cubicBezTo>
                  <a:pt x="2071201" y="-32809"/>
                  <a:pt x="2223487" y="15603"/>
                  <a:pt x="2618357" y="0"/>
                </a:cubicBezTo>
                <a:cubicBezTo>
                  <a:pt x="3013227" y="-15603"/>
                  <a:pt x="3045864" y="60779"/>
                  <a:pt x="3209409" y="0"/>
                </a:cubicBezTo>
                <a:cubicBezTo>
                  <a:pt x="3372954" y="-60779"/>
                  <a:pt x="3457510" y="30589"/>
                  <a:pt x="3575860" y="0"/>
                </a:cubicBezTo>
                <a:cubicBezTo>
                  <a:pt x="3694210" y="-30589"/>
                  <a:pt x="3785720" y="14900"/>
                  <a:pt x="3942312" y="0"/>
                </a:cubicBezTo>
                <a:cubicBezTo>
                  <a:pt x="4098904" y="-14900"/>
                  <a:pt x="4114811" y="29864"/>
                  <a:pt x="4196464" y="0"/>
                </a:cubicBezTo>
                <a:cubicBezTo>
                  <a:pt x="4278117" y="-29864"/>
                  <a:pt x="4729997" y="37612"/>
                  <a:pt x="5012115" y="0"/>
                </a:cubicBezTo>
                <a:cubicBezTo>
                  <a:pt x="5294233" y="-37612"/>
                  <a:pt x="5199840" y="22490"/>
                  <a:pt x="5378567" y="0"/>
                </a:cubicBezTo>
                <a:cubicBezTo>
                  <a:pt x="5557294" y="-22490"/>
                  <a:pt x="5608598" y="24863"/>
                  <a:pt x="5745019" y="0"/>
                </a:cubicBezTo>
                <a:cubicBezTo>
                  <a:pt x="5881440" y="-24863"/>
                  <a:pt x="5936876" y="6423"/>
                  <a:pt x="5999171" y="0"/>
                </a:cubicBezTo>
                <a:cubicBezTo>
                  <a:pt x="6061466" y="-6423"/>
                  <a:pt x="6210160" y="5110"/>
                  <a:pt x="6365623" y="0"/>
                </a:cubicBezTo>
                <a:cubicBezTo>
                  <a:pt x="6521086" y="-5110"/>
                  <a:pt x="6646766" y="54342"/>
                  <a:pt x="6844374" y="0"/>
                </a:cubicBezTo>
                <a:cubicBezTo>
                  <a:pt x="7041982" y="-54342"/>
                  <a:pt x="7377939" y="81945"/>
                  <a:pt x="7547725" y="0"/>
                </a:cubicBezTo>
                <a:cubicBezTo>
                  <a:pt x="7717511" y="-81945"/>
                  <a:pt x="8046253" y="19896"/>
                  <a:pt x="8251076" y="0"/>
                </a:cubicBezTo>
                <a:cubicBezTo>
                  <a:pt x="8455899" y="-19896"/>
                  <a:pt x="8706996" y="2980"/>
                  <a:pt x="9066727" y="0"/>
                </a:cubicBezTo>
                <a:cubicBezTo>
                  <a:pt x="9426458" y="-2980"/>
                  <a:pt x="9247700" y="22733"/>
                  <a:pt x="9320879" y="0"/>
                </a:cubicBezTo>
                <a:cubicBezTo>
                  <a:pt x="9394058" y="-22733"/>
                  <a:pt x="9674816" y="7769"/>
                  <a:pt x="9799631" y="0"/>
                </a:cubicBezTo>
                <a:cubicBezTo>
                  <a:pt x="9924446" y="-7769"/>
                  <a:pt x="10035033" y="16925"/>
                  <a:pt x="10166083" y="0"/>
                </a:cubicBezTo>
                <a:cubicBezTo>
                  <a:pt x="10297133" y="-16925"/>
                  <a:pt x="10371365" y="21719"/>
                  <a:pt x="10532534" y="0"/>
                </a:cubicBezTo>
                <a:cubicBezTo>
                  <a:pt x="10693703" y="-21719"/>
                  <a:pt x="11032552" y="30791"/>
                  <a:pt x="11229975" y="0"/>
                </a:cubicBezTo>
                <a:cubicBezTo>
                  <a:pt x="11280877" y="147212"/>
                  <a:pt x="11196693" y="347117"/>
                  <a:pt x="11229975" y="522712"/>
                </a:cubicBezTo>
                <a:cubicBezTo>
                  <a:pt x="11263257" y="698307"/>
                  <a:pt x="11178748" y="931896"/>
                  <a:pt x="11229975" y="1065528"/>
                </a:cubicBezTo>
                <a:cubicBezTo>
                  <a:pt x="11281202" y="1199160"/>
                  <a:pt x="11211037" y="1446553"/>
                  <a:pt x="11229975" y="1548031"/>
                </a:cubicBezTo>
                <a:cubicBezTo>
                  <a:pt x="11248913" y="1649509"/>
                  <a:pt x="11217473" y="1836666"/>
                  <a:pt x="11229975" y="2010430"/>
                </a:cubicBezTo>
                <a:cubicBezTo>
                  <a:pt x="11102433" y="2023169"/>
                  <a:pt x="11022587" y="2009770"/>
                  <a:pt x="10863523" y="2010430"/>
                </a:cubicBezTo>
                <a:cubicBezTo>
                  <a:pt x="10704459" y="2011090"/>
                  <a:pt x="10533894" y="1940702"/>
                  <a:pt x="10272472" y="2010430"/>
                </a:cubicBezTo>
                <a:cubicBezTo>
                  <a:pt x="10011050" y="2080158"/>
                  <a:pt x="10003952" y="1991003"/>
                  <a:pt x="9793720" y="2010430"/>
                </a:cubicBezTo>
                <a:cubicBezTo>
                  <a:pt x="9583488" y="2029857"/>
                  <a:pt x="9355369" y="1951074"/>
                  <a:pt x="9090369" y="2010430"/>
                </a:cubicBezTo>
                <a:cubicBezTo>
                  <a:pt x="8825369" y="2069786"/>
                  <a:pt x="8659452" y="1992124"/>
                  <a:pt x="8274718" y="2010430"/>
                </a:cubicBezTo>
                <a:cubicBezTo>
                  <a:pt x="7889984" y="2028736"/>
                  <a:pt x="8071109" y="1976608"/>
                  <a:pt x="7908267" y="2010430"/>
                </a:cubicBezTo>
                <a:cubicBezTo>
                  <a:pt x="7745425" y="2044252"/>
                  <a:pt x="7776042" y="2010112"/>
                  <a:pt x="7654115" y="2010430"/>
                </a:cubicBezTo>
                <a:cubicBezTo>
                  <a:pt x="7532188" y="2010748"/>
                  <a:pt x="7077292" y="1988528"/>
                  <a:pt x="6838464" y="2010430"/>
                </a:cubicBezTo>
                <a:cubicBezTo>
                  <a:pt x="6599636" y="2032332"/>
                  <a:pt x="6400370" y="1976192"/>
                  <a:pt x="6022813" y="2010430"/>
                </a:cubicBezTo>
                <a:cubicBezTo>
                  <a:pt x="5645256" y="2044668"/>
                  <a:pt x="5492229" y="1923901"/>
                  <a:pt x="5207162" y="2010430"/>
                </a:cubicBezTo>
                <a:cubicBezTo>
                  <a:pt x="4922095" y="2096959"/>
                  <a:pt x="4896021" y="1987519"/>
                  <a:pt x="4616111" y="2010430"/>
                </a:cubicBezTo>
                <a:cubicBezTo>
                  <a:pt x="4336201" y="2033341"/>
                  <a:pt x="4161677" y="1948474"/>
                  <a:pt x="3912760" y="2010430"/>
                </a:cubicBezTo>
                <a:cubicBezTo>
                  <a:pt x="3663843" y="2072386"/>
                  <a:pt x="3616451" y="1989380"/>
                  <a:pt x="3434008" y="2010430"/>
                </a:cubicBezTo>
                <a:cubicBezTo>
                  <a:pt x="3251565" y="2031480"/>
                  <a:pt x="3211677" y="2002778"/>
                  <a:pt x="3067556" y="2010430"/>
                </a:cubicBezTo>
                <a:cubicBezTo>
                  <a:pt x="2923435" y="2018082"/>
                  <a:pt x="2630978" y="1958317"/>
                  <a:pt x="2251906" y="2010430"/>
                </a:cubicBezTo>
                <a:cubicBezTo>
                  <a:pt x="1872834" y="2062543"/>
                  <a:pt x="2068118" y="1996021"/>
                  <a:pt x="1885454" y="2010430"/>
                </a:cubicBezTo>
                <a:cubicBezTo>
                  <a:pt x="1702790" y="2024839"/>
                  <a:pt x="1457908" y="1953574"/>
                  <a:pt x="1069803" y="2010430"/>
                </a:cubicBezTo>
                <a:cubicBezTo>
                  <a:pt x="681698" y="2067286"/>
                  <a:pt x="471918" y="1912388"/>
                  <a:pt x="0" y="2010430"/>
                </a:cubicBezTo>
                <a:cubicBezTo>
                  <a:pt x="-60832" y="1857812"/>
                  <a:pt x="37873" y="1642208"/>
                  <a:pt x="0" y="1467614"/>
                </a:cubicBezTo>
                <a:cubicBezTo>
                  <a:pt x="-37873" y="1293020"/>
                  <a:pt x="15429" y="1146211"/>
                  <a:pt x="0" y="1005215"/>
                </a:cubicBezTo>
                <a:cubicBezTo>
                  <a:pt x="-15429" y="864219"/>
                  <a:pt x="15147" y="648557"/>
                  <a:pt x="0" y="462399"/>
                </a:cubicBezTo>
                <a:cubicBezTo>
                  <a:pt x="-15147" y="276241"/>
                  <a:pt x="31401" y="216209"/>
                  <a:pt x="0" y="0"/>
                </a:cubicBezTo>
                <a:close/>
              </a:path>
            </a:pathLst>
          </a:custGeom>
          <a:noFill/>
          <a:ln>
            <a:solidFill>
              <a:schemeClr val="accent1">
                <a:lumMod val="75000"/>
              </a:schemeClr>
            </a:solidFill>
            <a:extLst>
              <a:ext uri="{C807C97D-BFC1-408E-A445-0C87EB9F89A2}">
                <ask:lineSketchStyleProps xmlns:ask="http://schemas.microsoft.com/office/drawing/2018/sketchyshapes" sd="44619378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827B9E-7A38-42B7-9673-5015AE5E6390}"/>
              </a:ext>
            </a:extLst>
          </p:cNvPr>
          <p:cNvSpPr txBox="1"/>
          <p:nvPr/>
        </p:nvSpPr>
        <p:spPr>
          <a:xfrm>
            <a:off x="4235604" y="6486821"/>
            <a:ext cx="3647768" cy="276999"/>
          </a:xfrm>
          <a:prstGeom prst="rect">
            <a:avLst/>
          </a:prstGeom>
          <a:noFill/>
        </p:spPr>
        <p:txBody>
          <a:bodyPr wrap="square" rtlCol="0">
            <a:spAutoFit/>
          </a:bodyPr>
          <a:lstStyle/>
          <a:p>
            <a:pPr algn="ctr"/>
            <a:r>
              <a:rPr kumimoji="1" lang="ja-JP" altLang="en-US" sz="1200" dirty="0">
                <a:latin typeface="BIZ UDゴシック" panose="020B0400000000000000" pitchFamily="49" charset="-128"/>
                <a:ea typeface="BIZ UDゴシック" panose="020B0400000000000000" pitchFamily="49" charset="-128"/>
              </a:rPr>
              <a:t>出所：ホワイトハウス</a:t>
            </a:r>
          </a:p>
        </p:txBody>
      </p:sp>
    </p:spTree>
    <p:extLst>
      <p:ext uri="{BB962C8B-B14F-4D97-AF65-F5344CB8AC3E}">
        <p14:creationId xmlns:p14="http://schemas.microsoft.com/office/powerpoint/2010/main" val="2435062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a:extLst>
              <a:ext uri="{FF2B5EF4-FFF2-40B4-BE49-F238E27FC236}">
                <a16:creationId xmlns:a16="http://schemas.microsoft.com/office/drawing/2014/main" id="{0547960D-1A1F-6F25-0C43-D9BCFAF1EFBB}"/>
              </a:ext>
            </a:extLst>
          </p:cNvPr>
          <p:cNvSpPr txBox="1"/>
          <p:nvPr/>
        </p:nvSpPr>
        <p:spPr>
          <a:xfrm>
            <a:off x="1484295" y="6537065"/>
            <a:ext cx="9223410" cy="302647"/>
          </a:xfrm>
          <a:prstGeom prst="rect">
            <a:avLst/>
          </a:prstGeom>
        </p:spPr>
        <p:txBody>
          <a:bodyPr vert="horz" wrap="square" lIns="0" tIns="12700" rIns="0" bIns="0" rtlCol="0">
            <a:spAutoFit/>
          </a:bodyPr>
          <a:lstStyle/>
          <a:p>
            <a:pPr marL="12700" algn="ctr">
              <a:lnSpc>
                <a:spcPct val="100000"/>
              </a:lnSpc>
              <a:spcBef>
                <a:spcPts val="100"/>
              </a:spcBef>
            </a:pPr>
            <a:r>
              <a:rPr sz="900" spc="-5" dirty="0" err="1">
                <a:latin typeface="BIZ UDP明朝 Medium" panose="02020500000000000000" pitchFamily="18" charset="-128"/>
                <a:ea typeface="BIZ UDP明朝 Medium" panose="02020500000000000000" pitchFamily="18" charset="-128"/>
                <a:cs typeface="ＭＳ Ｐゴシック"/>
              </a:rPr>
              <a:t>出所</a:t>
            </a:r>
            <a:r>
              <a:rPr sz="900" spc="-5" dirty="0">
                <a:latin typeface="BIZ UDP明朝 Medium" panose="02020500000000000000" pitchFamily="18" charset="-128"/>
                <a:ea typeface="BIZ UDP明朝 Medium" panose="02020500000000000000" pitchFamily="18" charset="-128"/>
                <a:cs typeface="ＭＳ Ｐゴシック"/>
              </a:rPr>
              <a:t>：</a:t>
            </a:r>
            <a:r>
              <a:rPr lang="ja-JP" altLang="en-US" sz="900" spc="-5" dirty="0">
                <a:latin typeface="BIZ UDP明朝 Medium" panose="02020500000000000000" pitchFamily="18" charset="-128"/>
                <a:ea typeface="BIZ UDP明朝 Medium" panose="02020500000000000000" pitchFamily="18" charset="-128"/>
                <a:cs typeface="ＭＳ Ｐゴシック"/>
              </a:rPr>
              <a:t>経済産業省</a:t>
            </a:r>
            <a:endParaRPr lang="en-US" sz="900" spc="-5"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spcBef>
                <a:spcPts val="100"/>
              </a:spcBef>
            </a:pPr>
            <a:r>
              <a:rPr sz="900" spc="-10" dirty="0" err="1">
                <a:latin typeface="BIZ UDP明朝 Medium" panose="02020500000000000000" pitchFamily="18" charset="-128"/>
                <a:ea typeface="BIZ UDP明朝 Medium" panose="02020500000000000000" pitchFamily="18" charset="-128"/>
                <a:cs typeface="Gill Sans MT"/>
              </a:rPr>
              <a:t>JST</a:t>
            </a:r>
            <a:r>
              <a:rPr sz="900" dirty="0" err="1">
                <a:latin typeface="BIZ UDP明朝 Medium" panose="02020500000000000000" pitchFamily="18" charset="-128"/>
                <a:ea typeface="BIZ UDP明朝 Medium" panose="02020500000000000000" pitchFamily="18" charset="-128"/>
                <a:cs typeface="ＭＳ Ｐゴシック"/>
              </a:rPr>
              <a:t>研究開発戦略センタ</a:t>
            </a:r>
            <a:r>
              <a:rPr sz="900" dirty="0">
                <a:latin typeface="BIZ UDP明朝 Medium" panose="02020500000000000000" pitchFamily="18" charset="-128"/>
                <a:ea typeface="BIZ UDP明朝 Medium" panose="02020500000000000000" pitchFamily="18" charset="-128"/>
                <a:cs typeface="ＭＳ Ｐゴシック"/>
              </a:rPr>
              <a:t>ー「研究開発の俯瞰報告書 バイオエコノミー 微生物分子生産</a:t>
            </a:r>
            <a:r>
              <a:rPr sz="900" spc="-10" dirty="0">
                <a:latin typeface="BIZ UDP明朝 Medium" panose="02020500000000000000" pitchFamily="18" charset="-128"/>
                <a:ea typeface="BIZ UDP明朝 Medium" panose="02020500000000000000" pitchFamily="18" charset="-128"/>
                <a:cs typeface="Gill Sans MT"/>
              </a:rPr>
              <a:t>(2021)</a:t>
            </a:r>
            <a:r>
              <a:rPr sz="900" spc="-15" dirty="0">
                <a:latin typeface="BIZ UDP明朝 Medium" panose="02020500000000000000" pitchFamily="18" charset="-128"/>
                <a:ea typeface="BIZ UDP明朝 Medium" panose="02020500000000000000" pitchFamily="18" charset="-128"/>
                <a:cs typeface="ＭＳ Ｐゴシック"/>
              </a:rPr>
              <a:t>」より、各種二次情報</a:t>
            </a:r>
            <a:r>
              <a:rPr sz="900" spc="-10" dirty="0">
                <a:latin typeface="BIZ UDP明朝 Medium" panose="02020500000000000000" pitchFamily="18" charset="-128"/>
                <a:ea typeface="BIZ UDP明朝 Medium" panose="02020500000000000000" pitchFamily="18" charset="-128"/>
                <a:cs typeface="Gill Sans MT"/>
              </a:rPr>
              <a:t>(p38-47</a:t>
            </a:r>
            <a:r>
              <a:rPr sz="900" spc="-10" dirty="0">
                <a:latin typeface="BIZ UDP明朝 Medium" panose="02020500000000000000" pitchFamily="18" charset="-128"/>
                <a:ea typeface="BIZ UDP明朝 Medium" panose="02020500000000000000" pitchFamily="18" charset="-128"/>
                <a:cs typeface="ＭＳ Ｐゴシック"/>
              </a:rPr>
              <a:t>参照</a:t>
            </a:r>
            <a:r>
              <a:rPr sz="900" dirty="0">
                <a:latin typeface="BIZ UDP明朝 Medium" panose="02020500000000000000" pitchFamily="18" charset="-128"/>
                <a:ea typeface="BIZ UDP明朝 Medium" panose="02020500000000000000" pitchFamily="18" charset="-128"/>
                <a:cs typeface="Gill Sans MT"/>
              </a:rPr>
              <a:t>)</a:t>
            </a:r>
            <a:endParaRPr sz="900" dirty="0">
              <a:latin typeface="BIZ UDP明朝 Medium" panose="02020500000000000000" pitchFamily="18" charset="-128"/>
              <a:ea typeface="BIZ UDP明朝 Medium" panose="02020500000000000000" pitchFamily="18" charset="-128"/>
              <a:cs typeface="ＭＳ Ｐゴシック"/>
            </a:endParaRPr>
          </a:p>
        </p:txBody>
      </p:sp>
      <p:sp>
        <p:nvSpPr>
          <p:cNvPr id="4" name="object 8">
            <a:extLst>
              <a:ext uri="{FF2B5EF4-FFF2-40B4-BE49-F238E27FC236}">
                <a16:creationId xmlns:a16="http://schemas.microsoft.com/office/drawing/2014/main" id="{38724B0A-296C-F339-FC3D-DE51CC3469D2}"/>
              </a:ext>
            </a:extLst>
          </p:cNvPr>
          <p:cNvSpPr txBox="1"/>
          <p:nvPr/>
        </p:nvSpPr>
        <p:spPr>
          <a:xfrm>
            <a:off x="513779" y="1923439"/>
            <a:ext cx="646430" cy="1138773"/>
          </a:xfrm>
          <a:prstGeom prst="rect">
            <a:avLst/>
          </a:prstGeom>
          <a:solidFill>
            <a:srgbClr val="92D050"/>
          </a:solidFill>
        </p:spPr>
        <p:txBody>
          <a:bodyPr vert="horz" wrap="square" lIns="0" tIns="0" rIns="0" bIns="0" rtlCol="0">
            <a:spAutoFit/>
          </a:bodyPr>
          <a:lstStyle/>
          <a:p>
            <a:pPr>
              <a:lnSpc>
                <a:spcPct val="100000"/>
              </a:lnSpc>
            </a:pPr>
            <a:endParaRPr sz="1200"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20"/>
              </a:spcBef>
            </a:pPr>
            <a:endParaRPr dirty="0">
              <a:latin typeface="BIZ UDP明朝 Medium" panose="02020500000000000000" pitchFamily="18" charset="-128"/>
              <a:ea typeface="BIZ UDP明朝 Medium" panose="02020500000000000000" pitchFamily="18" charset="-128"/>
              <a:cs typeface="Times New Roman"/>
            </a:endParaRPr>
          </a:p>
          <a:p>
            <a:pPr marL="112395">
              <a:lnSpc>
                <a:spcPct val="100000"/>
              </a:lnSpc>
            </a:pPr>
            <a:r>
              <a:rPr sz="1100" spc="-10" dirty="0">
                <a:latin typeface="BIZ UDP明朝 Medium" panose="02020500000000000000" pitchFamily="18" charset="-128"/>
                <a:ea typeface="BIZ UDP明朝 Medium" panose="02020500000000000000" pitchFamily="18" charset="-128"/>
                <a:cs typeface="Gill Sans MT"/>
              </a:rPr>
              <a:t>Design</a:t>
            </a:r>
            <a:endParaRPr lang="en-US" sz="1100" spc="-10" dirty="0">
              <a:latin typeface="BIZ UDP明朝 Medium" panose="02020500000000000000" pitchFamily="18" charset="-128"/>
              <a:ea typeface="BIZ UDP明朝 Medium" panose="02020500000000000000" pitchFamily="18" charset="-128"/>
              <a:cs typeface="Gill Sans MT"/>
            </a:endParaRPr>
          </a:p>
          <a:p>
            <a:pPr marL="112395">
              <a:lnSpc>
                <a:spcPct val="100000"/>
              </a:lnSpc>
            </a:pPr>
            <a:endParaRPr lang="en-US" sz="1100" spc="-10" dirty="0">
              <a:latin typeface="BIZ UDP明朝 Medium" panose="02020500000000000000" pitchFamily="18" charset="-128"/>
              <a:ea typeface="BIZ UDP明朝 Medium" panose="02020500000000000000" pitchFamily="18" charset="-128"/>
              <a:cs typeface="Gill Sans MT"/>
            </a:endParaRPr>
          </a:p>
          <a:p>
            <a:pPr marL="112395">
              <a:lnSpc>
                <a:spcPct val="100000"/>
              </a:lnSpc>
            </a:pPr>
            <a:endParaRPr lang="en-US" sz="1100" spc="-10" dirty="0">
              <a:latin typeface="BIZ UDP明朝 Medium" panose="02020500000000000000" pitchFamily="18" charset="-128"/>
              <a:ea typeface="BIZ UDP明朝 Medium" panose="02020500000000000000" pitchFamily="18" charset="-128"/>
              <a:cs typeface="Gill Sans MT"/>
            </a:endParaRPr>
          </a:p>
          <a:p>
            <a:pPr marL="112395">
              <a:lnSpc>
                <a:spcPct val="100000"/>
              </a:lnSpc>
            </a:pPr>
            <a:endParaRPr sz="1100" dirty="0">
              <a:latin typeface="BIZ UDP明朝 Medium" panose="02020500000000000000" pitchFamily="18" charset="-128"/>
              <a:ea typeface="BIZ UDP明朝 Medium" panose="02020500000000000000" pitchFamily="18" charset="-128"/>
              <a:cs typeface="Gill Sans MT"/>
            </a:endParaRPr>
          </a:p>
        </p:txBody>
      </p:sp>
      <p:sp>
        <p:nvSpPr>
          <p:cNvPr id="5" name="object 9">
            <a:extLst>
              <a:ext uri="{FF2B5EF4-FFF2-40B4-BE49-F238E27FC236}">
                <a16:creationId xmlns:a16="http://schemas.microsoft.com/office/drawing/2014/main" id="{F920EB31-ED49-9842-4559-BCA100BC9127}"/>
              </a:ext>
            </a:extLst>
          </p:cNvPr>
          <p:cNvSpPr txBox="1"/>
          <p:nvPr/>
        </p:nvSpPr>
        <p:spPr>
          <a:xfrm>
            <a:off x="513779" y="3133494"/>
            <a:ext cx="646430" cy="1292662"/>
          </a:xfrm>
          <a:prstGeom prst="rect">
            <a:avLst/>
          </a:prstGeom>
          <a:solidFill>
            <a:srgbClr val="92D050"/>
          </a:solidFill>
        </p:spPr>
        <p:txBody>
          <a:bodyPr vert="horz" wrap="square" lIns="0" tIns="0" rIns="0" bIns="0" rtlCol="0">
            <a:spAutoFit/>
          </a:bodyPr>
          <a:lstStyle/>
          <a:p>
            <a:pPr>
              <a:lnSpc>
                <a:spcPct val="100000"/>
              </a:lnSpc>
            </a:pPr>
            <a:endParaRPr sz="1200"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1200" dirty="0">
              <a:latin typeface="BIZ UDP明朝 Medium" panose="02020500000000000000" pitchFamily="18" charset="-128"/>
              <a:ea typeface="BIZ UDP明朝 Medium" panose="02020500000000000000" pitchFamily="18" charset="-128"/>
              <a:cs typeface="Times New Roman"/>
            </a:endParaRPr>
          </a:p>
          <a:p>
            <a:pPr>
              <a:lnSpc>
                <a:spcPct val="100000"/>
              </a:lnSpc>
              <a:spcBef>
                <a:spcPts val="5"/>
              </a:spcBef>
            </a:pPr>
            <a:endParaRPr sz="1600" dirty="0">
              <a:latin typeface="BIZ UDP明朝 Medium" panose="02020500000000000000" pitchFamily="18" charset="-128"/>
              <a:ea typeface="BIZ UDP明朝 Medium" panose="02020500000000000000" pitchFamily="18" charset="-128"/>
              <a:cs typeface="Times New Roman"/>
            </a:endParaRPr>
          </a:p>
          <a:p>
            <a:pPr marL="170180">
              <a:lnSpc>
                <a:spcPct val="100000"/>
              </a:lnSpc>
            </a:pPr>
            <a:r>
              <a:rPr sz="1100" spc="-10" dirty="0">
                <a:latin typeface="BIZ UDP明朝 Medium" panose="02020500000000000000" pitchFamily="18" charset="-128"/>
                <a:ea typeface="BIZ UDP明朝 Medium" panose="02020500000000000000" pitchFamily="18" charset="-128"/>
                <a:cs typeface="Gill Sans MT"/>
              </a:rPr>
              <a:t>Build</a:t>
            </a:r>
            <a:endParaRPr lang="en-US" sz="1100" spc="-10" dirty="0">
              <a:latin typeface="BIZ UDP明朝 Medium" panose="02020500000000000000" pitchFamily="18" charset="-128"/>
              <a:ea typeface="BIZ UDP明朝 Medium" panose="02020500000000000000" pitchFamily="18" charset="-128"/>
              <a:cs typeface="Gill Sans MT"/>
            </a:endParaRPr>
          </a:p>
          <a:p>
            <a:pPr marL="170180">
              <a:lnSpc>
                <a:spcPct val="100000"/>
              </a:lnSpc>
            </a:pPr>
            <a:endParaRPr lang="en-US" sz="1100" spc="-10" dirty="0">
              <a:latin typeface="BIZ UDP明朝 Medium" panose="02020500000000000000" pitchFamily="18" charset="-128"/>
              <a:ea typeface="BIZ UDP明朝 Medium" panose="02020500000000000000" pitchFamily="18" charset="-128"/>
              <a:cs typeface="Gill Sans MT"/>
            </a:endParaRPr>
          </a:p>
          <a:p>
            <a:pPr marL="170180">
              <a:lnSpc>
                <a:spcPct val="100000"/>
              </a:lnSpc>
            </a:pPr>
            <a:endParaRPr lang="en-US" sz="1100" spc="-10" dirty="0">
              <a:latin typeface="BIZ UDP明朝 Medium" panose="02020500000000000000" pitchFamily="18" charset="-128"/>
              <a:ea typeface="BIZ UDP明朝 Medium" panose="02020500000000000000" pitchFamily="18" charset="-128"/>
              <a:cs typeface="Gill Sans MT"/>
            </a:endParaRPr>
          </a:p>
          <a:p>
            <a:pPr marL="170180">
              <a:lnSpc>
                <a:spcPct val="100000"/>
              </a:lnSpc>
            </a:pPr>
            <a:endParaRPr sz="1100" dirty="0">
              <a:latin typeface="BIZ UDP明朝 Medium" panose="02020500000000000000" pitchFamily="18" charset="-128"/>
              <a:ea typeface="BIZ UDP明朝 Medium" panose="02020500000000000000" pitchFamily="18" charset="-128"/>
              <a:cs typeface="Gill Sans MT"/>
            </a:endParaRPr>
          </a:p>
        </p:txBody>
      </p:sp>
      <p:sp>
        <p:nvSpPr>
          <p:cNvPr id="6" name="object 10">
            <a:extLst>
              <a:ext uri="{FF2B5EF4-FFF2-40B4-BE49-F238E27FC236}">
                <a16:creationId xmlns:a16="http://schemas.microsoft.com/office/drawing/2014/main" id="{BF9BFC26-BC17-48CF-2C85-3B303B3CAC0E}"/>
              </a:ext>
            </a:extLst>
          </p:cNvPr>
          <p:cNvSpPr txBox="1"/>
          <p:nvPr/>
        </p:nvSpPr>
        <p:spPr>
          <a:xfrm>
            <a:off x="513779" y="4687974"/>
            <a:ext cx="646430" cy="938719"/>
          </a:xfrm>
          <a:prstGeom prst="rect">
            <a:avLst/>
          </a:prstGeom>
          <a:solidFill>
            <a:srgbClr val="92D050"/>
          </a:solidFill>
        </p:spPr>
        <p:txBody>
          <a:bodyPr vert="horz" wrap="square" lIns="0" tIns="0" rIns="0" bIns="0" rtlCol="0">
            <a:spAutoFit/>
          </a:bodyPr>
          <a:lstStyle/>
          <a:p>
            <a:pPr>
              <a:lnSpc>
                <a:spcPct val="100000"/>
              </a:lnSpc>
            </a:pPr>
            <a:endParaRPr sz="1200" dirty="0">
              <a:latin typeface="BIZ UDP明朝 Medium" panose="02020500000000000000" pitchFamily="18" charset="-128"/>
              <a:ea typeface="BIZ UDP明朝 Medium" panose="02020500000000000000" pitchFamily="18" charset="-128"/>
              <a:cs typeface="Times New Roman"/>
            </a:endParaRPr>
          </a:p>
          <a:p>
            <a:pPr>
              <a:lnSpc>
                <a:spcPct val="100000"/>
              </a:lnSpc>
            </a:pPr>
            <a:endParaRPr sz="1200" dirty="0">
              <a:latin typeface="BIZ UDP明朝 Medium" panose="02020500000000000000" pitchFamily="18" charset="-128"/>
              <a:ea typeface="BIZ UDP明朝 Medium" panose="02020500000000000000" pitchFamily="18" charset="-128"/>
              <a:cs typeface="Times New Roman"/>
            </a:endParaRPr>
          </a:p>
          <a:p>
            <a:pPr marL="186690">
              <a:lnSpc>
                <a:spcPct val="100000"/>
              </a:lnSpc>
              <a:spcBef>
                <a:spcPts val="865"/>
              </a:spcBef>
            </a:pPr>
            <a:r>
              <a:rPr sz="1100" spc="-20" dirty="0">
                <a:latin typeface="BIZ UDP明朝 Medium" panose="02020500000000000000" pitchFamily="18" charset="-128"/>
                <a:ea typeface="BIZ UDP明朝 Medium" panose="02020500000000000000" pitchFamily="18" charset="-128"/>
                <a:cs typeface="Gill Sans MT"/>
              </a:rPr>
              <a:t>Test</a:t>
            </a:r>
            <a:endParaRPr lang="en-US" sz="1100" spc="-20" dirty="0">
              <a:latin typeface="BIZ UDP明朝 Medium" panose="02020500000000000000" pitchFamily="18" charset="-128"/>
              <a:ea typeface="BIZ UDP明朝 Medium" panose="02020500000000000000" pitchFamily="18" charset="-128"/>
              <a:cs typeface="Gill Sans MT"/>
            </a:endParaRPr>
          </a:p>
          <a:p>
            <a:pPr marL="186690">
              <a:lnSpc>
                <a:spcPct val="100000"/>
              </a:lnSpc>
              <a:spcBef>
                <a:spcPts val="865"/>
              </a:spcBef>
            </a:pPr>
            <a:endParaRPr sz="1100" dirty="0">
              <a:latin typeface="BIZ UDP明朝 Medium" panose="02020500000000000000" pitchFamily="18" charset="-128"/>
              <a:ea typeface="BIZ UDP明朝 Medium" panose="02020500000000000000" pitchFamily="18" charset="-128"/>
              <a:cs typeface="Gill Sans MT"/>
            </a:endParaRPr>
          </a:p>
        </p:txBody>
      </p:sp>
      <p:sp>
        <p:nvSpPr>
          <p:cNvPr id="7" name="object 11">
            <a:extLst>
              <a:ext uri="{FF2B5EF4-FFF2-40B4-BE49-F238E27FC236}">
                <a16:creationId xmlns:a16="http://schemas.microsoft.com/office/drawing/2014/main" id="{30C461F6-D83B-E4CA-546D-406B77F1B83B}"/>
              </a:ext>
            </a:extLst>
          </p:cNvPr>
          <p:cNvSpPr txBox="1"/>
          <p:nvPr/>
        </p:nvSpPr>
        <p:spPr>
          <a:xfrm>
            <a:off x="1160209" y="1337070"/>
            <a:ext cx="1811020" cy="377667"/>
          </a:xfrm>
          <a:prstGeom prst="rect">
            <a:avLst/>
          </a:prstGeom>
          <a:noFill/>
        </p:spPr>
        <p:txBody>
          <a:bodyPr vert="horz" wrap="square" lIns="0" tIns="635" rIns="0" bIns="0" rtlCol="0">
            <a:spAutoFit/>
          </a:bodyPr>
          <a:lstStyle/>
          <a:p>
            <a:pPr>
              <a:lnSpc>
                <a:spcPct val="100000"/>
              </a:lnSpc>
              <a:spcBef>
                <a:spcPts val="5"/>
              </a:spcBef>
            </a:pPr>
            <a:endParaRPr sz="1050" b="1" dirty="0">
              <a:latin typeface="Amasis MT Pro Medium" panose="02040604050005020304" pitchFamily="18" charset="0"/>
              <a:ea typeface="BIZ UDP明朝 Medium" panose="02020500000000000000" pitchFamily="18" charset="-128"/>
              <a:cs typeface="Times New Roman"/>
            </a:endParaRPr>
          </a:p>
          <a:p>
            <a:pPr marL="343535" algn="ctr">
              <a:lnSpc>
                <a:spcPct val="100000"/>
              </a:lnSpc>
            </a:pPr>
            <a:r>
              <a:rPr sz="1400" b="1" spc="-15" dirty="0" err="1">
                <a:latin typeface="Amasis MT Pro Medium" panose="02040604050005020304" pitchFamily="18" charset="0"/>
                <a:ea typeface="BIZ UDP明朝 Medium" panose="02020500000000000000" pitchFamily="18" charset="-128"/>
                <a:cs typeface="ＭＳ Ｐゴシック"/>
              </a:rPr>
              <a:t>重要技術</a:t>
            </a:r>
            <a:endParaRPr sz="1400" b="1" dirty="0">
              <a:latin typeface="Amasis MT Pro Medium" panose="02040604050005020304" pitchFamily="18" charset="0"/>
              <a:ea typeface="BIZ UDP明朝 Medium" panose="02020500000000000000" pitchFamily="18" charset="-128"/>
              <a:cs typeface="ＭＳ Ｐゴシック"/>
            </a:endParaRPr>
          </a:p>
        </p:txBody>
      </p:sp>
      <p:sp>
        <p:nvSpPr>
          <p:cNvPr id="8" name="object 12">
            <a:extLst>
              <a:ext uri="{FF2B5EF4-FFF2-40B4-BE49-F238E27FC236}">
                <a16:creationId xmlns:a16="http://schemas.microsoft.com/office/drawing/2014/main" id="{D46CC024-B18D-B115-2C17-AA1ECA96A121}"/>
              </a:ext>
            </a:extLst>
          </p:cNvPr>
          <p:cNvSpPr txBox="1"/>
          <p:nvPr/>
        </p:nvSpPr>
        <p:spPr>
          <a:xfrm>
            <a:off x="4072318" y="1355344"/>
            <a:ext cx="4630420" cy="377667"/>
          </a:xfrm>
          <a:prstGeom prst="rect">
            <a:avLst/>
          </a:prstGeom>
          <a:noFill/>
        </p:spPr>
        <p:txBody>
          <a:bodyPr vert="horz" wrap="square" lIns="0" tIns="635" rIns="0" bIns="0" rtlCol="0" anchor="ctr">
            <a:spAutoFit/>
          </a:bodyPr>
          <a:lstStyle/>
          <a:p>
            <a:pPr>
              <a:lnSpc>
                <a:spcPct val="100000"/>
              </a:lnSpc>
              <a:spcBef>
                <a:spcPts val="5"/>
              </a:spcBef>
            </a:pPr>
            <a:endParaRPr sz="1050" b="1" dirty="0">
              <a:latin typeface="Amasis MT Pro Medium" panose="02040604050005020304" pitchFamily="18" charset="0"/>
              <a:ea typeface="BIZ UDP明朝 Medium" panose="02020500000000000000" pitchFamily="18" charset="-128"/>
              <a:cs typeface="Times New Roman"/>
            </a:endParaRPr>
          </a:p>
          <a:p>
            <a:pPr algn="ctr">
              <a:lnSpc>
                <a:spcPct val="100000"/>
              </a:lnSpc>
            </a:pPr>
            <a:r>
              <a:rPr sz="1400" b="1" spc="-10" dirty="0">
                <a:latin typeface="Amasis MT Pro Medium" panose="02040604050005020304" pitchFamily="18" charset="0"/>
                <a:ea typeface="BIZ UDP明朝 Medium" panose="02020500000000000000" pitchFamily="18" charset="-128"/>
                <a:cs typeface="ＭＳ Ｐゴシック"/>
              </a:rPr>
              <a:t>技術開発・市場動向</a:t>
            </a:r>
            <a:endParaRPr sz="1400" b="1" dirty="0">
              <a:latin typeface="Amasis MT Pro Medium" panose="02040604050005020304" pitchFamily="18" charset="0"/>
              <a:ea typeface="BIZ UDP明朝 Medium" panose="02020500000000000000" pitchFamily="18" charset="-128"/>
              <a:cs typeface="ＭＳ Ｐゴシック"/>
            </a:endParaRPr>
          </a:p>
        </p:txBody>
      </p:sp>
      <p:sp>
        <p:nvSpPr>
          <p:cNvPr id="9" name="object 13">
            <a:extLst>
              <a:ext uri="{FF2B5EF4-FFF2-40B4-BE49-F238E27FC236}">
                <a16:creationId xmlns:a16="http://schemas.microsoft.com/office/drawing/2014/main" id="{AF1B0F83-ED56-4EBE-7962-5B4326C9FD2E}"/>
              </a:ext>
            </a:extLst>
          </p:cNvPr>
          <p:cNvSpPr txBox="1"/>
          <p:nvPr/>
        </p:nvSpPr>
        <p:spPr>
          <a:xfrm>
            <a:off x="1210246" y="4156098"/>
            <a:ext cx="1811020" cy="309059"/>
          </a:xfrm>
          <a:prstGeom prst="rect">
            <a:avLst/>
          </a:prstGeom>
          <a:solidFill>
            <a:schemeClr val="accent4">
              <a:lumMod val="75000"/>
            </a:schemeClr>
          </a:solidFill>
        </p:spPr>
        <p:txBody>
          <a:bodyPr vert="horz" wrap="square" lIns="0" tIns="1270" rIns="0" bIns="0" rtlCol="0">
            <a:spAutoFit/>
          </a:bodyPr>
          <a:lstStyle/>
          <a:p>
            <a:pPr>
              <a:lnSpc>
                <a:spcPct val="100000"/>
              </a:lnSpc>
              <a:spcBef>
                <a:spcPts val="10"/>
              </a:spcBef>
            </a:pPr>
            <a:endParaRPr sz="900">
              <a:solidFill>
                <a:schemeClr val="bg1"/>
              </a:solidFill>
              <a:latin typeface="BIZ UDP明朝 Medium" panose="02020500000000000000" pitchFamily="18" charset="-128"/>
              <a:ea typeface="BIZ UDP明朝 Medium" panose="02020500000000000000" pitchFamily="18" charset="-128"/>
              <a:cs typeface="Times New Roman"/>
            </a:endParaRPr>
          </a:p>
          <a:p>
            <a:pPr marL="413384">
              <a:lnSpc>
                <a:spcPct val="100000"/>
              </a:lnSpc>
              <a:spcBef>
                <a:spcPts val="5"/>
              </a:spcBef>
            </a:pPr>
            <a:r>
              <a:rPr sz="1050" spc="-10" dirty="0">
                <a:solidFill>
                  <a:schemeClr val="bg1"/>
                </a:solidFill>
                <a:latin typeface="BIZ UDP明朝 Medium" panose="02020500000000000000" pitchFamily="18" charset="-128"/>
                <a:ea typeface="BIZ UDP明朝 Medium" panose="02020500000000000000" pitchFamily="18" charset="-128"/>
                <a:cs typeface="ＭＳ Ｐゴシック"/>
              </a:rPr>
              <a:t>最適生物の作製</a:t>
            </a:r>
            <a:endParaRPr sz="1050">
              <a:solidFill>
                <a:schemeClr val="bg1"/>
              </a:solidFill>
              <a:latin typeface="BIZ UDP明朝 Medium" panose="02020500000000000000" pitchFamily="18" charset="-128"/>
              <a:ea typeface="BIZ UDP明朝 Medium" panose="02020500000000000000" pitchFamily="18" charset="-128"/>
              <a:cs typeface="ＭＳ Ｐゴシック"/>
            </a:endParaRPr>
          </a:p>
        </p:txBody>
      </p:sp>
      <p:graphicFrame>
        <p:nvGraphicFramePr>
          <p:cNvPr id="10" name="object 14">
            <a:extLst>
              <a:ext uri="{FF2B5EF4-FFF2-40B4-BE49-F238E27FC236}">
                <a16:creationId xmlns:a16="http://schemas.microsoft.com/office/drawing/2014/main" id="{697D6E12-7C5A-4ED0-84E9-C7FE2DBE79E6}"/>
              </a:ext>
            </a:extLst>
          </p:cNvPr>
          <p:cNvGraphicFramePr>
            <a:graphicFrameLocks noGrp="1"/>
          </p:cNvGraphicFramePr>
          <p:nvPr>
            <p:extLst>
              <p:ext uri="{D42A27DB-BD31-4B8C-83A1-F6EECF244321}">
                <p14:modId xmlns:p14="http://schemas.microsoft.com/office/powerpoint/2010/main" val="2366543746"/>
              </p:ext>
            </p:extLst>
          </p:nvPr>
        </p:nvGraphicFramePr>
        <p:xfrm>
          <a:off x="3177984" y="1917089"/>
          <a:ext cx="6419088" cy="2701924"/>
        </p:xfrm>
        <a:graphic>
          <a:graphicData uri="http://schemas.openxmlformats.org/drawingml/2006/table">
            <a:tbl>
              <a:tblPr firstRow="1" bandRow="1">
                <a:tableStyleId>{2D5ABB26-0587-4C30-8999-92F81FD0307C}</a:tableStyleId>
              </a:tblPr>
              <a:tblGrid>
                <a:gridCol w="6419088">
                  <a:extLst>
                    <a:ext uri="{9D8B030D-6E8A-4147-A177-3AD203B41FA5}">
                      <a16:colId xmlns:a16="http://schemas.microsoft.com/office/drawing/2014/main" val="20000"/>
                    </a:ext>
                  </a:extLst>
                </a:gridCol>
              </a:tblGrid>
              <a:tr h="381635">
                <a:tc>
                  <a:txBody>
                    <a:bodyPr/>
                    <a:lstStyle/>
                    <a:p>
                      <a:pPr marL="261620" marR="143510" indent="-172720">
                        <a:lnSpc>
                          <a:spcPts val="1250"/>
                        </a:lnSpc>
                        <a:spcBef>
                          <a:spcPts val="229"/>
                        </a:spcBef>
                        <a:buFont typeface="Arial"/>
                        <a:buChar char="•"/>
                        <a:tabLst>
                          <a:tab pos="262255" algn="l"/>
                        </a:tabLst>
                      </a:pP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各国公共データベースの拡充が進む他、独自のデータベースを構築して</a:t>
                      </a: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差別化している企業も存在</a:t>
                      </a:r>
                      <a:endParaRPr sz="110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29209"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0"/>
                  </a:ext>
                </a:extLst>
              </a:tr>
              <a:tr h="405130">
                <a:tc>
                  <a:txBody>
                    <a:bodyPr/>
                    <a:lstStyle/>
                    <a:p>
                      <a:pPr marL="261620" marR="195580" indent="-172720">
                        <a:lnSpc>
                          <a:spcPct val="100000"/>
                        </a:lnSpc>
                        <a:spcBef>
                          <a:spcPts val="240"/>
                        </a:spcBef>
                        <a:buFont typeface="Arial"/>
                        <a:buChar char="•"/>
                        <a:tabLst>
                          <a:tab pos="262255" algn="l"/>
                        </a:tabLst>
                      </a:pP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ロングリードのシーケンシングが可能な第</a:t>
                      </a:r>
                      <a:r>
                        <a:rPr sz="1100" spc="-15" dirty="0">
                          <a:solidFill>
                            <a:schemeClr val="tx1"/>
                          </a:solidFill>
                          <a:latin typeface="BIZ UDP明朝 Medium" panose="02020500000000000000" pitchFamily="18" charset="-128"/>
                          <a:ea typeface="BIZ UDP明朝 Medium" panose="02020500000000000000" pitchFamily="18" charset="-128"/>
                          <a:cs typeface="Gill Sans MT"/>
                        </a:rPr>
                        <a:t>3</a:t>
                      </a:r>
                      <a:r>
                        <a:rPr sz="1100" spc="-5" dirty="0">
                          <a:solidFill>
                            <a:schemeClr val="tx1"/>
                          </a:solidFill>
                          <a:latin typeface="BIZ UDP明朝 Medium" panose="02020500000000000000" pitchFamily="18" charset="-128"/>
                          <a:ea typeface="BIZ UDP明朝 Medium" panose="02020500000000000000" pitchFamily="18" charset="-128"/>
                          <a:cs typeface="ＭＳ Ｐゴシック"/>
                        </a:rPr>
                        <a:t>世代、第</a:t>
                      </a:r>
                      <a:r>
                        <a:rPr sz="1100" dirty="0">
                          <a:solidFill>
                            <a:schemeClr val="tx1"/>
                          </a:solidFill>
                          <a:latin typeface="BIZ UDP明朝 Medium" panose="02020500000000000000" pitchFamily="18" charset="-128"/>
                          <a:ea typeface="BIZ UDP明朝 Medium" panose="02020500000000000000" pitchFamily="18" charset="-128"/>
                          <a:cs typeface="Gill Sans MT"/>
                        </a:rPr>
                        <a:t>4</a:t>
                      </a: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世代が実用化され</a:t>
                      </a:r>
                      <a:r>
                        <a:rPr sz="1100" spc="-10" dirty="0">
                          <a:solidFill>
                            <a:schemeClr val="tx1"/>
                          </a:solidFill>
                          <a:latin typeface="BIZ UDP明朝 Medium" panose="02020500000000000000" pitchFamily="18" charset="-128"/>
                          <a:ea typeface="BIZ UDP明朝 Medium" panose="02020500000000000000" pitchFamily="18" charset="-128"/>
                          <a:cs typeface="ＭＳ Ｐゴシック"/>
                        </a:rPr>
                        <a:t>ているが、第</a:t>
                      </a:r>
                      <a:r>
                        <a:rPr sz="1100" dirty="0">
                          <a:solidFill>
                            <a:schemeClr val="tx1"/>
                          </a:solidFill>
                          <a:latin typeface="BIZ UDP明朝 Medium" panose="02020500000000000000" pitchFamily="18" charset="-128"/>
                          <a:ea typeface="BIZ UDP明朝 Medium" panose="02020500000000000000" pitchFamily="18" charset="-128"/>
                          <a:cs typeface="Gill Sans MT"/>
                        </a:rPr>
                        <a:t>2</a:t>
                      </a: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世代の製品が圧倒的なシェアを占めている</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3048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1"/>
                  </a:ext>
                </a:extLst>
              </a:tr>
              <a:tr h="401955">
                <a:tc>
                  <a:txBody>
                    <a:bodyPr/>
                    <a:lstStyle/>
                    <a:p>
                      <a:pPr marL="261620" marR="139065" indent="-172720">
                        <a:lnSpc>
                          <a:spcPts val="1250"/>
                        </a:lnSpc>
                        <a:spcBef>
                          <a:spcPts val="409"/>
                        </a:spcBef>
                        <a:buFont typeface="Arial"/>
                        <a:buChar char="•"/>
                        <a:tabLst>
                          <a:tab pos="262255" algn="l"/>
                        </a:tabLst>
                      </a:pP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目的代謝物の生産のための代謝経路を最適化するための新しい手法が</a:t>
                      </a: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開発されている、標準化された</a:t>
                      </a:r>
                      <a:r>
                        <a:rPr sz="1100" spc="-10" dirty="0">
                          <a:solidFill>
                            <a:schemeClr val="tx1"/>
                          </a:solidFill>
                          <a:latin typeface="BIZ UDP明朝 Medium" panose="02020500000000000000" pitchFamily="18" charset="-128"/>
                          <a:ea typeface="BIZ UDP明朝 Medium" panose="02020500000000000000" pitchFamily="18" charset="-128"/>
                          <a:cs typeface="Gill Sans MT"/>
                        </a:rPr>
                        <a:t>BioBricks</a:t>
                      </a:r>
                      <a:r>
                        <a:rPr sz="1100" spc="-25" dirty="0">
                          <a:solidFill>
                            <a:schemeClr val="tx1"/>
                          </a:solidFill>
                          <a:latin typeface="BIZ UDP明朝 Medium" panose="02020500000000000000" pitchFamily="18" charset="-128"/>
                          <a:ea typeface="BIZ UDP明朝 Medium" panose="02020500000000000000" pitchFamily="18" charset="-128"/>
                          <a:cs typeface="ＭＳ Ｐゴシック"/>
                        </a:rPr>
                        <a:t>はレジストリが公開されている</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52069"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2"/>
                  </a:ext>
                </a:extLst>
              </a:tr>
              <a:tr h="513080">
                <a:tc>
                  <a:txBody>
                    <a:bodyPr/>
                    <a:lstStyle/>
                    <a:p>
                      <a:pPr marL="261620" indent="-173355">
                        <a:lnSpc>
                          <a:spcPct val="100000"/>
                        </a:lnSpc>
                        <a:buFont typeface="Arial"/>
                        <a:buChar char="•"/>
                        <a:tabLst>
                          <a:tab pos="262255" algn="l"/>
                        </a:tabLst>
                      </a:pPr>
                      <a:r>
                        <a:rPr sz="1100" spc="-10" dirty="0">
                          <a:solidFill>
                            <a:schemeClr val="tx1"/>
                          </a:solidFill>
                          <a:latin typeface="BIZ UDP明朝 Medium" panose="02020500000000000000" pitchFamily="18" charset="-128"/>
                          <a:ea typeface="BIZ UDP明朝 Medium" panose="02020500000000000000" pitchFamily="18" charset="-128"/>
                          <a:cs typeface="Gill Sans MT"/>
                        </a:rPr>
                        <a:t>DNA</a:t>
                      </a: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合成の高速化、低価格化が強く求められている</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p>
                      <a:pPr marL="261620" marR="100965" indent="-172720">
                        <a:lnSpc>
                          <a:spcPts val="1250"/>
                        </a:lnSpc>
                        <a:spcBef>
                          <a:spcPts val="125"/>
                        </a:spcBef>
                        <a:buFont typeface="Arial"/>
                        <a:buChar char="•"/>
                        <a:tabLst>
                          <a:tab pos="262255" algn="l"/>
                        </a:tabLst>
                      </a:pP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有用化合物の構造が複雑になるほどその生合成には多数の遺伝子が必</a:t>
                      </a: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要になるため、様々な</a:t>
                      </a:r>
                      <a:r>
                        <a:rPr sz="1100" spc="-10" dirty="0">
                          <a:solidFill>
                            <a:schemeClr val="tx1"/>
                          </a:solidFill>
                          <a:latin typeface="BIZ UDP明朝 Medium" panose="02020500000000000000" pitchFamily="18" charset="-128"/>
                          <a:ea typeface="BIZ UDP明朝 Medium" panose="02020500000000000000" pitchFamily="18" charset="-128"/>
                          <a:cs typeface="Gill Sans MT"/>
                        </a:rPr>
                        <a:t>10</a:t>
                      </a:r>
                      <a:r>
                        <a:rPr sz="1050" spc="-15" baseline="27777" dirty="0">
                          <a:solidFill>
                            <a:schemeClr val="tx1"/>
                          </a:solidFill>
                          <a:latin typeface="BIZ UDP明朝 Medium" panose="02020500000000000000" pitchFamily="18" charset="-128"/>
                          <a:ea typeface="BIZ UDP明朝 Medium" panose="02020500000000000000" pitchFamily="18" charset="-128"/>
                          <a:cs typeface="Gill Sans MT"/>
                        </a:rPr>
                        <a:t>4</a:t>
                      </a:r>
                      <a:r>
                        <a:rPr sz="1100" spc="-10" dirty="0">
                          <a:solidFill>
                            <a:schemeClr val="tx1"/>
                          </a:solidFill>
                          <a:latin typeface="BIZ UDP明朝 Medium" panose="02020500000000000000" pitchFamily="18" charset="-128"/>
                          <a:ea typeface="BIZ UDP明朝 Medium" panose="02020500000000000000" pitchFamily="18" charset="-128"/>
                          <a:cs typeface="Gill Sans MT"/>
                        </a:rPr>
                        <a:t>bp</a:t>
                      </a: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以上の長鎖</a:t>
                      </a:r>
                      <a:r>
                        <a:rPr sz="1100" spc="-10" dirty="0">
                          <a:solidFill>
                            <a:schemeClr val="tx1"/>
                          </a:solidFill>
                          <a:latin typeface="BIZ UDP明朝 Medium" panose="02020500000000000000" pitchFamily="18" charset="-128"/>
                          <a:ea typeface="BIZ UDP明朝 Medium" panose="02020500000000000000" pitchFamily="18" charset="-128"/>
                          <a:cs typeface="Gill Sans MT"/>
                        </a:rPr>
                        <a:t>DNA</a:t>
                      </a: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合成手法が開発されている</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3"/>
                  </a:ext>
                </a:extLst>
              </a:tr>
              <a:tr h="511809">
                <a:tc>
                  <a:txBody>
                    <a:bodyPr/>
                    <a:lstStyle/>
                    <a:p>
                      <a:pPr marL="261620" indent="-173355">
                        <a:lnSpc>
                          <a:spcPct val="100000"/>
                        </a:lnSpc>
                        <a:spcBef>
                          <a:spcPts val="25"/>
                        </a:spcBef>
                        <a:buFont typeface="Arial"/>
                        <a:buChar char="•"/>
                        <a:tabLst>
                          <a:tab pos="262255" algn="l"/>
                        </a:tabLst>
                      </a:pPr>
                      <a:r>
                        <a:rPr sz="1100" spc="-10" dirty="0">
                          <a:solidFill>
                            <a:schemeClr val="tx1"/>
                          </a:solidFill>
                          <a:latin typeface="BIZ UDP明朝 Medium" panose="02020500000000000000" pitchFamily="18" charset="-128"/>
                          <a:ea typeface="BIZ UDP明朝 Medium" panose="02020500000000000000" pitchFamily="18" charset="-128"/>
                          <a:cs typeface="Gill Sans MT"/>
                        </a:rPr>
                        <a:t>CRISPR-Cas9</a:t>
                      </a: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は米国で基本特許を抑えられており、高額な特許料が発生</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p>
                      <a:pPr marL="260985" marR="136525" indent="-172720">
                        <a:lnSpc>
                          <a:spcPct val="100000"/>
                        </a:lnSpc>
                        <a:buFont typeface="Arial"/>
                        <a:buChar char="•"/>
                        <a:tabLst>
                          <a:tab pos="261620" algn="l"/>
                        </a:tabLst>
                      </a:pPr>
                      <a:r>
                        <a:rPr sz="1100" dirty="0">
                          <a:solidFill>
                            <a:schemeClr val="tx1"/>
                          </a:solidFill>
                          <a:latin typeface="BIZ UDP明朝 Medium" panose="02020500000000000000" pitchFamily="18" charset="-128"/>
                          <a:ea typeface="BIZ UDP明朝 Medium" panose="02020500000000000000" pitchFamily="18" charset="-128"/>
                          <a:cs typeface="ＭＳ Ｐゴシック"/>
                        </a:rPr>
                        <a:t>新規</a:t>
                      </a:r>
                      <a:r>
                        <a:rPr sz="1100" spc="-10" dirty="0">
                          <a:solidFill>
                            <a:schemeClr val="tx1"/>
                          </a:solidFill>
                          <a:latin typeface="BIZ UDP明朝 Medium" panose="02020500000000000000" pitchFamily="18" charset="-128"/>
                          <a:ea typeface="BIZ UDP明朝 Medium" panose="02020500000000000000" pitchFamily="18" charset="-128"/>
                          <a:cs typeface="Gill Sans MT"/>
                        </a:rPr>
                        <a:t>Cas</a:t>
                      </a:r>
                      <a:r>
                        <a:rPr sz="1100" spc="-10" dirty="0">
                          <a:solidFill>
                            <a:schemeClr val="tx1"/>
                          </a:solidFill>
                          <a:latin typeface="BIZ UDP明朝 Medium" panose="02020500000000000000" pitchFamily="18" charset="-128"/>
                          <a:ea typeface="BIZ UDP明朝 Medium" panose="02020500000000000000" pitchFamily="18" charset="-128"/>
                          <a:cs typeface="ＭＳ Ｐゴシック"/>
                        </a:rPr>
                        <a:t>の開発や切断不要な編集ツール、エピゲノムや</a:t>
                      </a:r>
                      <a:r>
                        <a:rPr sz="1100" spc="-10" dirty="0">
                          <a:solidFill>
                            <a:schemeClr val="tx1"/>
                          </a:solidFill>
                          <a:latin typeface="BIZ UDP明朝 Medium" panose="02020500000000000000" pitchFamily="18" charset="-128"/>
                          <a:ea typeface="BIZ UDP明朝 Medium" panose="02020500000000000000" pitchFamily="18" charset="-128"/>
                          <a:cs typeface="Gill Sans MT"/>
                        </a:rPr>
                        <a:t>RNA</a:t>
                      </a: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の編集ツール等多数の開発が進んでおり、国内発の新規技術も存在する</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3175"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4"/>
                  </a:ext>
                </a:extLst>
              </a:tr>
              <a:tr h="488315">
                <a:tc>
                  <a:txBody>
                    <a:bodyPr/>
                    <a:lstStyle/>
                    <a:p>
                      <a:pPr marL="261620" indent="-173355">
                        <a:lnSpc>
                          <a:spcPts val="1305"/>
                        </a:lnSpc>
                        <a:buFont typeface="Arial"/>
                        <a:buChar char="•"/>
                        <a:tabLst>
                          <a:tab pos="262255" algn="l"/>
                        </a:tabLst>
                      </a:pP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企業や研究機関が目的の代謝物を生産する工業化菌株を保有</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p>
                      <a:pPr marL="261620" marR="117475" indent="-172720">
                        <a:lnSpc>
                          <a:spcPct val="100000"/>
                        </a:lnSpc>
                        <a:buFont typeface="Arial"/>
                        <a:buChar char="•"/>
                        <a:tabLst>
                          <a:tab pos="262255" algn="l"/>
                        </a:tabLst>
                      </a:pPr>
                      <a:r>
                        <a:rPr sz="1100" dirty="0">
                          <a:solidFill>
                            <a:schemeClr val="tx1"/>
                          </a:solidFill>
                          <a:latin typeface="BIZ UDP明朝 Medium" panose="02020500000000000000" pitchFamily="18" charset="-128"/>
                          <a:ea typeface="BIZ UDP明朝 Medium" panose="02020500000000000000" pitchFamily="18" charset="-128"/>
                          <a:cs typeface="ＭＳ Ｐゴシック"/>
                        </a:rPr>
                        <a:t>環境中の微生物の</a:t>
                      </a:r>
                      <a:r>
                        <a:rPr sz="1100" spc="-10" dirty="0">
                          <a:solidFill>
                            <a:schemeClr val="tx1"/>
                          </a:solidFill>
                          <a:latin typeface="BIZ UDP明朝 Medium" panose="02020500000000000000" pitchFamily="18" charset="-128"/>
                          <a:ea typeface="BIZ UDP明朝 Medium" panose="02020500000000000000" pitchFamily="18" charset="-128"/>
                          <a:cs typeface="Gill Sans MT"/>
                        </a:rPr>
                        <a:t>99%</a:t>
                      </a: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は単離されていないため、新規微生物の単離、活</a:t>
                      </a: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用も期待されている</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5"/>
                  </a:ext>
                </a:extLst>
              </a:tr>
            </a:tbl>
          </a:graphicData>
        </a:graphic>
      </p:graphicFrame>
      <p:graphicFrame>
        <p:nvGraphicFramePr>
          <p:cNvPr id="11" name="object 15">
            <a:extLst>
              <a:ext uri="{FF2B5EF4-FFF2-40B4-BE49-F238E27FC236}">
                <a16:creationId xmlns:a16="http://schemas.microsoft.com/office/drawing/2014/main" id="{C52AA6FE-D203-CD67-8ADA-A83C08E3F5BF}"/>
              </a:ext>
            </a:extLst>
          </p:cNvPr>
          <p:cNvGraphicFramePr>
            <a:graphicFrameLocks noGrp="1"/>
          </p:cNvGraphicFramePr>
          <p:nvPr>
            <p:extLst>
              <p:ext uri="{D42A27DB-BD31-4B8C-83A1-F6EECF244321}">
                <p14:modId xmlns:p14="http://schemas.microsoft.com/office/powerpoint/2010/main" val="3272423824"/>
              </p:ext>
            </p:extLst>
          </p:nvPr>
        </p:nvGraphicFramePr>
        <p:xfrm>
          <a:off x="9686480" y="1917089"/>
          <a:ext cx="1779905" cy="2701924"/>
        </p:xfrm>
        <a:graphic>
          <a:graphicData uri="http://schemas.openxmlformats.org/drawingml/2006/table">
            <a:tbl>
              <a:tblPr firstRow="1" bandRow="1">
                <a:tableStyleId>{2D5ABB26-0587-4C30-8999-92F81FD0307C}</a:tableStyleId>
              </a:tblPr>
              <a:tblGrid>
                <a:gridCol w="1779905">
                  <a:extLst>
                    <a:ext uri="{9D8B030D-6E8A-4147-A177-3AD203B41FA5}">
                      <a16:colId xmlns:a16="http://schemas.microsoft.com/office/drawing/2014/main" val="20000"/>
                    </a:ext>
                  </a:extLst>
                </a:gridCol>
              </a:tblGrid>
              <a:tr h="381635">
                <a:tc>
                  <a:txBody>
                    <a:bodyPr/>
                    <a:lstStyle/>
                    <a:p>
                      <a:pPr marL="320040" marR="227329" indent="-86995">
                        <a:lnSpc>
                          <a:spcPct val="100000"/>
                        </a:lnSpc>
                        <a:spcBef>
                          <a:spcPts val="60"/>
                        </a:spcBef>
                      </a:pP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表現型データを有するゲノムデータベース</a:t>
                      </a:r>
                      <a:endParaRPr sz="110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762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0"/>
                  </a:ext>
                </a:extLst>
              </a:tr>
              <a:tr h="405130">
                <a:tc>
                  <a:txBody>
                    <a:bodyPr/>
                    <a:lstStyle/>
                    <a:p>
                      <a:pPr algn="ctr">
                        <a:lnSpc>
                          <a:spcPct val="100000"/>
                        </a:lnSpc>
                        <a:spcBef>
                          <a:spcPts val="900"/>
                        </a:spcBef>
                      </a:pP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ロングリードシーケンス</a:t>
                      </a:r>
                      <a:endParaRPr sz="110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11430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1"/>
                  </a:ext>
                </a:extLst>
              </a:tr>
              <a:tr h="401955">
                <a:tc>
                  <a:txBody>
                    <a:bodyPr/>
                    <a:lstStyle/>
                    <a:p>
                      <a:pPr marL="327660" marR="151765" indent="-169545">
                        <a:lnSpc>
                          <a:spcPct val="100000"/>
                        </a:lnSpc>
                        <a:spcBef>
                          <a:spcPts val="310"/>
                        </a:spcBef>
                      </a:pP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コンビナトリアル最適化、</a:t>
                      </a:r>
                      <a:r>
                        <a:rPr sz="1100" spc="-10" dirty="0">
                          <a:solidFill>
                            <a:schemeClr val="tx1"/>
                          </a:solidFill>
                          <a:latin typeface="BIZ UDP明朝 Medium" panose="02020500000000000000" pitchFamily="18" charset="-128"/>
                          <a:ea typeface="BIZ UDP明朝 Medium" panose="02020500000000000000" pitchFamily="18" charset="-128"/>
                          <a:cs typeface="ＭＳ Ｐゴシック"/>
                        </a:rPr>
                        <a:t>無細胞合成生物学</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3937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2"/>
                  </a:ext>
                </a:extLst>
              </a:tr>
              <a:tr h="513080">
                <a:tc>
                  <a:txBody>
                    <a:bodyPr/>
                    <a:lstStyle/>
                    <a:p>
                      <a:pPr marL="454025" marR="92710" indent="-355600">
                        <a:lnSpc>
                          <a:spcPct val="100000"/>
                        </a:lnSpc>
                        <a:spcBef>
                          <a:spcPts val="660"/>
                        </a:spcBef>
                      </a:pP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遺伝子クラスタの一括合成</a:t>
                      </a:r>
                      <a:r>
                        <a:rPr sz="1100" dirty="0">
                          <a:solidFill>
                            <a:schemeClr val="tx1"/>
                          </a:solidFill>
                          <a:latin typeface="BIZ UDP明朝 Medium" panose="02020500000000000000" pitchFamily="18" charset="-128"/>
                          <a:ea typeface="BIZ UDP明朝 Medium" panose="02020500000000000000" pitchFamily="18" charset="-128"/>
                          <a:cs typeface="ＭＳ Ｐゴシック"/>
                        </a:rPr>
                        <a:t>長鎖</a:t>
                      </a:r>
                      <a:r>
                        <a:rPr sz="1100" spc="-10" dirty="0">
                          <a:solidFill>
                            <a:schemeClr val="tx1"/>
                          </a:solidFill>
                          <a:latin typeface="BIZ UDP明朝 Medium" panose="02020500000000000000" pitchFamily="18" charset="-128"/>
                          <a:ea typeface="BIZ UDP明朝 Medium" panose="02020500000000000000" pitchFamily="18" charset="-128"/>
                          <a:cs typeface="Gill Sans MT"/>
                        </a:rPr>
                        <a:t>DNA</a:t>
                      </a:r>
                      <a:r>
                        <a:rPr sz="1100" spc="-25" dirty="0">
                          <a:solidFill>
                            <a:schemeClr val="tx1"/>
                          </a:solidFill>
                          <a:latin typeface="BIZ UDP明朝 Medium" panose="02020500000000000000" pitchFamily="18" charset="-128"/>
                          <a:ea typeface="BIZ UDP明朝 Medium" panose="02020500000000000000" pitchFamily="18" charset="-128"/>
                          <a:cs typeface="ＭＳ Ｐゴシック"/>
                        </a:rPr>
                        <a:t>合成</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8382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3"/>
                  </a:ext>
                </a:extLst>
              </a:tr>
              <a:tr h="511809">
                <a:tc>
                  <a:txBody>
                    <a:bodyPr/>
                    <a:lstStyle/>
                    <a:p>
                      <a:pPr>
                        <a:lnSpc>
                          <a:spcPct val="100000"/>
                        </a:lnSpc>
                        <a:spcBef>
                          <a:spcPts val="20"/>
                        </a:spcBef>
                      </a:pPr>
                      <a:endParaRPr sz="1150">
                        <a:solidFill>
                          <a:schemeClr val="tx1"/>
                        </a:solidFill>
                        <a:latin typeface="BIZ UDP明朝 Medium" panose="02020500000000000000" pitchFamily="18" charset="-128"/>
                        <a:ea typeface="BIZ UDP明朝 Medium" panose="02020500000000000000" pitchFamily="18" charset="-128"/>
                        <a:cs typeface="Times New Roman"/>
                      </a:endParaRPr>
                    </a:p>
                    <a:p>
                      <a:pPr algn="ctr">
                        <a:lnSpc>
                          <a:spcPct val="100000"/>
                        </a:lnSpc>
                      </a:pPr>
                      <a:r>
                        <a:rPr sz="1100" spc="-10" dirty="0">
                          <a:solidFill>
                            <a:schemeClr val="tx1"/>
                          </a:solidFill>
                          <a:latin typeface="BIZ UDP明朝 Medium" panose="02020500000000000000" pitchFamily="18" charset="-128"/>
                          <a:ea typeface="BIZ UDP明朝 Medium" panose="02020500000000000000" pitchFamily="18" charset="-128"/>
                          <a:cs typeface="Gill Sans MT"/>
                        </a:rPr>
                        <a:t>CRISPR-Cas</a:t>
                      </a: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の応用</a:t>
                      </a:r>
                      <a:endParaRPr sz="110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254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4"/>
                  </a:ext>
                </a:extLst>
              </a:tr>
              <a:tr h="488315">
                <a:tc>
                  <a:txBody>
                    <a:bodyPr/>
                    <a:lstStyle/>
                    <a:p>
                      <a:pPr marL="187325">
                        <a:lnSpc>
                          <a:spcPct val="100000"/>
                        </a:lnSpc>
                        <a:spcBef>
                          <a:spcPts val="640"/>
                        </a:spcBef>
                      </a:pPr>
                      <a:r>
                        <a:rPr sz="1100" spc="-5" dirty="0">
                          <a:solidFill>
                            <a:schemeClr val="tx1"/>
                          </a:solidFill>
                          <a:latin typeface="BIZ UDP明朝 Medium" panose="02020500000000000000" pitchFamily="18" charset="-128"/>
                          <a:ea typeface="BIZ UDP明朝 Medium" panose="02020500000000000000" pitchFamily="18" charset="-128"/>
                          <a:cs typeface="ＭＳ Ｐゴシック"/>
                        </a:rPr>
                        <a:t>新規微生物の探索技術</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p>
                      <a:pPr marL="207010">
                        <a:lnSpc>
                          <a:spcPct val="100000"/>
                        </a:lnSpc>
                      </a:pPr>
                      <a:r>
                        <a:rPr sz="1100" dirty="0">
                          <a:solidFill>
                            <a:schemeClr val="tx1"/>
                          </a:solidFill>
                          <a:latin typeface="BIZ UDP明朝 Medium" panose="02020500000000000000" pitchFamily="18" charset="-128"/>
                          <a:ea typeface="BIZ UDP明朝 Medium" panose="02020500000000000000" pitchFamily="18" charset="-128"/>
                          <a:cs typeface="Gill Sans MT"/>
                        </a:rPr>
                        <a:t>(</a:t>
                      </a:r>
                      <a:r>
                        <a:rPr sz="1100" spc="-10" dirty="0">
                          <a:solidFill>
                            <a:schemeClr val="tx1"/>
                          </a:solidFill>
                          <a:latin typeface="BIZ UDP明朝 Medium" panose="02020500000000000000" pitchFamily="18" charset="-128"/>
                          <a:ea typeface="BIZ UDP明朝 Medium" panose="02020500000000000000" pitchFamily="18" charset="-128"/>
                          <a:cs typeface="ＭＳ Ｐゴシック"/>
                        </a:rPr>
                        <a:t>マイクロドロプレット等</a:t>
                      </a:r>
                      <a:r>
                        <a:rPr sz="1100" spc="-50" dirty="0">
                          <a:solidFill>
                            <a:schemeClr val="tx1"/>
                          </a:solidFill>
                          <a:latin typeface="BIZ UDP明朝 Medium" panose="02020500000000000000" pitchFamily="18" charset="-128"/>
                          <a:ea typeface="BIZ UDP明朝 Medium" panose="02020500000000000000" pitchFamily="18" charset="-128"/>
                          <a:cs typeface="Gill Sans MT"/>
                        </a:rPr>
                        <a:t>)</a:t>
                      </a:r>
                      <a:endParaRPr sz="1100" dirty="0">
                        <a:solidFill>
                          <a:schemeClr val="tx1"/>
                        </a:solidFill>
                        <a:latin typeface="BIZ UDP明朝 Medium" panose="02020500000000000000" pitchFamily="18" charset="-128"/>
                        <a:ea typeface="BIZ UDP明朝 Medium" panose="02020500000000000000" pitchFamily="18" charset="-128"/>
                        <a:cs typeface="Gill Sans MT"/>
                      </a:endParaRPr>
                    </a:p>
                  </a:txBody>
                  <a:tcPr marL="0" marR="0" marT="8128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5"/>
                  </a:ext>
                </a:extLst>
              </a:tr>
            </a:tbl>
          </a:graphicData>
        </a:graphic>
      </p:graphicFrame>
      <p:sp>
        <p:nvSpPr>
          <p:cNvPr id="12" name="object 16">
            <a:extLst>
              <a:ext uri="{FF2B5EF4-FFF2-40B4-BE49-F238E27FC236}">
                <a16:creationId xmlns:a16="http://schemas.microsoft.com/office/drawing/2014/main" id="{8857F959-EB4B-74CD-920B-4A73F60A5221}"/>
              </a:ext>
            </a:extLst>
          </p:cNvPr>
          <p:cNvSpPr txBox="1"/>
          <p:nvPr/>
        </p:nvSpPr>
        <p:spPr>
          <a:xfrm>
            <a:off x="1210246" y="1923439"/>
            <a:ext cx="1811020" cy="330860"/>
          </a:xfrm>
          <a:prstGeom prst="rect">
            <a:avLst/>
          </a:prstGeom>
          <a:solidFill>
            <a:schemeClr val="accent4">
              <a:lumMod val="40000"/>
              <a:lumOff val="60000"/>
            </a:schemeClr>
          </a:solidFill>
        </p:spPr>
        <p:txBody>
          <a:bodyPr vert="horz" wrap="square" lIns="0" tIns="7620" rIns="0" bIns="0" rtlCol="0">
            <a:spAutoFit/>
          </a:bodyPr>
          <a:lstStyle/>
          <a:p>
            <a:pPr algn="ctr">
              <a:lnSpc>
                <a:spcPct val="100000"/>
              </a:lnSpc>
              <a:spcBef>
                <a:spcPts val="60"/>
              </a:spcBef>
            </a:pPr>
            <a:r>
              <a:rPr sz="1050" spc="-15" dirty="0">
                <a:latin typeface="BIZ UDP明朝 Medium" panose="02020500000000000000" pitchFamily="18" charset="-128"/>
                <a:ea typeface="BIZ UDP明朝 Medium" panose="02020500000000000000" pitchFamily="18" charset="-128"/>
                <a:cs typeface="ＭＳ Ｐゴシック"/>
              </a:rPr>
              <a:t>ゲノムデータベース</a:t>
            </a:r>
            <a:endParaRPr sz="1050" dirty="0">
              <a:latin typeface="BIZ UDP明朝 Medium" panose="02020500000000000000" pitchFamily="18" charset="-128"/>
              <a:ea typeface="BIZ UDP明朝 Medium" panose="02020500000000000000" pitchFamily="18" charset="-128"/>
              <a:cs typeface="ＭＳ Ｐゴシック"/>
            </a:endParaRPr>
          </a:p>
          <a:p>
            <a:pPr algn="ctr">
              <a:lnSpc>
                <a:spcPct val="100000"/>
              </a:lnSpc>
            </a:pPr>
            <a:r>
              <a:rPr sz="1050" spc="-10" dirty="0">
                <a:latin typeface="BIZ UDP明朝 Medium" panose="02020500000000000000" pitchFamily="18" charset="-128"/>
                <a:ea typeface="BIZ UDP明朝 Medium" panose="02020500000000000000" pitchFamily="18" charset="-128"/>
                <a:cs typeface="ＭＳ Ｐゴシック"/>
              </a:rPr>
              <a:t>宿主生物や最適酵素の選定</a:t>
            </a:r>
            <a:endParaRPr sz="1050" dirty="0">
              <a:latin typeface="BIZ UDP明朝 Medium" panose="02020500000000000000" pitchFamily="18" charset="-128"/>
              <a:ea typeface="BIZ UDP明朝 Medium" panose="02020500000000000000" pitchFamily="18" charset="-128"/>
              <a:cs typeface="ＭＳ Ｐゴシック"/>
            </a:endParaRPr>
          </a:p>
        </p:txBody>
      </p:sp>
      <p:sp>
        <p:nvSpPr>
          <p:cNvPr id="13" name="object 17">
            <a:extLst>
              <a:ext uri="{FF2B5EF4-FFF2-40B4-BE49-F238E27FC236}">
                <a16:creationId xmlns:a16="http://schemas.microsoft.com/office/drawing/2014/main" id="{76B4BCA5-FED9-613D-0308-F766AD88E759}"/>
              </a:ext>
            </a:extLst>
          </p:cNvPr>
          <p:cNvSpPr txBox="1"/>
          <p:nvPr/>
        </p:nvSpPr>
        <p:spPr>
          <a:xfrm>
            <a:off x="1210246" y="2732683"/>
            <a:ext cx="1811020" cy="271228"/>
          </a:xfrm>
          <a:prstGeom prst="rect">
            <a:avLst/>
          </a:prstGeom>
          <a:solidFill>
            <a:schemeClr val="accent4">
              <a:lumMod val="40000"/>
              <a:lumOff val="60000"/>
            </a:schemeClr>
          </a:solidFill>
        </p:spPr>
        <p:txBody>
          <a:bodyPr vert="horz" wrap="square" lIns="0" tIns="100965" rIns="0" bIns="0" rtlCol="0">
            <a:spAutoFit/>
          </a:bodyPr>
          <a:lstStyle/>
          <a:p>
            <a:pPr marL="163830">
              <a:lnSpc>
                <a:spcPct val="100000"/>
              </a:lnSpc>
              <a:spcBef>
                <a:spcPts val="795"/>
              </a:spcBef>
            </a:pPr>
            <a:r>
              <a:rPr sz="1050" spc="-5" dirty="0">
                <a:latin typeface="BIZ UDP明朝 Medium" panose="02020500000000000000" pitchFamily="18" charset="-128"/>
                <a:ea typeface="BIZ UDP明朝 Medium" panose="02020500000000000000" pitchFamily="18" charset="-128"/>
                <a:cs typeface="ＭＳ Ｐゴシック"/>
              </a:rPr>
              <a:t>代謝経路、</a:t>
            </a:r>
            <a:r>
              <a:rPr sz="1050" spc="-10" dirty="0">
                <a:latin typeface="BIZ UDP明朝 Medium" panose="02020500000000000000" pitchFamily="18" charset="-128"/>
                <a:ea typeface="BIZ UDP明朝 Medium" panose="02020500000000000000" pitchFamily="18" charset="-128"/>
                <a:cs typeface="ＭＳ Ｐゴシック"/>
              </a:rPr>
              <a:t>DNA</a:t>
            </a:r>
            <a:r>
              <a:rPr sz="1050" spc="-20" dirty="0">
                <a:latin typeface="BIZ UDP明朝 Medium" panose="02020500000000000000" pitchFamily="18" charset="-128"/>
                <a:ea typeface="BIZ UDP明朝 Medium" panose="02020500000000000000" pitchFamily="18" charset="-128"/>
                <a:cs typeface="ＭＳ Ｐゴシック"/>
              </a:rPr>
              <a:t>配列設計</a:t>
            </a:r>
            <a:endParaRPr sz="1050">
              <a:latin typeface="BIZ UDP明朝 Medium" panose="02020500000000000000" pitchFamily="18" charset="-128"/>
              <a:ea typeface="BIZ UDP明朝 Medium" panose="02020500000000000000" pitchFamily="18" charset="-128"/>
              <a:cs typeface="ＭＳ Ｐゴシック"/>
            </a:endParaRPr>
          </a:p>
        </p:txBody>
      </p:sp>
      <p:sp>
        <p:nvSpPr>
          <p:cNvPr id="14" name="object 18">
            <a:extLst>
              <a:ext uri="{FF2B5EF4-FFF2-40B4-BE49-F238E27FC236}">
                <a16:creationId xmlns:a16="http://schemas.microsoft.com/office/drawing/2014/main" id="{D2BCD06C-83D8-0A73-7BC3-52F9CD1231E3}"/>
              </a:ext>
            </a:extLst>
          </p:cNvPr>
          <p:cNvSpPr txBox="1"/>
          <p:nvPr/>
        </p:nvSpPr>
        <p:spPr>
          <a:xfrm>
            <a:off x="1210246" y="3648606"/>
            <a:ext cx="1811020" cy="310341"/>
          </a:xfrm>
          <a:prstGeom prst="rect">
            <a:avLst/>
          </a:prstGeom>
          <a:solidFill>
            <a:schemeClr val="accent4">
              <a:lumMod val="75000"/>
            </a:schemeClr>
          </a:solidFill>
        </p:spPr>
        <p:txBody>
          <a:bodyPr vert="horz" wrap="square" lIns="0" tIns="2540" rIns="0" bIns="0" rtlCol="0">
            <a:spAutoFit/>
          </a:bodyPr>
          <a:lstStyle/>
          <a:p>
            <a:pPr>
              <a:lnSpc>
                <a:spcPct val="100000"/>
              </a:lnSpc>
              <a:spcBef>
                <a:spcPts val="20"/>
              </a:spcBef>
            </a:pPr>
            <a:endParaRPr sz="900">
              <a:solidFill>
                <a:schemeClr val="bg1"/>
              </a:solidFill>
              <a:latin typeface="BIZ UDP明朝 Medium" panose="02020500000000000000" pitchFamily="18" charset="-128"/>
              <a:ea typeface="BIZ UDP明朝 Medium" panose="02020500000000000000" pitchFamily="18" charset="-128"/>
              <a:cs typeface="Times New Roman"/>
            </a:endParaRPr>
          </a:p>
          <a:p>
            <a:pPr marL="579755">
              <a:lnSpc>
                <a:spcPct val="100000"/>
              </a:lnSpc>
            </a:pPr>
            <a:r>
              <a:rPr sz="1050" spc="-20" dirty="0">
                <a:solidFill>
                  <a:schemeClr val="bg1"/>
                </a:solidFill>
                <a:latin typeface="BIZ UDP明朝 Medium" panose="02020500000000000000" pitchFamily="18" charset="-128"/>
                <a:ea typeface="BIZ UDP明朝 Medium" panose="02020500000000000000" pitchFamily="18" charset="-128"/>
                <a:cs typeface="ＭＳ Ｐゴシック"/>
              </a:rPr>
              <a:t>ゲノム編集</a:t>
            </a:r>
            <a:endParaRPr sz="1050">
              <a:solidFill>
                <a:schemeClr val="bg1"/>
              </a:solidFill>
              <a:latin typeface="BIZ UDP明朝 Medium" panose="02020500000000000000" pitchFamily="18" charset="-128"/>
              <a:ea typeface="BIZ UDP明朝 Medium" panose="02020500000000000000" pitchFamily="18" charset="-128"/>
              <a:cs typeface="ＭＳ Ｐゴシック"/>
            </a:endParaRPr>
          </a:p>
        </p:txBody>
      </p:sp>
      <p:sp>
        <p:nvSpPr>
          <p:cNvPr id="15" name="object 19">
            <a:extLst>
              <a:ext uri="{FF2B5EF4-FFF2-40B4-BE49-F238E27FC236}">
                <a16:creationId xmlns:a16="http://schemas.microsoft.com/office/drawing/2014/main" id="{E4F83515-FA2B-E42F-DA80-21F0758F240F}"/>
              </a:ext>
            </a:extLst>
          </p:cNvPr>
          <p:cNvSpPr txBox="1"/>
          <p:nvPr/>
        </p:nvSpPr>
        <p:spPr>
          <a:xfrm>
            <a:off x="1210246" y="3133494"/>
            <a:ext cx="1811020" cy="318036"/>
          </a:xfrm>
          <a:prstGeom prst="rect">
            <a:avLst/>
          </a:prstGeom>
          <a:solidFill>
            <a:schemeClr val="accent4">
              <a:lumMod val="75000"/>
            </a:schemeClr>
          </a:solidFill>
        </p:spPr>
        <p:txBody>
          <a:bodyPr vert="horz" wrap="square" lIns="0" tIns="147320" rIns="0" bIns="0" rtlCol="0">
            <a:spAutoFit/>
          </a:bodyPr>
          <a:lstStyle/>
          <a:p>
            <a:pPr algn="ctr">
              <a:lnSpc>
                <a:spcPct val="100000"/>
              </a:lnSpc>
              <a:spcBef>
                <a:spcPts val="1160"/>
              </a:spcBef>
            </a:pPr>
            <a:r>
              <a:rPr sz="1050" spc="-10" dirty="0">
                <a:solidFill>
                  <a:schemeClr val="bg1"/>
                </a:solidFill>
                <a:latin typeface="BIZ UDP明朝 Medium" panose="02020500000000000000" pitchFamily="18" charset="-128"/>
                <a:ea typeface="BIZ UDP明朝 Medium" panose="02020500000000000000" pitchFamily="18" charset="-128"/>
                <a:cs typeface="Gill Sans MT"/>
              </a:rPr>
              <a:t>DNA</a:t>
            </a:r>
            <a:r>
              <a:rPr sz="1050" spc="-25" dirty="0">
                <a:solidFill>
                  <a:schemeClr val="bg1"/>
                </a:solidFill>
                <a:latin typeface="BIZ UDP明朝 Medium" panose="02020500000000000000" pitchFamily="18" charset="-128"/>
                <a:ea typeface="BIZ UDP明朝 Medium" panose="02020500000000000000" pitchFamily="18" charset="-128"/>
                <a:cs typeface="ＭＳ Ｐゴシック"/>
              </a:rPr>
              <a:t>合成</a:t>
            </a:r>
            <a:endParaRPr sz="1050">
              <a:solidFill>
                <a:schemeClr val="bg1"/>
              </a:solidFill>
              <a:latin typeface="BIZ UDP明朝 Medium" panose="02020500000000000000" pitchFamily="18" charset="-128"/>
              <a:ea typeface="BIZ UDP明朝 Medium" panose="02020500000000000000" pitchFamily="18" charset="-128"/>
              <a:cs typeface="ＭＳ Ｐゴシック"/>
            </a:endParaRPr>
          </a:p>
        </p:txBody>
      </p:sp>
      <p:sp>
        <p:nvSpPr>
          <p:cNvPr id="16" name="object 20">
            <a:extLst>
              <a:ext uri="{FF2B5EF4-FFF2-40B4-BE49-F238E27FC236}">
                <a16:creationId xmlns:a16="http://schemas.microsoft.com/office/drawing/2014/main" id="{C08F317C-DE3F-FF90-EF96-557C56364E40}"/>
              </a:ext>
            </a:extLst>
          </p:cNvPr>
          <p:cNvSpPr txBox="1"/>
          <p:nvPr/>
        </p:nvSpPr>
        <p:spPr>
          <a:xfrm>
            <a:off x="1210246" y="4687974"/>
            <a:ext cx="1811020" cy="309059"/>
          </a:xfrm>
          <a:prstGeom prst="rect">
            <a:avLst/>
          </a:prstGeom>
          <a:solidFill>
            <a:schemeClr val="accent2">
              <a:lumMod val="75000"/>
            </a:schemeClr>
          </a:solidFill>
        </p:spPr>
        <p:txBody>
          <a:bodyPr vert="horz" wrap="square" lIns="0" tIns="1270" rIns="0" bIns="0" rtlCol="0">
            <a:spAutoFit/>
          </a:bodyPr>
          <a:lstStyle/>
          <a:p>
            <a:pPr>
              <a:lnSpc>
                <a:spcPct val="100000"/>
              </a:lnSpc>
              <a:spcBef>
                <a:spcPts val="10"/>
              </a:spcBef>
            </a:pPr>
            <a:endParaRPr sz="900" dirty="0">
              <a:solidFill>
                <a:schemeClr val="bg1"/>
              </a:solidFill>
              <a:latin typeface="BIZ UDP明朝 Medium" panose="02020500000000000000" pitchFamily="18" charset="-128"/>
              <a:ea typeface="BIZ UDP明朝 Medium" panose="02020500000000000000" pitchFamily="18" charset="-128"/>
              <a:cs typeface="Times New Roman"/>
            </a:endParaRPr>
          </a:p>
          <a:p>
            <a:pPr algn="ctr">
              <a:lnSpc>
                <a:spcPct val="100000"/>
              </a:lnSpc>
            </a:pPr>
            <a:r>
              <a:rPr sz="1050" spc="-15" dirty="0">
                <a:solidFill>
                  <a:schemeClr val="bg1"/>
                </a:solidFill>
                <a:latin typeface="BIZ UDP明朝 Medium" panose="02020500000000000000" pitchFamily="18" charset="-128"/>
                <a:ea typeface="BIZ UDP明朝 Medium" panose="02020500000000000000" pitchFamily="18" charset="-128"/>
                <a:cs typeface="ＭＳ Ｐゴシック"/>
              </a:rPr>
              <a:t>専用培地</a:t>
            </a:r>
            <a:endParaRPr sz="1050" dirty="0">
              <a:solidFill>
                <a:schemeClr val="bg1"/>
              </a:solidFill>
              <a:latin typeface="BIZ UDP明朝 Medium" panose="02020500000000000000" pitchFamily="18" charset="-128"/>
              <a:ea typeface="BIZ UDP明朝 Medium" panose="02020500000000000000" pitchFamily="18" charset="-128"/>
              <a:cs typeface="ＭＳ Ｐゴシック"/>
            </a:endParaRPr>
          </a:p>
        </p:txBody>
      </p:sp>
      <p:graphicFrame>
        <p:nvGraphicFramePr>
          <p:cNvPr id="17" name="object 21">
            <a:extLst>
              <a:ext uri="{FF2B5EF4-FFF2-40B4-BE49-F238E27FC236}">
                <a16:creationId xmlns:a16="http://schemas.microsoft.com/office/drawing/2014/main" id="{5B666714-75C2-1522-CA0E-FDD569FC4C01}"/>
              </a:ext>
            </a:extLst>
          </p:cNvPr>
          <p:cNvGraphicFramePr>
            <a:graphicFrameLocks noGrp="1"/>
          </p:cNvGraphicFramePr>
          <p:nvPr>
            <p:extLst>
              <p:ext uri="{D42A27DB-BD31-4B8C-83A1-F6EECF244321}">
                <p14:modId xmlns:p14="http://schemas.microsoft.com/office/powerpoint/2010/main" val="1455067704"/>
              </p:ext>
            </p:extLst>
          </p:nvPr>
        </p:nvGraphicFramePr>
        <p:xfrm>
          <a:off x="3177985" y="4681624"/>
          <a:ext cx="6419088" cy="1770380"/>
        </p:xfrm>
        <a:graphic>
          <a:graphicData uri="http://schemas.openxmlformats.org/drawingml/2006/table">
            <a:tbl>
              <a:tblPr firstRow="1" bandRow="1">
                <a:tableStyleId>{2D5ABB26-0587-4C30-8999-92F81FD0307C}</a:tableStyleId>
              </a:tblPr>
              <a:tblGrid>
                <a:gridCol w="6419088">
                  <a:extLst>
                    <a:ext uri="{9D8B030D-6E8A-4147-A177-3AD203B41FA5}">
                      <a16:colId xmlns:a16="http://schemas.microsoft.com/office/drawing/2014/main" val="20000"/>
                    </a:ext>
                  </a:extLst>
                </a:gridCol>
              </a:tblGrid>
              <a:tr h="493395">
                <a:tc>
                  <a:txBody>
                    <a:bodyPr/>
                    <a:lstStyle/>
                    <a:p>
                      <a:pPr marL="261620" marR="109855" indent="-172720">
                        <a:lnSpc>
                          <a:spcPts val="1250"/>
                        </a:lnSpc>
                        <a:spcBef>
                          <a:spcPts val="10"/>
                        </a:spcBef>
                        <a:buFont typeface="Arial"/>
                        <a:buChar char="•"/>
                        <a:tabLst>
                          <a:tab pos="262255" algn="l"/>
                        </a:tabLst>
                      </a:pP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天然培地の成分のロット差が大きいことを背景に人工培地の活用が検討</a:t>
                      </a: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されている</a:t>
                      </a:r>
                      <a:endParaRPr sz="1100">
                        <a:solidFill>
                          <a:schemeClr val="tx1"/>
                        </a:solidFill>
                        <a:latin typeface="BIZ UDP明朝 Medium" panose="02020500000000000000" pitchFamily="18" charset="-128"/>
                        <a:ea typeface="BIZ UDP明朝 Medium" panose="02020500000000000000" pitchFamily="18" charset="-128"/>
                        <a:cs typeface="ＭＳ Ｐゴシック"/>
                      </a:endParaRPr>
                    </a:p>
                    <a:p>
                      <a:pPr marL="261620" indent="-173355">
                        <a:lnSpc>
                          <a:spcPts val="1275"/>
                        </a:lnSpc>
                        <a:buFont typeface="Arial"/>
                        <a:buChar char="•"/>
                        <a:tabLst>
                          <a:tab pos="262255" algn="l"/>
                        </a:tabLst>
                      </a:pP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生物ごとの適切な培地成分に関する研究が進展</a:t>
                      </a:r>
                      <a:endParaRPr sz="110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127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0"/>
                  </a:ext>
                </a:extLst>
              </a:tr>
              <a:tr h="762635">
                <a:tc>
                  <a:txBody>
                    <a:bodyPr/>
                    <a:lstStyle/>
                    <a:p>
                      <a:pPr marL="260985" marR="178435" indent="-172085">
                        <a:lnSpc>
                          <a:spcPct val="100000"/>
                        </a:lnSpc>
                        <a:spcBef>
                          <a:spcPts val="330"/>
                        </a:spcBef>
                        <a:buFont typeface="Arial"/>
                        <a:buChar char="•"/>
                        <a:tabLst>
                          <a:tab pos="262255" algn="l"/>
                        </a:tabLst>
                      </a:pP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質量分析プロセスの高速化</a:t>
                      </a:r>
                      <a:r>
                        <a:rPr sz="1100" dirty="0">
                          <a:solidFill>
                            <a:schemeClr val="tx1"/>
                          </a:solidFill>
                          <a:latin typeface="BIZ UDP明朝 Medium" panose="02020500000000000000" pitchFamily="18" charset="-128"/>
                          <a:ea typeface="BIZ UDP明朝 Medium" panose="02020500000000000000" pitchFamily="18" charset="-128"/>
                          <a:cs typeface="Gill Sans MT"/>
                        </a:rPr>
                        <a:t>(</a:t>
                      </a: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特に前処理の自動化</a:t>
                      </a:r>
                      <a:r>
                        <a:rPr sz="1100" dirty="0">
                          <a:solidFill>
                            <a:schemeClr val="tx1"/>
                          </a:solidFill>
                          <a:latin typeface="BIZ UDP明朝 Medium" panose="02020500000000000000" pitchFamily="18" charset="-128"/>
                          <a:ea typeface="BIZ UDP明朝 Medium" panose="02020500000000000000" pitchFamily="18" charset="-128"/>
                          <a:cs typeface="Gill Sans MT"/>
                        </a:rPr>
                        <a:t>)</a:t>
                      </a: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と解析技術の高度化</a:t>
                      </a: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が期待される</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p>
                      <a:pPr marL="260985" marR="192405" indent="-172720">
                        <a:lnSpc>
                          <a:spcPts val="1240"/>
                        </a:lnSpc>
                        <a:spcBef>
                          <a:spcPts val="180"/>
                        </a:spcBef>
                        <a:buFont typeface="Arial"/>
                        <a:buChar char="•"/>
                        <a:tabLst>
                          <a:tab pos="261620" algn="l"/>
                        </a:tabLst>
                      </a:pP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標的化合物や酵素ごとに必要な検出系のマッチングは経験的に行われている段階、メタボライトセンサにより検出可能な菌種は増加している</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4191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1"/>
                  </a:ext>
                </a:extLst>
              </a:tr>
              <a:tr h="494030">
                <a:tc>
                  <a:txBody>
                    <a:bodyPr/>
                    <a:lstStyle/>
                    <a:p>
                      <a:pPr marL="261620" indent="-172720">
                        <a:lnSpc>
                          <a:spcPct val="100000"/>
                        </a:lnSpc>
                        <a:spcBef>
                          <a:spcPts val="90"/>
                        </a:spcBef>
                        <a:buFont typeface="Arial"/>
                        <a:buChar char="•"/>
                        <a:tabLst>
                          <a:tab pos="262255" algn="l"/>
                        </a:tabLst>
                      </a:pPr>
                      <a:r>
                        <a:rPr sz="1100" spc="-20" dirty="0">
                          <a:solidFill>
                            <a:schemeClr val="tx1"/>
                          </a:solidFill>
                          <a:latin typeface="BIZ UDP明朝 Medium" panose="02020500000000000000" pitchFamily="18" charset="-128"/>
                          <a:ea typeface="BIZ UDP明朝 Medium" panose="02020500000000000000" pitchFamily="18" charset="-128"/>
                          <a:cs typeface="ＭＳ Ｐゴシック"/>
                        </a:rPr>
                        <a:t>合成生物学分野では機械学習の利用が中心だが、インプット可能なデータ量が少ない点が課題であり、弱教師付き学習での高精度な数理アルゴ</a:t>
                      </a: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リズムの開発や、自動化によるインプットデータのビッグデータ化が必要</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1143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2"/>
                  </a:ext>
                </a:extLst>
              </a:tr>
            </a:tbl>
          </a:graphicData>
        </a:graphic>
      </p:graphicFrame>
      <p:graphicFrame>
        <p:nvGraphicFramePr>
          <p:cNvPr id="18" name="object 22">
            <a:extLst>
              <a:ext uri="{FF2B5EF4-FFF2-40B4-BE49-F238E27FC236}">
                <a16:creationId xmlns:a16="http://schemas.microsoft.com/office/drawing/2014/main" id="{1E2D1DDA-C4B5-D506-351A-EBD39A6DD9F2}"/>
              </a:ext>
            </a:extLst>
          </p:cNvPr>
          <p:cNvGraphicFramePr>
            <a:graphicFrameLocks noGrp="1"/>
          </p:cNvGraphicFramePr>
          <p:nvPr>
            <p:extLst>
              <p:ext uri="{D42A27DB-BD31-4B8C-83A1-F6EECF244321}">
                <p14:modId xmlns:p14="http://schemas.microsoft.com/office/powerpoint/2010/main" val="804391052"/>
              </p:ext>
            </p:extLst>
          </p:nvPr>
        </p:nvGraphicFramePr>
        <p:xfrm>
          <a:off x="9686480" y="4681624"/>
          <a:ext cx="1779905" cy="1750060"/>
        </p:xfrm>
        <a:graphic>
          <a:graphicData uri="http://schemas.openxmlformats.org/drawingml/2006/table">
            <a:tbl>
              <a:tblPr firstRow="1" bandRow="1">
                <a:tableStyleId>{2D5ABB26-0587-4C30-8999-92F81FD0307C}</a:tableStyleId>
              </a:tblPr>
              <a:tblGrid>
                <a:gridCol w="1779905">
                  <a:extLst>
                    <a:ext uri="{9D8B030D-6E8A-4147-A177-3AD203B41FA5}">
                      <a16:colId xmlns:a16="http://schemas.microsoft.com/office/drawing/2014/main" val="20000"/>
                    </a:ext>
                  </a:extLst>
                </a:gridCol>
              </a:tblGrid>
              <a:tr h="493395">
                <a:tc>
                  <a:txBody>
                    <a:bodyPr/>
                    <a:lstStyle/>
                    <a:p>
                      <a:pPr>
                        <a:lnSpc>
                          <a:spcPct val="100000"/>
                        </a:lnSpc>
                        <a:spcBef>
                          <a:spcPts val="10"/>
                        </a:spcBef>
                      </a:pPr>
                      <a:endParaRPr sz="1000">
                        <a:solidFill>
                          <a:schemeClr val="tx1"/>
                        </a:solidFill>
                        <a:latin typeface="BIZ UDP明朝 Medium" panose="02020500000000000000" pitchFamily="18" charset="-128"/>
                        <a:ea typeface="BIZ UDP明朝 Medium" panose="02020500000000000000" pitchFamily="18" charset="-128"/>
                        <a:cs typeface="Times New Roman"/>
                      </a:endParaRPr>
                    </a:p>
                    <a:p>
                      <a:pPr marL="125095">
                        <a:lnSpc>
                          <a:spcPct val="100000"/>
                        </a:lnSpc>
                      </a:pPr>
                      <a:r>
                        <a:rPr sz="1100" spc="-10" dirty="0">
                          <a:solidFill>
                            <a:schemeClr val="tx1"/>
                          </a:solidFill>
                          <a:latin typeface="BIZ UDP明朝 Medium" panose="02020500000000000000" pitchFamily="18" charset="-128"/>
                          <a:ea typeface="BIZ UDP明朝 Medium" panose="02020500000000000000" pitchFamily="18" charset="-128"/>
                          <a:cs typeface="ＭＳ Ｐゴシック"/>
                        </a:rPr>
                        <a:t>商用利用可能な専用培地</a:t>
                      </a:r>
                      <a:endParaRPr sz="110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127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0"/>
                  </a:ext>
                </a:extLst>
              </a:tr>
              <a:tr h="762635">
                <a:tc>
                  <a:txBody>
                    <a:bodyPr/>
                    <a:lstStyle/>
                    <a:p>
                      <a:pPr marL="125095" marR="116205" algn="ctr">
                        <a:lnSpc>
                          <a:spcPct val="100000"/>
                        </a:lnSpc>
                        <a:spcBef>
                          <a:spcPts val="990"/>
                        </a:spcBef>
                      </a:pP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メタボライトバイオセンサ、ハイスループット</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p>
                      <a:pPr algn="ctr">
                        <a:lnSpc>
                          <a:spcPct val="100000"/>
                        </a:lnSpc>
                      </a:pP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メタボローム解析</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12573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1"/>
                  </a:ext>
                </a:extLst>
              </a:tr>
              <a:tr h="494030">
                <a:tc>
                  <a:txBody>
                    <a:bodyPr/>
                    <a:lstStyle/>
                    <a:p>
                      <a:pPr marL="312420" marR="14604" indent="-288290">
                        <a:lnSpc>
                          <a:spcPct val="106400"/>
                        </a:lnSpc>
                        <a:spcBef>
                          <a:spcPts val="580"/>
                        </a:spcBef>
                      </a:pPr>
                      <a:r>
                        <a:rPr sz="1100" spc="-15" dirty="0">
                          <a:solidFill>
                            <a:schemeClr val="tx1"/>
                          </a:solidFill>
                          <a:latin typeface="BIZ UDP明朝 Medium" panose="02020500000000000000" pitchFamily="18" charset="-128"/>
                          <a:ea typeface="BIZ UDP明朝 Medium" panose="02020500000000000000" pitchFamily="18" charset="-128"/>
                          <a:cs typeface="ＭＳ Ｐゴシック"/>
                        </a:rPr>
                        <a:t>弱教師付き学習数理モデル、ビッグデータの蓄積</a:t>
                      </a:r>
                      <a:endParaRPr sz="1100" dirty="0">
                        <a:solidFill>
                          <a:schemeClr val="tx1"/>
                        </a:solidFill>
                        <a:latin typeface="BIZ UDP明朝 Medium" panose="02020500000000000000" pitchFamily="18" charset="-128"/>
                        <a:ea typeface="BIZ UDP明朝 Medium" panose="02020500000000000000" pitchFamily="18" charset="-128"/>
                        <a:cs typeface="ＭＳ Ｐゴシック"/>
                      </a:endParaRPr>
                    </a:p>
                  </a:txBody>
                  <a:tcPr marL="0" marR="0" marT="73660" marB="0">
                    <a:lnL w="12700">
                      <a:solidFill>
                        <a:srgbClr val="E3E1E1"/>
                      </a:solidFill>
                      <a:prstDash val="solid"/>
                    </a:lnL>
                    <a:lnR w="12700">
                      <a:solidFill>
                        <a:srgbClr val="E3E1E1"/>
                      </a:solidFill>
                      <a:prstDash val="solid"/>
                    </a:lnR>
                    <a:lnT w="12700">
                      <a:solidFill>
                        <a:srgbClr val="E3E1E1"/>
                      </a:solidFill>
                      <a:prstDash val="solid"/>
                    </a:lnT>
                    <a:lnB w="12700">
                      <a:solidFill>
                        <a:srgbClr val="E3E1E1"/>
                      </a:solidFill>
                      <a:prstDash val="solid"/>
                    </a:lnB>
                  </a:tcPr>
                </a:tc>
                <a:extLst>
                  <a:ext uri="{0D108BD9-81ED-4DB2-BD59-A6C34878D82A}">
                    <a16:rowId xmlns:a16="http://schemas.microsoft.com/office/drawing/2014/main" val="10002"/>
                  </a:ext>
                </a:extLst>
              </a:tr>
            </a:tbl>
          </a:graphicData>
        </a:graphic>
      </p:graphicFrame>
      <p:sp>
        <p:nvSpPr>
          <p:cNvPr id="19" name="object 23">
            <a:extLst>
              <a:ext uri="{FF2B5EF4-FFF2-40B4-BE49-F238E27FC236}">
                <a16:creationId xmlns:a16="http://schemas.microsoft.com/office/drawing/2014/main" id="{EBFA7E56-92F6-57E7-96A5-59E8C1A9661B}"/>
              </a:ext>
            </a:extLst>
          </p:cNvPr>
          <p:cNvSpPr txBox="1"/>
          <p:nvPr/>
        </p:nvSpPr>
        <p:spPr>
          <a:xfrm>
            <a:off x="1210246" y="2327299"/>
            <a:ext cx="1811020" cy="262892"/>
          </a:xfrm>
          <a:prstGeom prst="rect">
            <a:avLst/>
          </a:prstGeom>
          <a:solidFill>
            <a:schemeClr val="accent4">
              <a:lumMod val="40000"/>
              <a:lumOff val="60000"/>
            </a:schemeClr>
          </a:solidFill>
        </p:spPr>
        <p:txBody>
          <a:bodyPr vert="horz" wrap="square" lIns="0" tIns="92710" rIns="0" bIns="0" rtlCol="0">
            <a:spAutoFit/>
          </a:bodyPr>
          <a:lstStyle/>
          <a:p>
            <a:pPr marL="431800">
              <a:lnSpc>
                <a:spcPct val="100000"/>
              </a:lnSpc>
              <a:spcBef>
                <a:spcPts val="730"/>
              </a:spcBef>
            </a:pPr>
            <a:r>
              <a:rPr sz="1050" spc="-10" dirty="0">
                <a:latin typeface="BIZ UDP明朝 Medium" panose="02020500000000000000" pitchFamily="18" charset="-128"/>
                <a:ea typeface="BIZ UDP明朝 Medium" panose="02020500000000000000" pitchFamily="18" charset="-128"/>
                <a:cs typeface="Gill Sans MT"/>
              </a:rPr>
              <a:t>DNA</a:t>
            </a:r>
            <a:r>
              <a:rPr sz="1050" spc="-20" dirty="0">
                <a:latin typeface="BIZ UDP明朝 Medium" panose="02020500000000000000" pitchFamily="18" charset="-128"/>
                <a:ea typeface="BIZ UDP明朝 Medium" panose="02020500000000000000" pitchFamily="18" charset="-128"/>
                <a:cs typeface="ＭＳ Ｐゴシック"/>
              </a:rPr>
              <a:t>シーケンス</a:t>
            </a:r>
            <a:endParaRPr sz="1050">
              <a:latin typeface="BIZ UDP明朝 Medium" panose="02020500000000000000" pitchFamily="18" charset="-128"/>
              <a:ea typeface="BIZ UDP明朝 Medium" panose="02020500000000000000" pitchFamily="18" charset="-128"/>
              <a:cs typeface="ＭＳ Ｐゴシック"/>
            </a:endParaRPr>
          </a:p>
        </p:txBody>
      </p:sp>
      <p:sp>
        <p:nvSpPr>
          <p:cNvPr id="20" name="object 24">
            <a:extLst>
              <a:ext uri="{FF2B5EF4-FFF2-40B4-BE49-F238E27FC236}">
                <a16:creationId xmlns:a16="http://schemas.microsoft.com/office/drawing/2014/main" id="{9F107501-90B5-CC7A-0658-D22677A194C1}"/>
              </a:ext>
            </a:extLst>
          </p:cNvPr>
          <p:cNvSpPr txBox="1"/>
          <p:nvPr/>
        </p:nvSpPr>
        <p:spPr>
          <a:xfrm>
            <a:off x="1210246" y="5204610"/>
            <a:ext cx="1811020" cy="453970"/>
          </a:xfrm>
          <a:prstGeom prst="rect">
            <a:avLst/>
          </a:prstGeom>
          <a:solidFill>
            <a:schemeClr val="accent2">
              <a:lumMod val="75000"/>
            </a:schemeClr>
          </a:solidFill>
        </p:spPr>
        <p:txBody>
          <a:bodyPr vert="horz" wrap="square" lIns="0" tIns="0" rIns="0" bIns="0" rtlCol="0">
            <a:spAutoFit/>
          </a:bodyPr>
          <a:lstStyle/>
          <a:p>
            <a:pPr>
              <a:lnSpc>
                <a:spcPct val="100000"/>
              </a:lnSpc>
            </a:pPr>
            <a:endParaRPr sz="1050">
              <a:solidFill>
                <a:schemeClr val="bg1"/>
              </a:solidFill>
              <a:latin typeface="BIZ UDP明朝 Medium" panose="02020500000000000000" pitchFamily="18" charset="-128"/>
              <a:ea typeface="BIZ UDP明朝 Medium" panose="02020500000000000000" pitchFamily="18" charset="-128"/>
              <a:cs typeface="Times New Roman"/>
            </a:endParaRPr>
          </a:p>
          <a:p>
            <a:pPr marL="398145">
              <a:lnSpc>
                <a:spcPct val="100000"/>
              </a:lnSpc>
              <a:spcBef>
                <a:spcPts val="865"/>
              </a:spcBef>
            </a:pPr>
            <a:r>
              <a:rPr sz="1050" spc="-15" dirty="0">
                <a:solidFill>
                  <a:schemeClr val="bg1"/>
                </a:solidFill>
                <a:latin typeface="BIZ UDP明朝 Medium" panose="02020500000000000000" pitchFamily="18" charset="-128"/>
                <a:ea typeface="BIZ UDP明朝 Medium" panose="02020500000000000000" pitchFamily="18" charset="-128"/>
                <a:cs typeface="ＭＳ Ｐゴシック"/>
              </a:rPr>
              <a:t>メタボローム解析</a:t>
            </a:r>
            <a:endParaRPr sz="1050">
              <a:solidFill>
                <a:schemeClr val="bg1"/>
              </a:solidFill>
              <a:latin typeface="BIZ UDP明朝 Medium" panose="02020500000000000000" pitchFamily="18" charset="-128"/>
              <a:ea typeface="BIZ UDP明朝 Medium" panose="02020500000000000000" pitchFamily="18" charset="-128"/>
              <a:cs typeface="ＭＳ Ｐゴシック"/>
            </a:endParaRPr>
          </a:p>
        </p:txBody>
      </p:sp>
      <p:sp>
        <p:nvSpPr>
          <p:cNvPr id="21" name="object 25">
            <a:extLst>
              <a:ext uri="{FF2B5EF4-FFF2-40B4-BE49-F238E27FC236}">
                <a16:creationId xmlns:a16="http://schemas.microsoft.com/office/drawing/2014/main" id="{4CD82B83-962C-B7FC-3E32-18B0CA482B2D}"/>
              </a:ext>
            </a:extLst>
          </p:cNvPr>
          <p:cNvSpPr txBox="1"/>
          <p:nvPr/>
        </p:nvSpPr>
        <p:spPr>
          <a:xfrm>
            <a:off x="522923" y="5966610"/>
            <a:ext cx="646430" cy="475771"/>
          </a:xfrm>
          <a:prstGeom prst="rect">
            <a:avLst/>
          </a:prstGeom>
          <a:solidFill>
            <a:srgbClr val="92D050"/>
          </a:solidFill>
        </p:spPr>
        <p:txBody>
          <a:bodyPr vert="horz" wrap="square" lIns="0" tIns="130810" rIns="0" bIns="0" rtlCol="0">
            <a:spAutoFit/>
          </a:bodyPr>
          <a:lstStyle/>
          <a:p>
            <a:pPr marL="147320">
              <a:lnSpc>
                <a:spcPct val="100000"/>
              </a:lnSpc>
              <a:spcBef>
                <a:spcPts val="1030"/>
              </a:spcBef>
            </a:pPr>
            <a:r>
              <a:rPr sz="1100" spc="-10" dirty="0">
                <a:latin typeface="BIZ UDP明朝 Medium" panose="02020500000000000000" pitchFamily="18" charset="-128"/>
                <a:ea typeface="BIZ UDP明朝 Medium" panose="02020500000000000000" pitchFamily="18" charset="-128"/>
                <a:cs typeface="Gill Sans MT"/>
              </a:rPr>
              <a:t>Learn</a:t>
            </a:r>
            <a:endParaRPr lang="en-US" sz="1100" spc="-10" dirty="0">
              <a:latin typeface="BIZ UDP明朝 Medium" panose="02020500000000000000" pitchFamily="18" charset="-128"/>
              <a:ea typeface="BIZ UDP明朝 Medium" panose="02020500000000000000" pitchFamily="18" charset="-128"/>
              <a:cs typeface="Gill Sans MT"/>
            </a:endParaRPr>
          </a:p>
          <a:p>
            <a:pPr marL="147320">
              <a:lnSpc>
                <a:spcPct val="100000"/>
              </a:lnSpc>
              <a:spcBef>
                <a:spcPts val="1030"/>
              </a:spcBef>
            </a:pPr>
            <a:endParaRPr sz="300" dirty="0">
              <a:latin typeface="BIZ UDP明朝 Medium" panose="02020500000000000000" pitchFamily="18" charset="-128"/>
              <a:ea typeface="BIZ UDP明朝 Medium" panose="02020500000000000000" pitchFamily="18" charset="-128"/>
              <a:cs typeface="Gill Sans MT"/>
            </a:endParaRPr>
          </a:p>
        </p:txBody>
      </p:sp>
      <p:sp>
        <p:nvSpPr>
          <p:cNvPr id="22" name="object 26">
            <a:extLst>
              <a:ext uri="{FF2B5EF4-FFF2-40B4-BE49-F238E27FC236}">
                <a16:creationId xmlns:a16="http://schemas.microsoft.com/office/drawing/2014/main" id="{639E9C7B-2FE3-F871-A1C4-57E712A25B00}"/>
              </a:ext>
            </a:extLst>
          </p:cNvPr>
          <p:cNvSpPr txBox="1"/>
          <p:nvPr/>
        </p:nvSpPr>
        <p:spPr>
          <a:xfrm>
            <a:off x="1219390" y="5966610"/>
            <a:ext cx="1811020" cy="472440"/>
          </a:xfrm>
          <a:prstGeom prst="rect">
            <a:avLst/>
          </a:prstGeom>
          <a:solidFill>
            <a:schemeClr val="accent2"/>
          </a:solidFill>
        </p:spPr>
        <p:txBody>
          <a:bodyPr vert="horz" wrap="square" lIns="0" tIns="0" rIns="0" bIns="0" rtlCol="0">
            <a:spAutoFit/>
          </a:bodyPr>
          <a:lstStyle/>
          <a:p>
            <a:pPr algn="ctr">
              <a:lnSpc>
                <a:spcPts val="1155"/>
              </a:lnSpc>
            </a:pPr>
            <a:r>
              <a:rPr sz="1050" spc="-5" dirty="0">
                <a:latin typeface="BIZ UDP明朝 Medium" panose="02020500000000000000" pitchFamily="18" charset="-128"/>
                <a:ea typeface="BIZ UDP明朝 Medium" panose="02020500000000000000" pitchFamily="18" charset="-128"/>
                <a:cs typeface="ＭＳ Ｐゴシック"/>
              </a:rPr>
              <a:t>有望配列・構造検出、</a:t>
            </a:r>
            <a:endParaRPr sz="1050" dirty="0">
              <a:latin typeface="BIZ UDP明朝 Medium" panose="02020500000000000000" pitchFamily="18" charset="-128"/>
              <a:ea typeface="BIZ UDP明朝 Medium" panose="02020500000000000000" pitchFamily="18" charset="-128"/>
              <a:cs typeface="ＭＳ Ｐゴシック"/>
            </a:endParaRPr>
          </a:p>
          <a:p>
            <a:pPr marL="90805" marR="81280" algn="ctr">
              <a:lnSpc>
                <a:spcPts val="1240"/>
              </a:lnSpc>
              <a:spcBef>
                <a:spcPts val="85"/>
              </a:spcBef>
            </a:pPr>
            <a:r>
              <a:rPr sz="1050" spc="-20" dirty="0">
                <a:latin typeface="BIZ UDP明朝 Medium" panose="02020500000000000000" pitchFamily="18" charset="-128"/>
                <a:ea typeface="BIZ UDP明朝 Medium" panose="02020500000000000000" pitchFamily="18" charset="-128"/>
                <a:cs typeface="ＭＳ Ｐゴシック"/>
              </a:rPr>
              <a:t>最適経路計算、実験系へのフィードバック</a:t>
            </a:r>
            <a:endParaRPr sz="1050" dirty="0">
              <a:latin typeface="BIZ UDP明朝 Medium" panose="02020500000000000000" pitchFamily="18" charset="-128"/>
              <a:ea typeface="BIZ UDP明朝 Medium" panose="02020500000000000000" pitchFamily="18" charset="-128"/>
              <a:cs typeface="ＭＳ Ｐゴシック"/>
            </a:endParaRPr>
          </a:p>
        </p:txBody>
      </p:sp>
      <p:sp>
        <p:nvSpPr>
          <p:cNvPr id="23" name="object 27">
            <a:extLst>
              <a:ext uri="{FF2B5EF4-FFF2-40B4-BE49-F238E27FC236}">
                <a16:creationId xmlns:a16="http://schemas.microsoft.com/office/drawing/2014/main" id="{42BC6D88-2258-303E-18FD-816898A30A7E}"/>
              </a:ext>
            </a:extLst>
          </p:cNvPr>
          <p:cNvSpPr txBox="1"/>
          <p:nvPr/>
        </p:nvSpPr>
        <p:spPr>
          <a:xfrm>
            <a:off x="9345675" y="1467814"/>
            <a:ext cx="2606075" cy="264175"/>
          </a:xfrm>
          <a:prstGeom prst="rect">
            <a:avLst/>
          </a:prstGeom>
          <a:noFill/>
        </p:spPr>
        <p:txBody>
          <a:bodyPr vert="horz" wrap="square" lIns="0" tIns="48260" rIns="0" bIns="0" rtlCol="0">
            <a:spAutoFit/>
          </a:bodyPr>
          <a:lstStyle/>
          <a:p>
            <a:pPr marL="354965" marR="205104" indent="-144780">
              <a:lnSpc>
                <a:spcPct val="100000"/>
              </a:lnSpc>
              <a:spcBef>
                <a:spcPts val="380"/>
              </a:spcBef>
            </a:pPr>
            <a:r>
              <a:rPr sz="1400" b="1" spc="-10" dirty="0" err="1">
                <a:latin typeface="Amasis MT Pro Medium" panose="02040604050005020304" pitchFamily="18" charset="0"/>
                <a:ea typeface="BIZ UDP明朝 Medium" panose="02020500000000000000" pitchFamily="18" charset="-128"/>
                <a:cs typeface="ＭＳ Ｐゴシック"/>
              </a:rPr>
              <a:t>合成生物学での技術開発例</a:t>
            </a:r>
            <a:endParaRPr sz="1400" b="1" dirty="0">
              <a:latin typeface="Amasis MT Pro Medium" panose="02040604050005020304" pitchFamily="18" charset="0"/>
              <a:ea typeface="BIZ UDP明朝 Medium" panose="02020500000000000000" pitchFamily="18" charset="-128"/>
              <a:cs typeface="ＭＳ Ｐゴシック"/>
            </a:endParaRPr>
          </a:p>
        </p:txBody>
      </p:sp>
      <p:sp>
        <p:nvSpPr>
          <p:cNvPr id="24" name="テキスト ボックス 23">
            <a:extLst>
              <a:ext uri="{FF2B5EF4-FFF2-40B4-BE49-F238E27FC236}">
                <a16:creationId xmlns:a16="http://schemas.microsoft.com/office/drawing/2014/main" id="{51353345-7291-4BE1-89E5-3990AB968AF5}"/>
              </a:ext>
            </a:extLst>
          </p:cNvPr>
          <p:cNvSpPr txBox="1"/>
          <p:nvPr/>
        </p:nvSpPr>
        <p:spPr>
          <a:xfrm>
            <a:off x="604942" y="411598"/>
            <a:ext cx="11225771" cy="635302"/>
          </a:xfrm>
          <a:prstGeom prst="rect">
            <a:avLst/>
          </a:prstGeom>
          <a:noFill/>
        </p:spPr>
        <p:txBody>
          <a:bodyPr wrap="square">
            <a:spAutoFit/>
          </a:bodyPr>
          <a:lstStyle/>
          <a:p>
            <a:pPr marL="12700" marR="5080" algn="just">
              <a:lnSpc>
                <a:spcPct val="97500"/>
              </a:lnSpc>
              <a:spcBef>
                <a:spcPts val="165"/>
              </a:spcBef>
            </a:pPr>
            <a:r>
              <a:rPr lang="ja-JP" altLang="en-US" sz="1800" b="1" spc="-20" dirty="0">
                <a:latin typeface="BIZ UDP明朝 Medium" panose="02020500000000000000" pitchFamily="18" charset="-128"/>
                <a:ea typeface="BIZ UDP明朝 Medium" panose="02020500000000000000" pitchFamily="18" charset="-128"/>
                <a:cs typeface="ＭＳ Ｐゴシック"/>
              </a:rPr>
              <a:t>日本では、</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合成生</a:t>
            </a:r>
            <a:r>
              <a:rPr lang="ja-JP" altLang="en-US" sz="1800" b="1" spc="-30" dirty="0">
                <a:highlight>
                  <a:srgbClr val="FFFF00"/>
                </a:highlight>
                <a:latin typeface="BIZ UDP明朝 Medium" panose="02020500000000000000" pitchFamily="18" charset="-128"/>
                <a:ea typeface="BIZ UDP明朝 Medium" panose="02020500000000000000" pitchFamily="18" charset="-128"/>
                <a:cs typeface="ＭＳ Ｐゴシック"/>
              </a:rPr>
              <a:t>物</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学は・・・生</a:t>
            </a:r>
            <a:r>
              <a:rPr lang="ja-JP" altLang="en-US" sz="1800" b="1" spc="-30" dirty="0">
                <a:highlight>
                  <a:srgbClr val="FFFF00"/>
                </a:highlight>
                <a:latin typeface="BIZ UDP明朝 Medium" panose="02020500000000000000" pitchFamily="18" charset="-128"/>
                <a:ea typeface="BIZ UDP明朝 Medium" panose="02020500000000000000" pitchFamily="18" charset="-128"/>
                <a:cs typeface="ＭＳ Ｐゴシック"/>
              </a:rPr>
              <a:t>物学で従来培った知見を基に目的</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物質</a:t>
            </a:r>
            <a:r>
              <a:rPr lang="ja-JP" altLang="en-US" sz="1800" b="1" spc="-25" dirty="0">
                <a:highlight>
                  <a:srgbClr val="FFFF00"/>
                </a:highlight>
                <a:latin typeface="BIZ UDP明朝 Medium" panose="02020500000000000000" pitchFamily="18" charset="-128"/>
                <a:ea typeface="BIZ UDP明朝 Medium" panose="02020500000000000000" pitchFamily="18" charset="-128"/>
                <a:cs typeface="ＭＳ Ｐゴシック"/>
              </a:rPr>
              <a:t>を</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産生</a:t>
            </a:r>
            <a:r>
              <a:rPr lang="ja-JP" altLang="en-US" sz="1800" b="1" spc="-25" dirty="0">
                <a:highlight>
                  <a:srgbClr val="FFFF00"/>
                </a:highlight>
                <a:latin typeface="BIZ UDP明朝 Medium" panose="02020500000000000000" pitchFamily="18" charset="-128"/>
                <a:ea typeface="BIZ UDP明朝 Medium" panose="02020500000000000000" pitchFamily="18" charset="-128"/>
                <a:cs typeface="ＭＳ Ｐゴシック"/>
              </a:rPr>
              <a:t>する</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生物</a:t>
            </a:r>
            <a:r>
              <a:rPr lang="ja-JP" altLang="en-US" sz="1800" b="1" spc="-50" dirty="0">
                <a:highlight>
                  <a:srgbClr val="FFFF00"/>
                </a:highlight>
                <a:latin typeface="BIZ UDP明朝 Medium" panose="02020500000000000000" pitchFamily="18" charset="-128"/>
                <a:ea typeface="BIZ UDP明朝 Medium" panose="02020500000000000000" pitchFamily="18" charset="-128"/>
                <a:cs typeface="ＭＳ Ｐゴシック"/>
              </a:rPr>
              <a:t>系</a:t>
            </a:r>
            <a:r>
              <a:rPr lang="ja-JP" altLang="en-US" sz="1800" b="1" spc="-25" dirty="0">
                <a:highlight>
                  <a:srgbClr val="FFFF00"/>
                </a:highlight>
                <a:latin typeface="BIZ UDP明朝 Medium" panose="02020500000000000000" pitchFamily="18" charset="-128"/>
                <a:ea typeface="BIZ UDP明朝 Medium" panose="02020500000000000000" pitchFamily="18" charset="-128"/>
                <a:cs typeface="ＭＳ Ｐゴシック"/>
              </a:rPr>
              <a:t>をボトムアップに</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遺伝</a:t>
            </a:r>
            <a:r>
              <a:rPr lang="ja-JP" altLang="en-US" sz="1800" b="1" spc="-30" dirty="0">
                <a:highlight>
                  <a:srgbClr val="FFFF00"/>
                </a:highlight>
                <a:latin typeface="BIZ UDP明朝 Medium" panose="02020500000000000000" pitchFamily="18" charset="-128"/>
                <a:ea typeface="BIZ UDP明朝 Medium" panose="02020500000000000000" pitchFamily="18" charset="-128"/>
                <a:cs typeface="ＭＳ Ｐゴシック"/>
              </a:rPr>
              <a:t>子から、</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設計</a:t>
            </a:r>
            <a:r>
              <a:rPr lang="ja-JP" altLang="en-US" sz="1800" b="1" spc="-10" dirty="0">
                <a:highlight>
                  <a:srgbClr val="FFFF00"/>
                </a:highlight>
                <a:latin typeface="BIZ UDP明朝 Medium" panose="02020500000000000000" pitchFamily="18" charset="-128"/>
                <a:ea typeface="BIZ UDP明朝 Medium" panose="02020500000000000000" pitchFamily="18" charset="-128"/>
                <a:cs typeface="ＭＳ Ｐゴシック"/>
              </a:rPr>
              <a:t>･</a:t>
            </a:r>
            <a:r>
              <a:rPr lang="ja-JP" altLang="en-US" sz="1800" b="1" spc="-30" dirty="0">
                <a:highlight>
                  <a:srgbClr val="FFFF00"/>
                </a:highlight>
                <a:latin typeface="BIZ UDP明朝 Medium" panose="02020500000000000000" pitchFamily="18" charset="-128"/>
                <a:ea typeface="BIZ UDP明朝 Medium" panose="02020500000000000000" pitchFamily="18" charset="-128"/>
                <a:cs typeface="ＭＳ Ｐゴシック"/>
              </a:rPr>
              <a:t>構築し、有</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用物質</a:t>
            </a:r>
            <a:r>
              <a:rPr lang="ja-JP" altLang="en-US" sz="1800" b="1" spc="-30" dirty="0">
                <a:highlight>
                  <a:srgbClr val="FFFF00"/>
                </a:highlight>
                <a:latin typeface="BIZ UDP明朝 Medium" panose="02020500000000000000" pitchFamily="18" charset="-128"/>
                <a:ea typeface="BIZ UDP明朝 Medium" panose="02020500000000000000" pitchFamily="18" charset="-128"/>
                <a:cs typeface="ＭＳ Ｐゴシック"/>
              </a:rPr>
              <a:t>の</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産生</a:t>
            </a:r>
            <a:r>
              <a:rPr lang="ja-JP" altLang="en-US" sz="1800" b="1" spc="-30" dirty="0">
                <a:highlight>
                  <a:srgbClr val="FFFF00"/>
                </a:highlight>
                <a:latin typeface="BIZ UDP明朝 Medium" panose="02020500000000000000" pitchFamily="18" charset="-128"/>
                <a:ea typeface="BIZ UDP明朝 Medium" panose="02020500000000000000" pitchFamily="18" charset="-128"/>
                <a:cs typeface="ＭＳ Ｐゴシック"/>
              </a:rPr>
              <a:t>系</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の創出</a:t>
            </a:r>
            <a:r>
              <a:rPr lang="ja-JP" altLang="en-US" sz="1800" b="1" spc="-30" dirty="0">
                <a:highlight>
                  <a:srgbClr val="FFFF00"/>
                </a:highlight>
                <a:latin typeface="BIZ UDP明朝 Medium" panose="02020500000000000000" pitchFamily="18" charset="-128"/>
                <a:ea typeface="BIZ UDP明朝 Medium" panose="02020500000000000000" pitchFamily="18" charset="-128"/>
                <a:cs typeface="ＭＳ Ｐゴシック"/>
              </a:rPr>
              <a:t>及びその機</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能</a:t>
            </a:r>
            <a:r>
              <a:rPr lang="ja-JP" altLang="en-US" sz="1800" b="1" spc="-50" dirty="0">
                <a:highlight>
                  <a:srgbClr val="FFFF00"/>
                </a:highlight>
                <a:latin typeface="BIZ UDP明朝 Medium" panose="02020500000000000000" pitchFamily="18" charset="-128"/>
                <a:ea typeface="BIZ UDP明朝 Medium" panose="02020500000000000000" pitchFamily="18" charset="-128"/>
                <a:cs typeface="ＭＳ Ｐゴシック"/>
              </a:rPr>
              <a:t>理</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解</a:t>
            </a:r>
            <a:r>
              <a:rPr lang="ja-JP" altLang="en-US" sz="1800" b="1" spc="-10" dirty="0">
                <a:highlight>
                  <a:srgbClr val="FFFF00"/>
                </a:highlight>
                <a:latin typeface="BIZ UDP明朝 Medium" panose="02020500000000000000" pitchFamily="18" charset="-128"/>
                <a:ea typeface="BIZ UDP明朝 Medium" panose="02020500000000000000" pitchFamily="18" charset="-128"/>
                <a:cs typeface="ＭＳ Ｐゴシック"/>
              </a:rPr>
              <a:t>を</a:t>
            </a:r>
            <a:r>
              <a:rPr lang="ja-JP" altLang="en-US" sz="1800" b="1" spc="-20" dirty="0">
                <a:highlight>
                  <a:srgbClr val="FFFF00"/>
                </a:highlight>
                <a:latin typeface="BIZ UDP明朝 Medium" panose="02020500000000000000" pitchFamily="18" charset="-128"/>
                <a:ea typeface="BIZ UDP明朝 Medium" panose="02020500000000000000" pitchFamily="18" charset="-128"/>
                <a:cs typeface="ＭＳ Ｐゴシック"/>
              </a:rPr>
              <a:t>目指す学問</a:t>
            </a:r>
            <a:r>
              <a:rPr lang="ja-JP" altLang="en-US" sz="1800" b="1" spc="-10" dirty="0">
                <a:latin typeface="BIZ UDP明朝 Medium" panose="02020500000000000000" pitchFamily="18" charset="-128"/>
                <a:ea typeface="BIZ UDP明朝 Medium" panose="02020500000000000000" pitchFamily="18" charset="-128"/>
                <a:cs typeface="ＭＳ Ｐゴシック"/>
              </a:rPr>
              <a:t>と</a:t>
            </a:r>
            <a:r>
              <a:rPr lang="ja-JP" altLang="en-US" sz="1800" b="1" spc="-25" dirty="0">
                <a:latin typeface="BIZ UDP明朝 Medium" panose="02020500000000000000" pitchFamily="18" charset="-128"/>
                <a:ea typeface="BIZ UDP明朝 Medium" panose="02020500000000000000" pitchFamily="18" charset="-128"/>
                <a:cs typeface="ＭＳ Ｐゴシック"/>
              </a:rPr>
              <a:t>して認識されている。</a:t>
            </a:r>
            <a:endParaRPr lang="ja-JP" altLang="en-US" sz="1800" dirty="0">
              <a:latin typeface="BIZ UDP明朝 Medium" panose="02020500000000000000" pitchFamily="18" charset="-128"/>
              <a:ea typeface="BIZ UDP明朝 Medium" panose="02020500000000000000" pitchFamily="18" charset="-128"/>
              <a:cs typeface="ＭＳ Ｐゴシック"/>
            </a:endParaRPr>
          </a:p>
        </p:txBody>
      </p:sp>
    </p:spTree>
    <p:extLst>
      <p:ext uri="{BB962C8B-B14F-4D97-AF65-F5344CB8AC3E}">
        <p14:creationId xmlns:p14="http://schemas.microsoft.com/office/powerpoint/2010/main" val="1359731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２</a:t>
            </a:r>
          </a:p>
        </p:txBody>
      </p:sp>
      <p:sp>
        <p:nvSpPr>
          <p:cNvPr id="3" name="テキスト ボックス 2"/>
          <p:cNvSpPr txBox="1"/>
          <p:nvPr/>
        </p:nvSpPr>
        <p:spPr>
          <a:xfrm>
            <a:off x="0" y="2877347"/>
            <a:ext cx="12191999" cy="1107996"/>
          </a:xfrm>
          <a:prstGeom prst="rect">
            <a:avLst/>
          </a:prstGeom>
          <a:noFill/>
        </p:spPr>
        <p:txBody>
          <a:bodyPr wrap="square" rtlCol="0">
            <a:spAutoFit/>
          </a:bodyPr>
          <a:lstStyle/>
          <a:p>
            <a:pPr algn="ctr"/>
            <a:r>
              <a:rPr lang="ja-JP" altLang="en-US" sz="6600" dirty="0">
                <a:latin typeface="Yet R" panose="02030504000101010101" pitchFamily="18" charset="-127"/>
                <a:ea typeface="Yet R" panose="02030504000101010101" pitchFamily="18" charset="-127"/>
              </a:rPr>
              <a:t>バイオ経済と合成生物企業</a:t>
            </a:r>
            <a:endParaRPr kumimoji="1" lang="en-US" altLang="ja-JP" sz="24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79063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QR コード&#10;&#10;自動的に生成された説明">
            <a:extLst>
              <a:ext uri="{FF2B5EF4-FFF2-40B4-BE49-F238E27FC236}">
                <a16:creationId xmlns:a16="http://schemas.microsoft.com/office/drawing/2014/main" id="{18C5F627-9930-489B-8124-2A55214AE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082" y="607142"/>
            <a:ext cx="5980471" cy="5980471"/>
          </a:xfrm>
          <a:prstGeom prst="rect">
            <a:avLst/>
          </a:prstGeom>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https://forms.office.com/r/C4kaCWMu0n</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434189" y="83922"/>
            <a:ext cx="11264628" cy="646331"/>
          </a:xfrm>
          <a:prstGeom prst="rect">
            <a:avLst/>
          </a:prstGeom>
          <a:noFill/>
        </p:spPr>
        <p:txBody>
          <a:bodyPr wrap="square">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cs typeface="72 Black" panose="020B0A04030603020204" pitchFamily="34" charset="0"/>
              </a:rPr>
              <a:t>最後に</a:t>
            </a:r>
            <a:r>
              <a:rPr kumimoji="1" lang="ja-JP" altLang="en-US" sz="3600" dirty="0">
                <a:solidFill>
                  <a:srgbClr val="C00000"/>
                </a:solidFill>
                <a:latin typeface="UD デジタル 教科書体 NK-B" panose="02020700000000000000" pitchFamily="18" charset="-128"/>
                <a:ea typeface="UD デジタル 教科書体 NK-B" panose="02020700000000000000" pitchFamily="18" charset="-128"/>
                <a:cs typeface="72 Black" panose="020B0A04030603020204" pitchFamily="34" charset="0"/>
              </a:rPr>
              <a:t>アンケートへご協力をお願い致します！</a:t>
            </a:r>
            <a:endParaRPr lang="ja-JP" altLang="en-US" sz="36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2831" y="2591268"/>
            <a:ext cx="2435986" cy="265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a:extLst>
              <a:ext uri="{FF2B5EF4-FFF2-40B4-BE49-F238E27FC236}">
                <a16:creationId xmlns:a16="http://schemas.microsoft.com/office/drawing/2014/main" id="{D48E7200-F58C-4779-AC84-7738C699EDEF}"/>
              </a:ext>
            </a:extLst>
          </p:cNvPr>
          <p:cNvSpPr txBox="1"/>
          <p:nvPr/>
        </p:nvSpPr>
        <p:spPr>
          <a:xfrm rot="20663058">
            <a:off x="9114505" y="2526890"/>
            <a:ext cx="1032387" cy="307777"/>
          </a:xfrm>
          <a:prstGeom prst="rect">
            <a:avLst/>
          </a:prstGeom>
          <a:noFill/>
        </p:spPr>
        <p:txBody>
          <a:bodyPr wrap="square" rtlCol="0">
            <a:spAutoFit/>
          </a:bodyPr>
          <a:lstStyle/>
          <a:p>
            <a:r>
              <a:rPr kumimoji="1" lang="ja-JP" altLang="en-US" sz="1400" dirty="0">
                <a:latin typeface="BIZ UDゴシック" panose="020B0400000000000000" pitchFamily="49" charset="-128"/>
                <a:ea typeface="BIZ UDゴシック" panose="020B0400000000000000" pitchFamily="49" charset="-128"/>
              </a:rPr>
              <a:t>ぽちっ！</a:t>
            </a:r>
            <a:endParaRPr kumimoji="1" lang="ja-JP" altLang="en-US" dirty="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143389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65386" y="705436"/>
            <a:ext cx="9850884" cy="583565"/>
          </a:xfrm>
          <a:prstGeom prst="rect">
            <a:avLst/>
          </a:prstGeom>
        </p:spPr>
        <p:txBody>
          <a:bodyPr vert="horz" wrap="square" lIns="0" tIns="12700" rIns="0" bIns="0" rtlCol="0">
            <a:spAutoFit/>
          </a:bodyPr>
          <a:lstStyle/>
          <a:p>
            <a:pPr marL="355600" indent="-342900">
              <a:spcBef>
                <a:spcPts val="100"/>
              </a:spcBef>
              <a:buClr>
                <a:srgbClr val="002060"/>
              </a:buClr>
              <a:buFont typeface="Wingdings"/>
              <a:buChar char=""/>
              <a:tabLst>
                <a:tab pos="354965" algn="l"/>
                <a:tab pos="355600" algn="l"/>
              </a:tabLst>
            </a:pPr>
            <a:r>
              <a:rPr spc="-10" dirty="0">
                <a:latin typeface="BIZ UDP明朝 Medium" panose="02020500000000000000" pitchFamily="18" charset="-128"/>
                <a:ea typeface="BIZ UDP明朝 Medium" panose="02020500000000000000" pitchFamily="18" charset="-128"/>
                <a:cs typeface="メイリオ"/>
              </a:rPr>
              <a:t>OECD</a:t>
            </a:r>
            <a:r>
              <a:rPr dirty="0">
                <a:latin typeface="BIZ UDP明朝 Medium" panose="02020500000000000000" pitchFamily="18" charset="-128"/>
                <a:ea typeface="BIZ UDP明朝 Medium" panose="02020500000000000000" pitchFamily="18" charset="-128"/>
                <a:cs typeface="メイリオ"/>
              </a:rPr>
              <a:t>ではバイオテクノロジーが経済生産に大きく貢献できる市場（産業群）</a:t>
            </a:r>
            <a:r>
              <a:rPr spc="-20" dirty="0">
                <a:latin typeface="BIZ UDP明朝 Medium" panose="02020500000000000000" pitchFamily="18" charset="-128"/>
                <a:ea typeface="BIZ UDP明朝 Medium" panose="02020500000000000000" pitchFamily="18" charset="-128"/>
                <a:cs typeface="メイリオ"/>
              </a:rPr>
              <a:t>として</a:t>
            </a:r>
            <a:endParaRPr dirty="0">
              <a:latin typeface="BIZ UDP明朝 Medium" panose="02020500000000000000" pitchFamily="18" charset="-128"/>
              <a:ea typeface="BIZ UDP明朝 Medium" panose="02020500000000000000" pitchFamily="18" charset="-128"/>
              <a:cs typeface="メイリオ"/>
            </a:endParaRPr>
          </a:p>
          <a:p>
            <a:pPr marL="355600">
              <a:spcBef>
                <a:spcPts val="70"/>
              </a:spcBef>
            </a:pPr>
            <a:r>
              <a:rPr b="1" spc="-10" dirty="0">
                <a:latin typeface="BIZ UDP明朝 Medium" panose="02020500000000000000" pitchFamily="18" charset="-128"/>
                <a:ea typeface="BIZ UDP明朝 Medium" panose="02020500000000000000" pitchFamily="18" charset="-128"/>
                <a:cs typeface="Meiryo UI"/>
              </a:rPr>
              <a:t>バイオエコノミー（Bioeconomy）</a:t>
            </a:r>
            <a:r>
              <a:rPr spc="-10" dirty="0">
                <a:latin typeface="BIZ UDP明朝 Medium" panose="02020500000000000000" pitchFamily="18" charset="-128"/>
                <a:ea typeface="BIZ UDP明朝 Medium" panose="02020500000000000000" pitchFamily="18" charset="-128"/>
                <a:cs typeface="メイリオ"/>
              </a:rPr>
              <a:t>という概念を提唱。</a:t>
            </a:r>
            <a:endParaRPr dirty="0">
              <a:latin typeface="BIZ UDP明朝 Medium" panose="02020500000000000000" pitchFamily="18" charset="-128"/>
              <a:ea typeface="BIZ UDP明朝 Medium" panose="02020500000000000000" pitchFamily="18" charset="-128"/>
              <a:cs typeface="メイリオ"/>
            </a:endParaRPr>
          </a:p>
        </p:txBody>
      </p:sp>
      <p:sp>
        <p:nvSpPr>
          <p:cNvPr id="4" name="object 4"/>
          <p:cNvSpPr txBox="1"/>
          <p:nvPr/>
        </p:nvSpPr>
        <p:spPr>
          <a:xfrm>
            <a:off x="1975578" y="1608452"/>
            <a:ext cx="3714115" cy="321242"/>
          </a:xfrm>
          <a:prstGeom prst="rect">
            <a:avLst/>
          </a:prstGeom>
        </p:spPr>
        <p:txBody>
          <a:bodyPr vert="horz" wrap="square" lIns="0" tIns="13335" rIns="0" bIns="0" rtlCol="0">
            <a:spAutoFit/>
          </a:bodyPr>
          <a:lstStyle/>
          <a:p>
            <a:pPr marL="12700" algn="ctr">
              <a:spcBef>
                <a:spcPts val="105"/>
              </a:spcBef>
            </a:pPr>
            <a:r>
              <a:rPr sz="2000" b="1" spc="-15" dirty="0" err="1">
                <a:latin typeface="BIZ UDP明朝 Medium" panose="02020500000000000000" pitchFamily="18" charset="-128"/>
                <a:ea typeface="BIZ UDP明朝 Medium" panose="02020500000000000000" pitchFamily="18" charset="-128"/>
                <a:cs typeface="Meiryo UI"/>
              </a:rPr>
              <a:t>バイオ</a:t>
            </a:r>
            <a:r>
              <a:rPr lang="ja-JP" altLang="en-US" sz="2000" b="1" spc="-15" dirty="0">
                <a:latin typeface="BIZ UDP明朝 Medium" panose="02020500000000000000" pitchFamily="18" charset="-128"/>
                <a:ea typeface="BIZ UDP明朝 Medium" panose="02020500000000000000" pitchFamily="18" charset="-128"/>
                <a:cs typeface="Meiryo UI"/>
              </a:rPr>
              <a:t>経済・戦略策定</a:t>
            </a:r>
            <a:endParaRPr sz="2000" dirty="0">
              <a:latin typeface="BIZ UDP明朝 Medium" panose="02020500000000000000" pitchFamily="18" charset="-128"/>
              <a:ea typeface="BIZ UDP明朝 Medium" panose="02020500000000000000" pitchFamily="18" charset="-128"/>
              <a:cs typeface="Meiryo UI"/>
            </a:endParaRPr>
          </a:p>
        </p:txBody>
      </p:sp>
      <p:sp>
        <p:nvSpPr>
          <p:cNvPr id="5" name="object 5"/>
          <p:cNvSpPr txBox="1">
            <a:spLocks noGrp="1"/>
          </p:cNvSpPr>
          <p:nvPr>
            <p:ph type="title"/>
          </p:nvPr>
        </p:nvSpPr>
        <p:spPr>
          <a:xfrm>
            <a:off x="3125385" y="112960"/>
            <a:ext cx="6234717"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15" dirty="0" err="1">
                <a:latin typeface="BIZ UDP明朝 Medium" panose="02020500000000000000" pitchFamily="18" charset="-128"/>
                <a:ea typeface="BIZ UDP明朝 Medium" panose="02020500000000000000" pitchFamily="18" charset="-128"/>
              </a:rPr>
              <a:t>バイオエコノミ</a:t>
            </a:r>
            <a:r>
              <a:rPr sz="2800" spc="-15" dirty="0">
                <a:latin typeface="BIZ UDP明朝 Medium" panose="02020500000000000000" pitchFamily="18" charset="-128"/>
                <a:ea typeface="BIZ UDP明朝 Medium" panose="02020500000000000000" pitchFamily="18" charset="-128"/>
              </a:rPr>
              <a:t>ー</a:t>
            </a:r>
          </a:p>
        </p:txBody>
      </p:sp>
      <p:pic>
        <p:nvPicPr>
          <p:cNvPr id="7" name="object 7"/>
          <p:cNvPicPr/>
          <p:nvPr/>
        </p:nvPicPr>
        <p:blipFill>
          <a:blip r:embed="rId2" cstate="print"/>
          <a:stretch>
            <a:fillRect/>
          </a:stretch>
        </p:blipFill>
        <p:spPr>
          <a:xfrm>
            <a:off x="13635" y="2160876"/>
            <a:ext cx="6633116" cy="4603367"/>
          </a:xfrm>
          <a:prstGeom prst="rect">
            <a:avLst/>
          </a:prstGeom>
        </p:spPr>
      </p:pic>
      <p:pic>
        <p:nvPicPr>
          <p:cNvPr id="8" name="object 8"/>
          <p:cNvPicPr/>
          <p:nvPr/>
        </p:nvPicPr>
        <p:blipFill>
          <a:blip r:embed="rId3" cstate="print"/>
          <a:stretch>
            <a:fillRect/>
          </a:stretch>
        </p:blipFill>
        <p:spPr>
          <a:xfrm>
            <a:off x="323856" y="108871"/>
            <a:ext cx="1324945" cy="1945706"/>
          </a:xfrm>
          <a:prstGeom prst="rect">
            <a:avLst/>
          </a:prstGeom>
        </p:spPr>
      </p:pic>
      <p:sp>
        <p:nvSpPr>
          <p:cNvPr id="9" name="object 9"/>
          <p:cNvSpPr txBox="1"/>
          <p:nvPr/>
        </p:nvSpPr>
        <p:spPr>
          <a:xfrm>
            <a:off x="2391770" y="6684181"/>
            <a:ext cx="2950697" cy="175048"/>
          </a:xfrm>
          <a:prstGeom prst="rect">
            <a:avLst/>
          </a:prstGeom>
        </p:spPr>
        <p:txBody>
          <a:bodyPr vert="horz" wrap="square" lIns="0" tIns="13335" rIns="0" bIns="0" rtlCol="0">
            <a:spAutoFit/>
          </a:bodyPr>
          <a:lstStyle/>
          <a:p>
            <a:pPr marL="12700">
              <a:spcBef>
                <a:spcPts val="105"/>
              </a:spcBef>
            </a:pPr>
            <a:r>
              <a:rPr sz="1050" dirty="0">
                <a:latin typeface="BIZ UDP明朝 Medium" panose="02020500000000000000" pitchFamily="18" charset="-128"/>
                <a:ea typeface="BIZ UDP明朝 Medium" panose="02020500000000000000" pitchFamily="18" charset="-128"/>
                <a:cs typeface="メイリオ"/>
              </a:rPr>
              <a:t>出</a:t>
            </a:r>
            <a:r>
              <a:rPr lang="ja-JP" altLang="en-US" sz="1050" dirty="0">
                <a:latin typeface="BIZ UDP明朝 Medium" panose="02020500000000000000" pitchFamily="18" charset="-128"/>
                <a:ea typeface="BIZ UDP明朝 Medium" panose="02020500000000000000" pitchFamily="18" charset="-128"/>
                <a:cs typeface="メイリオ"/>
              </a:rPr>
              <a:t>所</a:t>
            </a:r>
            <a:r>
              <a:rPr sz="1050" dirty="0">
                <a:latin typeface="BIZ UDP明朝 Medium" panose="02020500000000000000" pitchFamily="18" charset="-128"/>
                <a:ea typeface="BIZ UDP明朝 Medium" panose="02020500000000000000" pitchFamily="18" charset="-128"/>
                <a:cs typeface="メイリオ"/>
              </a:rPr>
              <a:t>：“German</a:t>
            </a:r>
            <a:r>
              <a:rPr sz="1050" spc="-55" dirty="0">
                <a:latin typeface="BIZ UDP明朝 Medium" panose="02020500000000000000" pitchFamily="18" charset="-128"/>
                <a:ea typeface="BIZ UDP明朝 Medium" panose="02020500000000000000" pitchFamily="18" charset="-128"/>
                <a:cs typeface="メイリオ"/>
              </a:rPr>
              <a:t> </a:t>
            </a:r>
            <a:r>
              <a:rPr sz="1050" dirty="0">
                <a:latin typeface="BIZ UDP明朝 Medium" panose="02020500000000000000" pitchFamily="18" charset="-128"/>
                <a:ea typeface="BIZ UDP明朝 Medium" panose="02020500000000000000" pitchFamily="18" charset="-128"/>
                <a:cs typeface="メイリオ"/>
              </a:rPr>
              <a:t>Bioeconomy</a:t>
            </a:r>
            <a:r>
              <a:rPr sz="1050" spc="-25" dirty="0">
                <a:latin typeface="BIZ UDP明朝 Medium" panose="02020500000000000000" pitchFamily="18" charset="-128"/>
                <a:ea typeface="BIZ UDP明朝 Medium" panose="02020500000000000000" pitchFamily="18" charset="-128"/>
                <a:cs typeface="メイリオ"/>
              </a:rPr>
              <a:t> </a:t>
            </a:r>
            <a:r>
              <a:rPr sz="1050" spc="-10" dirty="0">
                <a:latin typeface="BIZ UDP明朝 Medium" panose="02020500000000000000" pitchFamily="18" charset="-128"/>
                <a:ea typeface="BIZ UDP明朝 Medium" panose="02020500000000000000" pitchFamily="18" charset="-128"/>
                <a:cs typeface="メイリオ"/>
              </a:rPr>
              <a:t>Council“</a:t>
            </a:r>
            <a:endParaRPr sz="1050" dirty="0">
              <a:latin typeface="BIZ UDP明朝 Medium" panose="02020500000000000000" pitchFamily="18" charset="-128"/>
              <a:ea typeface="BIZ UDP明朝 Medium" panose="02020500000000000000" pitchFamily="18" charset="-128"/>
              <a:cs typeface="メイリオ"/>
            </a:endParaRPr>
          </a:p>
        </p:txBody>
      </p:sp>
      <p:sp>
        <p:nvSpPr>
          <p:cNvPr id="65" name="object 4">
            <a:extLst>
              <a:ext uri="{FF2B5EF4-FFF2-40B4-BE49-F238E27FC236}">
                <a16:creationId xmlns:a16="http://schemas.microsoft.com/office/drawing/2014/main" id="{D2274A1E-317C-41C9-904A-63B32752D726}"/>
              </a:ext>
            </a:extLst>
          </p:cNvPr>
          <p:cNvSpPr txBox="1"/>
          <p:nvPr/>
        </p:nvSpPr>
        <p:spPr>
          <a:xfrm>
            <a:off x="6768300" y="6658572"/>
            <a:ext cx="5347970" cy="167354"/>
          </a:xfrm>
          <a:prstGeom prst="rect">
            <a:avLst/>
          </a:prstGeom>
        </p:spPr>
        <p:txBody>
          <a:bodyPr vert="horz" wrap="square" lIns="0" tIns="13335" rIns="0" bIns="0" rtlCol="0">
            <a:spAutoFit/>
          </a:bodyPr>
          <a:lstStyle/>
          <a:p>
            <a:pPr marL="12700">
              <a:lnSpc>
                <a:spcPct val="100000"/>
              </a:lnSpc>
              <a:spcBef>
                <a:spcPts val="105"/>
              </a:spcBef>
            </a:pPr>
            <a:r>
              <a:rPr lang="ja-JP" altLang="en-US" sz="1000" dirty="0">
                <a:latin typeface="BIZ UDP明朝 Medium" panose="02020500000000000000" pitchFamily="18" charset="-128"/>
                <a:ea typeface="BIZ UDP明朝 Medium" panose="02020500000000000000" pitchFamily="18" charset="-128"/>
                <a:cs typeface="Meiryo UI"/>
              </a:rPr>
              <a:t>出所：</a:t>
            </a:r>
            <a:r>
              <a:rPr sz="1000" dirty="0">
                <a:latin typeface="BIZ UDP明朝 Medium" panose="02020500000000000000" pitchFamily="18" charset="-128"/>
                <a:ea typeface="BIZ UDP明朝 Medium" panose="02020500000000000000" pitchFamily="18" charset="-128"/>
                <a:cs typeface="Meiryo UI"/>
              </a:rPr>
              <a:t>Orion</a:t>
            </a:r>
            <a:r>
              <a:rPr sz="1000" spc="-5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Market</a:t>
            </a:r>
            <a:r>
              <a:rPr sz="1000" spc="-2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Research</a:t>
            </a:r>
            <a:r>
              <a:rPr sz="1000" spc="-4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Pvt Ltd</a:t>
            </a:r>
            <a:r>
              <a:rPr sz="1000" spc="-1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Global</a:t>
            </a:r>
            <a:r>
              <a:rPr sz="1000" spc="-2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Biotechnology</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Market</a:t>
            </a:r>
            <a:r>
              <a:rPr sz="1000" spc="-25"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2020-2026</a:t>
            </a:r>
            <a:r>
              <a:rPr sz="1000" spc="-50" dirty="0">
                <a:latin typeface="BIZ UDP明朝 Medium" panose="02020500000000000000" pitchFamily="18" charset="-128"/>
                <a:ea typeface="BIZ UDP明朝 Medium" panose="02020500000000000000" pitchFamily="18" charset="-128"/>
                <a:cs typeface="Meiryo UI"/>
              </a:rPr>
              <a:t>」</a:t>
            </a:r>
            <a:endParaRPr sz="1000" dirty="0">
              <a:latin typeface="BIZ UDP明朝 Medium" panose="02020500000000000000" pitchFamily="18" charset="-128"/>
              <a:ea typeface="BIZ UDP明朝 Medium" panose="02020500000000000000" pitchFamily="18" charset="-128"/>
              <a:cs typeface="Meiryo UI"/>
            </a:endParaRPr>
          </a:p>
        </p:txBody>
      </p:sp>
      <p:sp>
        <p:nvSpPr>
          <p:cNvPr id="66" name="object 7">
            <a:extLst>
              <a:ext uri="{FF2B5EF4-FFF2-40B4-BE49-F238E27FC236}">
                <a16:creationId xmlns:a16="http://schemas.microsoft.com/office/drawing/2014/main" id="{17637F90-F41F-4E0A-8ACA-45A28027F366}"/>
              </a:ext>
            </a:extLst>
          </p:cNvPr>
          <p:cNvSpPr txBox="1"/>
          <p:nvPr/>
        </p:nvSpPr>
        <p:spPr>
          <a:xfrm>
            <a:off x="7593374" y="1617253"/>
            <a:ext cx="3849022" cy="319959"/>
          </a:xfrm>
          <a:prstGeom prst="rect">
            <a:avLst/>
          </a:prstGeom>
        </p:spPr>
        <p:txBody>
          <a:bodyPr vert="horz" wrap="square" lIns="0" tIns="12065" rIns="0" bIns="0" rtlCol="0">
            <a:spAutoFit/>
          </a:bodyPr>
          <a:lstStyle/>
          <a:p>
            <a:pPr marL="12700">
              <a:lnSpc>
                <a:spcPct val="100000"/>
              </a:lnSpc>
              <a:spcBef>
                <a:spcPts val="95"/>
              </a:spcBef>
            </a:pPr>
            <a:r>
              <a:rPr sz="2000" b="1" spc="-25" dirty="0">
                <a:latin typeface="BIZ UDP明朝 Medium" panose="02020500000000000000" pitchFamily="18" charset="-128"/>
                <a:ea typeface="BIZ UDP明朝 Medium" panose="02020500000000000000" pitchFamily="18" charset="-128"/>
                <a:cs typeface="メイリオ"/>
              </a:rPr>
              <a:t>世界のバイオ産業市場規模の推</a:t>
            </a:r>
            <a:r>
              <a:rPr sz="2000" b="1" spc="-50" dirty="0">
                <a:latin typeface="BIZ UDP明朝 Medium" panose="02020500000000000000" pitchFamily="18" charset="-128"/>
                <a:ea typeface="BIZ UDP明朝 Medium" panose="02020500000000000000" pitchFamily="18" charset="-128"/>
                <a:cs typeface="メイリオ"/>
              </a:rPr>
              <a:t>移</a:t>
            </a:r>
            <a:endParaRPr sz="2000" dirty="0">
              <a:latin typeface="BIZ UDP明朝 Medium" panose="02020500000000000000" pitchFamily="18" charset="-128"/>
              <a:ea typeface="BIZ UDP明朝 Medium" panose="02020500000000000000" pitchFamily="18" charset="-128"/>
              <a:cs typeface="メイリオ"/>
            </a:endParaRPr>
          </a:p>
        </p:txBody>
      </p:sp>
      <p:sp>
        <p:nvSpPr>
          <p:cNvPr id="67" name="object 8">
            <a:extLst>
              <a:ext uri="{FF2B5EF4-FFF2-40B4-BE49-F238E27FC236}">
                <a16:creationId xmlns:a16="http://schemas.microsoft.com/office/drawing/2014/main" id="{4F78600E-9DA8-435D-B515-4C0D4D3C234B}"/>
              </a:ext>
            </a:extLst>
          </p:cNvPr>
          <p:cNvSpPr txBox="1"/>
          <p:nvPr/>
        </p:nvSpPr>
        <p:spPr>
          <a:xfrm>
            <a:off x="8462853" y="2760003"/>
            <a:ext cx="1776730"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Meiryo UI"/>
                <a:cs typeface="Meiryo UI"/>
              </a:rPr>
              <a:t>CAGR（</a:t>
            </a:r>
            <a:r>
              <a:rPr sz="1400" dirty="0">
                <a:latin typeface="Meiryo UI"/>
                <a:cs typeface="Meiryo UI"/>
              </a:rPr>
              <a:t>世界</a:t>
            </a:r>
            <a:r>
              <a:rPr sz="1400" spc="-10" dirty="0">
                <a:latin typeface="Meiryo UI"/>
                <a:cs typeface="Meiryo UI"/>
              </a:rPr>
              <a:t>）:7.0%</a:t>
            </a:r>
            <a:endParaRPr sz="1400">
              <a:latin typeface="Meiryo UI"/>
              <a:cs typeface="Meiryo UI"/>
            </a:endParaRPr>
          </a:p>
        </p:txBody>
      </p:sp>
      <p:grpSp>
        <p:nvGrpSpPr>
          <p:cNvPr id="68" name="object 60">
            <a:extLst>
              <a:ext uri="{FF2B5EF4-FFF2-40B4-BE49-F238E27FC236}">
                <a16:creationId xmlns:a16="http://schemas.microsoft.com/office/drawing/2014/main" id="{D334DF7D-218A-4ED2-B33E-E753D6426DEF}"/>
              </a:ext>
            </a:extLst>
          </p:cNvPr>
          <p:cNvGrpSpPr/>
          <p:nvPr/>
        </p:nvGrpSpPr>
        <p:grpSpPr>
          <a:xfrm>
            <a:off x="7521935" y="2821436"/>
            <a:ext cx="3987165" cy="3056255"/>
            <a:chOff x="850201" y="2869692"/>
            <a:chExt cx="3987165" cy="3056255"/>
          </a:xfrm>
        </p:grpSpPr>
        <p:sp>
          <p:nvSpPr>
            <p:cNvPr id="69" name="object 61">
              <a:extLst>
                <a:ext uri="{FF2B5EF4-FFF2-40B4-BE49-F238E27FC236}">
                  <a16:creationId xmlns:a16="http://schemas.microsoft.com/office/drawing/2014/main" id="{70782A3E-9863-46AD-A509-182124153B2A}"/>
                </a:ext>
              </a:extLst>
            </p:cNvPr>
            <p:cNvSpPr/>
            <p:nvPr/>
          </p:nvSpPr>
          <p:spPr>
            <a:xfrm>
              <a:off x="854963" y="5510784"/>
              <a:ext cx="646430" cy="0"/>
            </a:xfrm>
            <a:custGeom>
              <a:avLst/>
              <a:gdLst/>
              <a:ahLst/>
              <a:cxnLst/>
              <a:rect l="l" t="t" r="r" b="b"/>
              <a:pathLst>
                <a:path w="646430">
                  <a:moveTo>
                    <a:pt x="0" y="0"/>
                  </a:moveTo>
                  <a:lnTo>
                    <a:pt x="149352" y="0"/>
                  </a:lnTo>
                </a:path>
                <a:path w="646430">
                  <a:moveTo>
                    <a:pt x="348996" y="0"/>
                  </a:moveTo>
                  <a:lnTo>
                    <a:pt x="646176" y="0"/>
                  </a:lnTo>
                </a:path>
              </a:pathLst>
            </a:custGeom>
            <a:ln w="9143">
              <a:solidFill>
                <a:srgbClr val="DADADA"/>
              </a:solidFill>
            </a:ln>
          </p:spPr>
          <p:txBody>
            <a:bodyPr wrap="square" lIns="0" tIns="0" rIns="0" bIns="0" rtlCol="0"/>
            <a:lstStyle/>
            <a:p>
              <a:endParaRPr/>
            </a:p>
          </p:txBody>
        </p:sp>
        <p:sp>
          <p:nvSpPr>
            <p:cNvPr id="70" name="object 62">
              <a:extLst>
                <a:ext uri="{FF2B5EF4-FFF2-40B4-BE49-F238E27FC236}">
                  <a16:creationId xmlns:a16="http://schemas.microsoft.com/office/drawing/2014/main" id="{47EB7C23-A888-45E6-8D7E-32387DED089C}"/>
                </a:ext>
              </a:extLst>
            </p:cNvPr>
            <p:cNvSpPr/>
            <p:nvPr/>
          </p:nvSpPr>
          <p:spPr>
            <a:xfrm>
              <a:off x="854963" y="4285488"/>
              <a:ext cx="646430" cy="817244"/>
            </a:xfrm>
            <a:custGeom>
              <a:avLst/>
              <a:gdLst/>
              <a:ahLst/>
              <a:cxnLst/>
              <a:rect l="l" t="t" r="r" b="b"/>
              <a:pathLst>
                <a:path w="646430" h="817245">
                  <a:moveTo>
                    <a:pt x="0" y="816863"/>
                  </a:moveTo>
                  <a:lnTo>
                    <a:pt x="149352" y="816863"/>
                  </a:lnTo>
                </a:path>
                <a:path w="646430" h="817245">
                  <a:moveTo>
                    <a:pt x="348996" y="816863"/>
                  </a:moveTo>
                  <a:lnTo>
                    <a:pt x="646176" y="816863"/>
                  </a:lnTo>
                </a:path>
                <a:path w="646430" h="817245">
                  <a:moveTo>
                    <a:pt x="0" y="408432"/>
                  </a:moveTo>
                  <a:lnTo>
                    <a:pt x="149352" y="408432"/>
                  </a:lnTo>
                </a:path>
                <a:path w="646430" h="817245">
                  <a:moveTo>
                    <a:pt x="348996" y="408432"/>
                  </a:moveTo>
                  <a:lnTo>
                    <a:pt x="646176" y="408432"/>
                  </a:lnTo>
                </a:path>
                <a:path w="646430" h="817245">
                  <a:moveTo>
                    <a:pt x="0" y="0"/>
                  </a:moveTo>
                  <a:lnTo>
                    <a:pt x="149352" y="0"/>
                  </a:lnTo>
                </a:path>
                <a:path w="646430" h="817245">
                  <a:moveTo>
                    <a:pt x="348996" y="0"/>
                  </a:moveTo>
                  <a:lnTo>
                    <a:pt x="646176" y="0"/>
                  </a:lnTo>
                </a:path>
              </a:pathLst>
            </a:custGeom>
            <a:ln w="9144">
              <a:solidFill>
                <a:srgbClr val="DADADA"/>
              </a:solidFill>
            </a:ln>
          </p:spPr>
          <p:txBody>
            <a:bodyPr wrap="square" lIns="0" tIns="0" rIns="0" bIns="0" rtlCol="0"/>
            <a:lstStyle/>
            <a:p>
              <a:endParaRPr/>
            </a:p>
          </p:txBody>
        </p:sp>
        <p:sp>
          <p:nvSpPr>
            <p:cNvPr id="71" name="object 63">
              <a:extLst>
                <a:ext uri="{FF2B5EF4-FFF2-40B4-BE49-F238E27FC236}">
                  <a16:creationId xmlns:a16="http://schemas.microsoft.com/office/drawing/2014/main" id="{F3CE40F0-CD17-4847-8525-D3859E07D737}"/>
                </a:ext>
              </a:extLst>
            </p:cNvPr>
            <p:cNvSpPr/>
            <p:nvPr/>
          </p:nvSpPr>
          <p:spPr>
            <a:xfrm>
              <a:off x="1004315" y="5843016"/>
              <a:ext cx="200025" cy="78105"/>
            </a:xfrm>
            <a:custGeom>
              <a:avLst/>
              <a:gdLst/>
              <a:ahLst/>
              <a:cxnLst/>
              <a:rect l="l" t="t" r="r" b="b"/>
              <a:pathLst>
                <a:path w="200025" h="78104">
                  <a:moveTo>
                    <a:pt x="199631" y="0"/>
                  </a:moveTo>
                  <a:lnTo>
                    <a:pt x="0" y="0"/>
                  </a:lnTo>
                  <a:lnTo>
                    <a:pt x="0" y="77724"/>
                  </a:lnTo>
                  <a:lnTo>
                    <a:pt x="199631" y="77724"/>
                  </a:lnTo>
                  <a:lnTo>
                    <a:pt x="199631" y="0"/>
                  </a:lnTo>
                  <a:close/>
                </a:path>
              </a:pathLst>
            </a:custGeom>
            <a:solidFill>
              <a:srgbClr val="5089BC"/>
            </a:solidFill>
          </p:spPr>
          <p:txBody>
            <a:bodyPr wrap="square" lIns="0" tIns="0" rIns="0" bIns="0" rtlCol="0"/>
            <a:lstStyle/>
            <a:p>
              <a:endParaRPr/>
            </a:p>
          </p:txBody>
        </p:sp>
        <p:sp>
          <p:nvSpPr>
            <p:cNvPr id="72" name="object 64">
              <a:extLst>
                <a:ext uri="{FF2B5EF4-FFF2-40B4-BE49-F238E27FC236}">
                  <a16:creationId xmlns:a16="http://schemas.microsoft.com/office/drawing/2014/main" id="{B72F1F41-AE52-4AD2-95E3-67D3B1807B0B}"/>
                </a:ext>
              </a:extLst>
            </p:cNvPr>
            <p:cNvSpPr/>
            <p:nvPr/>
          </p:nvSpPr>
          <p:spPr>
            <a:xfrm>
              <a:off x="1004315" y="4059936"/>
              <a:ext cx="200025" cy="1783080"/>
            </a:xfrm>
            <a:custGeom>
              <a:avLst/>
              <a:gdLst/>
              <a:ahLst/>
              <a:cxnLst/>
              <a:rect l="l" t="t" r="r" b="b"/>
              <a:pathLst>
                <a:path w="200025" h="1783079">
                  <a:moveTo>
                    <a:pt x="199644" y="0"/>
                  </a:moveTo>
                  <a:lnTo>
                    <a:pt x="0" y="0"/>
                  </a:lnTo>
                  <a:lnTo>
                    <a:pt x="0" y="1783080"/>
                  </a:lnTo>
                  <a:lnTo>
                    <a:pt x="199644" y="1783080"/>
                  </a:lnTo>
                  <a:lnTo>
                    <a:pt x="199644" y="0"/>
                  </a:lnTo>
                  <a:close/>
                </a:path>
              </a:pathLst>
            </a:custGeom>
            <a:solidFill>
              <a:srgbClr val="97B9E0"/>
            </a:solidFill>
          </p:spPr>
          <p:txBody>
            <a:bodyPr wrap="square" lIns="0" tIns="0" rIns="0" bIns="0" rtlCol="0"/>
            <a:lstStyle/>
            <a:p>
              <a:endParaRPr/>
            </a:p>
          </p:txBody>
        </p:sp>
        <p:sp>
          <p:nvSpPr>
            <p:cNvPr id="73" name="object 65">
              <a:extLst>
                <a:ext uri="{FF2B5EF4-FFF2-40B4-BE49-F238E27FC236}">
                  <a16:creationId xmlns:a16="http://schemas.microsoft.com/office/drawing/2014/main" id="{7EF50DB7-450E-40A8-AAB4-048D2E533711}"/>
                </a:ext>
              </a:extLst>
            </p:cNvPr>
            <p:cNvSpPr/>
            <p:nvPr/>
          </p:nvSpPr>
          <p:spPr>
            <a:xfrm>
              <a:off x="1700783" y="5510784"/>
              <a:ext cx="299085" cy="0"/>
            </a:xfrm>
            <a:custGeom>
              <a:avLst/>
              <a:gdLst/>
              <a:ahLst/>
              <a:cxnLst/>
              <a:rect l="l" t="t" r="r" b="b"/>
              <a:pathLst>
                <a:path w="299085">
                  <a:moveTo>
                    <a:pt x="0" y="0"/>
                  </a:moveTo>
                  <a:lnTo>
                    <a:pt x="298703" y="0"/>
                  </a:lnTo>
                </a:path>
              </a:pathLst>
            </a:custGeom>
            <a:ln w="9143">
              <a:solidFill>
                <a:srgbClr val="DADADA"/>
              </a:solidFill>
            </a:ln>
          </p:spPr>
          <p:txBody>
            <a:bodyPr wrap="square" lIns="0" tIns="0" rIns="0" bIns="0" rtlCol="0"/>
            <a:lstStyle/>
            <a:p>
              <a:endParaRPr/>
            </a:p>
          </p:txBody>
        </p:sp>
        <p:sp>
          <p:nvSpPr>
            <p:cNvPr id="74" name="object 66">
              <a:extLst>
                <a:ext uri="{FF2B5EF4-FFF2-40B4-BE49-F238E27FC236}">
                  <a16:creationId xmlns:a16="http://schemas.microsoft.com/office/drawing/2014/main" id="{87A22231-98B3-4CD2-834E-3690B4F6C4BC}"/>
                </a:ext>
              </a:extLst>
            </p:cNvPr>
            <p:cNvSpPr/>
            <p:nvPr/>
          </p:nvSpPr>
          <p:spPr>
            <a:xfrm>
              <a:off x="854963" y="3875532"/>
              <a:ext cx="1144905" cy="1226820"/>
            </a:xfrm>
            <a:custGeom>
              <a:avLst/>
              <a:gdLst/>
              <a:ahLst/>
              <a:cxnLst/>
              <a:rect l="l" t="t" r="r" b="b"/>
              <a:pathLst>
                <a:path w="1144905" h="1226820">
                  <a:moveTo>
                    <a:pt x="845820" y="1226819"/>
                  </a:moveTo>
                  <a:lnTo>
                    <a:pt x="1144524" y="1226819"/>
                  </a:lnTo>
                </a:path>
                <a:path w="1144905" h="1226820">
                  <a:moveTo>
                    <a:pt x="845820" y="818388"/>
                  </a:moveTo>
                  <a:lnTo>
                    <a:pt x="1144524" y="818388"/>
                  </a:lnTo>
                </a:path>
                <a:path w="1144905" h="1226820">
                  <a:moveTo>
                    <a:pt x="845820" y="409955"/>
                  </a:moveTo>
                  <a:lnTo>
                    <a:pt x="1144524" y="409955"/>
                  </a:lnTo>
                </a:path>
                <a:path w="1144905" h="1226820">
                  <a:moveTo>
                    <a:pt x="0" y="0"/>
                  </a:moveTo>
                  <a:lnTo>
                    <a:pt x="1144524" y="0"/>
                  </a:lnTo>
                </a:path>
              </a:pathLst>
            </a:custGeom>
            <a:ln w="9144">
              <a:solidFill>
                <a:srgbClr val="DADADA"/>
              </a:solidFill>
            </a:ln>
          </p:spPr>
          <p:txBody>
            <a:bodyPr wrap="square" lIns="0" tIns="0" rIns="0" bIns="0" rtlCol="0"/>
            <a:lstStyle/>
            <a:p>
              <a:endParaRPr/>
            </a:p>
          </p:txBody>
        </p:sp>
        <p:sp>
          <p:nvSpPr>
            <p:cNvPr id="75" name="object 67">
              <a:extLst>
                <a:ext uri="{FF2B5EF4-FFF2-40B4-BE49-F238E27FC236}">
                  <a16:creationId xmlns:a16="http://schemas.microsoft.com/office/drawing/2014/main" id="{40922307-815A-4794-A4F2-3696D0B57E39}"/>
                </a:ext>
              </a:extLst>
            </p:cNvPr>
            <p:cNvSpPr/>
            <p:nvPr/>
          </p:nvSpPr>
          <p:spPr>
            <a:xfrm>
              <a:off x="1501140" y="5836920"/>
              <a:ext cx="200025" cy="83820"/>
            </a:xfrm>
            <a:custGeom>
              <a:avLst/>
              <a:gdLst/>
              <a:ahLst/>
              <a:cxnLst/>
              <a:rect l="l" t="t" r="r" b="b"/>
              <a:pathLst>
                <a:path w="200025" h="83820">
                  <a:moveTo>
                    <a:pt x="199644" y="0"/>
                  </a:moveTo>
                  <a:lnTo>
                    <a:pt x="0" y="0"/>
                  </a:lnTo>
                  <a:lnTo>
                    <a:pt x="0" y="83819"/>
                  </a:lnTo>
                  <a:lnTo>
                    <a:pt x="199644" y="83819"/>
                  </a:lnTo>
                  <a:lnTo>
                    <a:pt x="199644" y="0"/>
                  </a:lnTo>
                  <a:close/>
                </a:path>
              </a:pathLst>
            </a:custGeom>
            <a:solidFill>
              <a:srgbClr val="5089BC"/>
            </a:solidFill>
          </p:spPr>
          <p:txBody>
            <a:bodyPr wrap="square" lIns="0" tIns="0" rIns="0" bIns="0" rtlCol="0"/>
            <a:lstStyle/>
            <a:p>
              <a:endParaRPr/>
            </a:p>
          </p:txBody>
        </p:sp>
        <p:sp>
          <p:nvSpPr>
            <p:cNvPr id="76" name="object 68">
              <a:extLst>
                <a:ext uri="{FF2B5EF4-FFF2-40B4-BE49-F238E27FC236}">
                  <a16:creationId xmlns:a16="http://schemas.microsoft.com/office/drawing/2014/main" id="{EBE208BB-0A5B-4FBD-BD1A-933938DF83F1}"/>
                </a:ext>
              </a:extLst>
            </p:cNvPr>
            <p:cNvSpPr/>
            <p:nvPr/>
          </p:nvSpPr>
          <p:spPr>
            <a:xfrm>
              <a:off x="1501140" y="3889248"/>
              <a:ext cx="200025" cy="1948180"/>
            </a:xfrm>
            <a:custGeom>
              <a:avLst/>
              <a:gdLst/>
              <a:ahLst/>
              <a:cxnLst/>
              <a:rect l="l" t="t" r="r" b="b"/>
              <a:pathLst>
                <a:path w="200025" h="1948179">
                  <a:moveTo>
                    <a:pt x="199644" y="0"/>
                  </a:moveTo>
                  <a:lnTo>
                    <a:pt x="0" y="0"/>
                  </a:lnTo>
                  <a:lnTo>
                    <a:pt x="0" y="1947672"/>
                  </a:lnTo>
                  <a:lnTo>
                    <a:pt x="199644" y="1947672"/>
                  </a:lnTo>
                  <a:lnTo>
                    <a:pt x="199644" y="0"/>
                  </a:lnTo>
                  <a:close/>
                </a:path>
              </a:pathLst>
            </a:custGeom>
            <a:solidFill>
              <a:srgbClr val="97B9E0"/>
            </a:solidFill>
          </p:spPr>
          <p:txBody>
            <a:bodyPr wrap="square" lIns="0" tIns="0" rIns="0" bIns="0" rtlCol="0"/>
            <a:lstStyle/>
            <a:p>
              <a:endParaRPr/>
            </a:p>
          </p:txBody>
        </p:sp>
        <p:sp>
          <p:nvSpPr>
            <p:cNvPr id="77" name="object 69">
              <a:extLst>
                <a:ext uri="{FF2B5EF4-FFF2-40B4-BE49-F238E27FC236}">
                  <a16:creationId xmlns:a16="http://schemas.microsoft.com/office/drawing/2014/main" id="{8E0F9ED7-FB66-4DB1-B0E2-B4A8C5DF718C}"/>
                </a:ext>
              </a:extLst>
            </p:cNvPr>
            <p:cNvSpPr/>
            <p:nvPr/>
          </p:nvSpPr>
          <p:spPr>
            <a:xfrm>
              <a:off x="2197608" y="3875532"/>
              <a:ext cx="299085" cy="1226820"/>
            </a:xfrm>
            <a:custGeom>
              <a:avLst/>
              <a:gdLst/>
              <a:ahLst/>
              <a:cxnLst/>
              <a:rect l="l" t="t" r="r" b="b"/>
              <a:pathLst>
                <a:path w="299085" h="1226820">
                  <a:moveTo>
                    <a:pt x="0" y="1226819"/>
                  </a:moveTo>
                  <a:lnTo>
                    <a:pt x="298704" y="1226819"/>
                  </a:lnTo>
                </a:path>
                <a:path w="299085" h="1226820">
                  <a:moveTo>
                    <a:pt x="0" y="818388"/>
                  </a:moveTo>
                  <a:lnTo>
                    <a:pt x="298704" y="818388"/>
                  </a:lnTo>
                </a:path>
                <a:path w="299085" h="1226820">
                  <a:moveTo>
                    <a:pt x="0" y="409955"/>
                  </a:moveTo>
                  <a:lnTo>
                    <a:pt x="298704" y="409955"/>
                  </a:lnTo>
                </a:path>
                <a:path w="299085" h="1226820">
                  <a:moveTo>
                    <a:pt x="0" y="0"/>
                  </a:moveTo>
                  <a:lnTo>
                    <a:pt x="298704" y="0"/>
                  </a:lnTo>
                </a:path>
              </a:pathLst>
            </a:custGeom>
            <a:ln w="9144">
              <a:solidFill>
                <a:srgbClr val="DADADA"/>
              </a:solidFill>
            </a:ln>
          </p:spPr>
          <p:txBody>
            <a:bodyPr wrap="square" lIns="0" tIns="0" rIns="0" bIns="0" rtlCol="0"/>
            <a:lstStyle/>
            <a:p>
              <a:endParaRPr/>
            </a:p>
          </p:txBody>
        </p:sp>
        <p:sp>
          <p:nvSpPr>
            <p:cNvPr id="78" name="object 70">
              <a:extLst>
                <a:ext uri="{FF2B5EF4-FFF2-40B4-BE49-F238E27FC236}">
                  <a16:creationId xmlns:a16="http://schemas.microsoft.com/office/drawing/2014/main" id="{90E61884-78D4-4C8E-8205-38E189132AAC}"/>
                </a:ext>
              </a:extLst>
            </p:cNvPr>
            <p:cNvSpPr/>
            <p:nvPr/>
          </p:nvSpPr>
          <p:spPr>
            <a:xfrm>
              <a:off x="1999488" y="5829300"/>
              <a:ext cx="198755" cy="91440"/>
            </a:xfrm>
            <a:custGeom>
              <a:avLst/>
              <a:gdLst/>
              <a:ahLst/>
              <a:cxnLst/>
              <a:rect l="l" t="t" r="r" b="b"/>
              <a:pathLst>
                <a:path w="198755" h="91439">
                  <a:moveTo>
                    <a:pt x="198132" y="0"/>
                  </a:moveTo>
                  <a:lnTo>
                    <a:pt x="0" y="0"/>
                  </a:lnTo>
                  <a:lnTo>
                    <a:pt x="0" y="91440"/>
                  </a:lnTo>
                  <a:lnTo>
                    <a:pt x="198132" y="91440"/>
                  </a:lnTo>
                  <a:lnTo>
                    <a:pt x="198132" y="0"/>
                  </a:lnTo>
                  <a:close/>
                </a:path>
              </a:pathLst>
            </a:custGeom>
            <a:solidFill>
              <a:srgbClr val="5089BC"/>
            </a:solidFill>
          </p:spPr>
          <p:txBody>
            <a:bodyPr wrap="square" lIns="0" tIns="0" rIns="0" bIns="0" rtlCol="0"/>
            <a:lstStyle/>
            <a:p>
              <a:endParaRPr/>
            </a:p>
          </p:txBody>
        </p:sp>
        <p:sp>
          <p:nvSpPr>
            <p:cNvPr id="79" name="object 71">
              <a:extLst>
                <a:ext uri="{FF2B5EF4-FFF2-40B4-BE49-F238E27FC236}">
                  <a16:creationId xmlns:a16="http://schemas.microsoft.com/office/drawing/2014/main" id="{E2EBE39B-9CCA-4716-99B6-6A21DD8C7FDB}"/>
                </a:ext>
              </a:extLst>
            </p:cNvPr>
            <p:cNvSpPr/>
            <p:nvPr/>
          </p:nvSpPr>
          <p:spPr>
            <a:xfrm>
              <a:off x="1999488" y="3703320"/>
              <a:ext cx="198120" cy="2125980"/>
            </a:xfrm>
            <a:custGeom>
              <a:avLst/>
              <a:gdLst/>
              <a:ahLst/>
              <a:cxnLst/>
              <a:rect l="l" t="t" r="r" b="b"/>
              <a:pathLst>
                <a:path w="198119" h="2125979">
                  <a:moveTo>
                    <a:pt x="198119" y="0"/>
                  </a:moveTo>
                  <a:lnTo>
                    <a:pt x="0" y="0"/>
                  </a:lnTo>
                  <a:lnTo>
                    <a:pt x="0" y="2125979"/>
                  </a:lnTo>
                  <a:lnTo>
                    <a:pt x="198119" y="2125979"/>
                  </a:lnTo>
                  <a:lnTo>
                    <a:pt x="198119" y="0"/>
                  </a:lnTo>
                  <a:close/>
                </a:path>
              </a:pathLst>
            </a:custGeom>
            <a:solidFill>
              <a:srgbClr val="97B9E0"/>
            </a:solidFill>
          </p:spPr>
          <p:txBody>
            <a:bodyPr wrap="square" lIns="0" tIns="0" rIns="0" bIns="0" rtlCol="0"/>
            <a:lstStyle/>
            <a:p>
              <a:endParaRPr/>
            </a:p>
          </p:txBody>
        </p:sp>
        <p:sp>
          <p:nvSpPr>
            <p:cNvPr id="80" name="object 72">
              <a:extLst>
                <a:ext uri="{FF2B5EF4-FFF2-40B4-BE49-F238E27FC236}">
                  <a16:creationId xmlns:a16="http://schemas.microsoft.com/office/drawing/2014/main" id="{7EA52A2D-0476-4D86-9416-BA5145FB398C}"/>
                </a:ext>
              </a:extLst>
            </p:cNvPr>
            <p:cNvSpPr/>
            <p:nvPr/>
          </p:nvSpPr>
          <p:spPr>
            <a:xfrm>
              <a:off x="2496312" y="5820156"/>
              <a:ext cx="198120" cy="100965"/>
            </a:xfrm>
            <a:custGeom>
              <a:avLst/>
              <a:gdLst/>
              <a:ahLst/>
              <a:cxnLst/>
              <a:rect l="l" t="t" r="r" b="b"/>
              <a:pathLst>
                <a:path w="198119" h="100964">
                  <a:moveTo>
                    <a:pt x="198119" y="0"/>
                  </a:moveTo>
                  <a:lnTo>
                    <a:pt x="0" y="0"/>
                  </a:lnTo>
                  <a:lnTo>
                    <a:pt x="0" y="100584"/>
                  </a:lnTo>
                  <a:lnTo>
                    <a:pt x="198119" y="100584"/>
                  </a:lnTo>
                  <a:lnTo>
                    <a:pt x="198119" y="0"/>
                  </a:lnTo>
                  <a:close/>
                </a:path>
              </a:pathLst>
            </a:custGeom>
            <a:solidFill>
              <a:srgbClr val="5089BC"/>
            </a:solidFill>
          </p:spPr>
          <p:txBody>
            <a:bodyPr wrap="square" lIns="0" tIns="0" rIns="0" bIns="0" rtlCol="0"/>
            <a:lstStyle/>
            <a:p>
              <a:endParaRPr/>
            </a:p>
          </p:txBody>
        </p:sp>
        <p:sp>
          <p:nvSpPr>
            <p:cNvPr id="81" name="object 73">
              <a:extLst>
                <a:ext uri="{FF2B5EF4-FFF2-40B4-BE49-F238E27FC236}">
                  <a16:creationId xmlns:a16="http://schemas.microsoft.com/office/drawing/2014/main" id="{F06EC3A1-BAB7-4BE5-94A7-203A93C9FFBD}"/>
                </a:ext>
              </a:extLst>
            </p:cNvPr>
            <p:cNvSpPr/>
            <p:nvPr/>
          </p:nvSpPr>
          <p:spPr>
            <a:xfrm>
              <a:off x="2496312" y="5660136"/>
              <a:ext cx="198120" cy="160020"/>
            </a:xfrm>
            <a:custGeom>
              <a:avLst/>
              <a:gdLst/>
              <a:ahLst/>
              <a:cxnLst/>
              <a:rect l="l" t="t" r="r" b="b"/>
              <a:pathLst>
                <a:path w="198119" h="160020">
                  <a:moveTo>
                    <a:pt x="0" y="160020"/>
                  </a:moveTo>
                  <a:lnTo>
                    <a:pt x="198119" y="160020"/>
                  </a:lnTo>
                  <a:lnTo>
                    <a:pt x="198119" y="0"/>
                  </a:lnTo>
                  <a:lnTo>
                    <a:pt x="0" y="0"/>
                  </a:lnTo>
                  <a:lnTo>
                    <a:pt x="0" y="160020"/>
                  </a:lnTo>
                  <a:close/>
                </a:path>
              </a:pathLst>
            </a:custGeom>
            <a:solidFill>
              <a:srgbClr val="97B9E0"/>
            </a:solidFill>
          </p:spPr>
          <p:txBody>
            <a:bodyPr wrap="square" lIns="0" tIns="0" rIns="0" bIns="0" rtlCol="0"/>
            <a:lstStyle/>
            <a:p>
              <a:endParaRPr/>
            </a:p>
          </p:txBody>
        </p:sp>
        <p:sp>
          <p:nvSpPr>
            <p:cNvPr id="82" name="object 74">
              <a:extLst>
                <a:ext uri="{FF2B5EF4-FFF2-40B4-BE49-F238E27FC236}">
                  <a16:creationId xmlns:a16="http://schemas.microsoft.com/office/drawing/2014/main" id="{73DD1238-AA3B-4FBB-ABE1-162D96ED9C8F}"/>
                </a:ext>
              </a:extLst>
            </p:cNvPr>
            <p:cNvSpPr/>
            <p:nvPr/>
          </p:nvSpPr>
          <p:spPr>
            <a:xfrm>
              <a:off x="854963" y="3467100"/>
              <a:ext cx="2138680" cy="1635760"/>
            </a:xfrm>
            <a:custGeom>
              <a:avLst/>
              <a:gdLst/>
              <a:ahLst/>
              <a:cxnLst/>
              <a:rect l="l" t="t" r="r" b="b"/>
              <a:pathLst>
                <a:path w="2138680" h="1635760">
                  <a:moveTo>
                    <a:pt x="1839468" y="1635252"/>
                  </a:moveTo>
                  <a:lnTo>
                    <a:pt x="2138172" y="1635252"/>
                  </a:lnTo>
                </a:path>
                <a:path w="2138680" h="1635760">
                  <a:moveTo>
                    <a:pt x="1839468" y="1226820"/>
                  </a:moveTo>
                  <a:lnTo>
                    <a:pt x="2138172" y="1226820"/>
                  </a:lnTo>
                </a:path>
                <a:path w="2138680" h="1635760">
                  <a:moveTo>
                    <a:pt x="1839468" y="818388"/>
                  </a:moveTo>
                  <a:lnTo>
                    <a:pt x="2138172" y="818388"/>
                  </a:lnTo>
                </a:path>
                <a:path w="2138680" h="1635760">
                  <a:moveTo>
                    <a:pt x="1839468" y="408432"/>
                  </a:moveTo>
                  <a:lnTo>
                    <a:pt x="2138172" y="408432"/>
                  </a:lnTo>
                </a:path>
                <a:path w="2138680" h="1635760">
                  <a:moveTo>
                    <a:pt x="0" y="0"/>
                  </a:moveTo>
                  <a:lnTo>
                    <a:pt x="2138172" y="0"/>
                  </a:lnTo>
                </a:path>
              </a:pathLst>
            </a:custGeom>
            <a:ln w="9144">
              <a:solidFill>
                <a:srgbClr val="DADADA"/>
              </a:solidFill>
            </a:ln>
          </p:spPr>
          <p:txBody>
            <a:bodyPr wrap="square" lIns="0" tIns="0" rIns="0" bIns="0" rtlCol="0"/>
            <a:lstStyle/>
            <a:p>
              <a:endParaRPr/>
            </a:p>
          </p:txBody>
        </p:sp>
        <p:sp>
          <p:nvSpPr>
            <p:cNvPr id="83" name="object 75">
              <a:extLst>
                <a:ext uri="{FF2B5EF4-FFF2-40B4-BE49-F238E27FC236}">
                  <a16:creationId xmlns:a16="http://schemas.microsoft.com/office/drawing/2014/main" id="{4F3A56DF-9372-425A-BB65-F51EB9A1E286}"/>
                </a:ext>
              </a:extLst>
            </p:cNvPr>
            <p:cNvSpPr/>
            <p:nvPr/>
          </p:nvSpPr>
          <p:spPr>
            <a:xfrm>
              <a:off x="2496312" y="3494532"/>
              <a:ext cx="198120" cy="1918970"/>
            </a:xfrm>
            <a:custGeom>
              <a:avLst/>
              <a:gdLst/>
              <a:ahLst/>
              <a:cxnLst/>
              <a:rect l="l" t="t" r="r" b="b"/>
              <a:pathLst>
                <a:path w="198119" h="1918970">
                  <a:moveTo>
                    <a:pt x="0" y="1918715"/>
                  </a:moveTo>
                  <a:lnTo>
                    <a:pt x="198119" y="1918715"/>
                  </a:lnTo>
                  <a:lnTo>
                    <a:pt x="198119" y="0"/>
                  </a:lnTo>
                  <a:lnTo>
                    <a:pt x="0" y="0"/>
                  </a:lnTo>
                  <a:lnTo>
                    <a:pt x="0" y="1918715"/>
                  </a:lnTo>
                  <a:close/>
                </a:path>
              </a:pathLst>
            </a:custGeom>
            <a:solidFill>
              <a:srgbClr val="97B9E0"/>
            </a:solidFill>
          </p:spPr>
          <p:txBody>
            <a:bodyPr wrap="square" lIns="0" tIns="0" rIns="0" bIns="0" rtlCol="0"/>
            <a:lstStyle/>
            <a:p>
              <a:endParaRPr/>
            </a:p>
          </p:txBody>
        </p:sp>
        <p:sp>
          <p:nvSpPr>
            <p:cNvPr id="84" name="object 76">
              <a:extLst>
                <a:ext uri="{FF2B5EF4-FFF2-40B4-BE49-F238E27FC236}">
                  <a16:creationId xmlns:a16="http://schemas.microsoft.com/office/drawing/2014/main" id="{ADF9CC5A-60DF-43B3-893F-8F64FFB0B55E}"/>
                </a:ext>
              </a:extLst>
            </p:cNvPr>
            <p:cNvSpPr/>
            <p:nvPr/>
          </p:nvSpPr>
          <p:spPr>
            <a:xfrm>
              <a:off x="2993136" y="5814060"/>
              <a:ext cx="198120" cy="106680"/>
            </a:xfrm>
            <a:custGeom>
              <a:avLst/>
              <a:gdLst/>
              <a:ahLst/>
              <a:cxnLst/>
              <a:rect l="l" t="t" r="r" b="b"/>
              <a:pathLst>
                <a:path w="198119" h="106679">
                  <a:moveTo>
                    <a:pt x="198119" y="0"/>
                  </a:moveTo>
                  <a:lnTo>
                    <a:pt x="0" y="0"/>
                  </a:lnTo>
                  <a:lnTo>
                    <a:pt x="0" y="106679"/>
                  </a:lnTo>
                  <a:lnTo>
                    <a:pt x="198119" y="106679"/>
                  </a:lnTo>
                  <a:lnTo>
                    <a:pt x="198119" y="0"/>
                  </a:lnTo>
                  <a:close/>
                </a:path>
              </a:pathLst>
            </a:custGeom>
            <a:solidFill>
              <a:srgbClr val="5089BC"/>
            </a:solidFill>
          </p:spPr>
          <p:txBody>
            <a:bodyPr wrap="square" lIns="0" tIns="0" rIns="0" bIns="0" rtlCol="0"/>
            <a:lstStyle/>
            <a:p>
              <a:endParaRPr/>
            </a:p>
          </p:txBody>
        </p:sp>
        <p:sp>
          <p:nvSpPr>
            <p:cNvPr id="85" name="object 77">
              <a:extLst>
                <a:ext uri="{FF2B5EF4-FFF2-40B4-BE49-F238E27FC236}">
                  <a16:creationId xmlns:a16="http://schemas.microsoft.com/office/drawing/2014/main" id="{E3BB71F7-ACB5-4F2B-8271-2BC551E8943E}"/>
                </a:ext>
              </a:extLst>
            </p:cNvPr>
            <p:cNvSpPr/>
            <p:nvPr/>
          </p:nvSpPr>
          <p:spPr>
            <a:xfrm>
              <a:off x="2993136" y="5660136"/>
              <a:ext cx="198120" cy="154305"/>
            </a:xfrm>
            <a:custGeom>
              <a:avLst/>
              <a:gdLst/>
              <a:ahLst/>
              <a:cxnLst/>
              <a:rect l="l" t="t" r="r" b="b"/>
              <a:pathLst>
                <a:path w="198119" h="154304">
                  <a:moveTo>
                    <a:pt x="0" y="153924"/>
                  </a:moveTo>
                  <a:lnTo>
                    <a:pt x="198119" y="153924"/>
                  </a:lnTo>
                  <a:lnTo>
                    <a:pt x="198119" y="0"/>
                  </a:lnTo>
                  <a:lnTo>
                    <a:pt x="0" y="0"/>
                  </a:lnTo>
                  <a:lnTo>
                    <a:pt x="0" y="153924"/>
                  </a:lnTo>
                  <a:close/>
                </a:path>
              </a:pathLst>
            </a:custGeom>
            <a:solidFill>
              <a:srgbClr val="97B9E0"/>
            </a:solidFill>
          </p:spPr>
          <p:txBody>
            <a:bodyPr wrap="square" lIns="0" tIns="0" rIns="0" bIns="0" rtlCol="0"/>
            <a:lstStyle/>
            <a:p>
              <a:endParaRPr/>
            </a:p>
          </p:txBody>
        </p:sp>
        <p:sp>
          <p:nvSpPr>
            <p:cNvPr id="86" name="object 78">
              <a:extLst>
                <a:ext uri="{FF2B5EF4-FFF2-40B4-BE49-F238E27FC236}">
                  <a16:creationId xmlns:a16="http://schemas.microsoft.com/office/drawing/2014/main" id="{39815448-E16C-4C6B-8C40-D0B64188579E}"/>
                </a:ext>
              </a:extLst>
            </p:cNvPr>
            <p:cNvSpPr/>
            <p:nvPr/>
          </p:nvSpPr>
          <p:spPr>
            <a:xfrm>
              <a:off x="3191256" y="3467100"/>
              <a:ext cx="299085" cy="1635760"/>
            </a:xfrm>
            <a:custGeom>
              <a:avLst/>
              <a:gdLst/>
              <a:ahLst/>
              <a:cxnLst/>
              <a:rect l="l" t="t" r="r" b="b"/>
              <a:pathLst>
                <a:path w="299085" h="1635760">
                  <a:moveTo>
                    <a:pt x="0" y="1635252"/>
                  </a:moveTo>
                  <a:lnTo>
                    <a:pt x="298704" y="1635252"/>
                  </a:lnTo>
                </a:path>
                <a:path w="299085" h="1635760">
                  <a:moveTo>
                    <a:pt x="0" y="1226820"/>
                  </a:moveTo>
                  <a:lnTo>
                    <a:pt x="298704" y="1226820"/>
                  </a:lnTo>
                </a:path>
                <a:path w="299085" h="1635760">
                  <a:moveTo>
                    <a:pt x="0" y="818388"/>
                  </a:moveTo>
                  <a:lnTo>
                    <a:pt x="298704" y="818388"/>
                  </a:lnTo>
                </a:path>
                <a:path w="299085" h="1635760">
                  <a:moveTo>
                    <a:pt x="0" y="408432"/>
                  </a:moveTo>
                  <a:lnTo>
                    <a:pt x="298704" y="408432"/>
                  </a:lnTo>
                </a:path>
                <a:path w="299085" h="1635760">
                  <a:moveTo>
                    <a:pt x="0" y="0"/>
                  </a:moveTo>
                  <a:lnTo>
                    <a:pt x="298704" y="0"/>
                  </a:lnTo>
                </a:path>
              </a:pathLst>
            </a:custGeom>
            <a:ln w="9144">
              <a:solidFill>
                <a:srgbClr val="DADADA"/>
              </a:solidFill>
            </a:ln>
          </p:spPr>
          <p:txBody>
            <a:bodyPr wrap="square" lIns="0" tIns="0" rIns="0" bIns="0" rtlCol="0"/>
            <a:lstStyle/>
            <a:p>
              <a:endParaRPr/>
            </a:p>
          </p:txBody>
        </p:sp>
        <p:sp>
          <p:nvSpPr>
            <p:cNvPr id="87" name="object 79">
              <a:extLst>
                <a:ext uri="{FF2B5EF4-FFF2-40B4-BE49-F238E27FC236}">
                  <a16:creationId xmlns:a16="http://schemas.microsoft.com/office/drawing/2014/main" id="{44E28425-9DC3-4543-82F9-7A3FFC2E6F7E}"/>
                </a:ext>
              </a:extLst>
            </p:cNvPr>
            <p:cNvSpPr/>
            <p:nvPr/>
          </p:nvSpPr>
          <p:spPr>
            <a:xfrm>
              <a:off x="2993136" y="3322320"/>
              <a:ext cx="198120" cy="2091055"/>
            </a:xfrm>
            <a:custGeom>
              <a:avLst/>
              <a:gdLst/>
              <a:ahLst/>
              <a:cxnLst/>
              <a:rect l="l" t="t" r="r" b="b"/>
              <a:pathLst>
                <a:path w="198119" h="2091054">
                  <a:moveTo>
                    <a:pt x="0" y="2090927"/>
                  </a:moveTo>
                  <a:lnTo>
                    <a:pt x="198119" y="2090927"/>
                  </a:lnTo>
                  <a:lnTo>
                    <a:pt x="198119" y="0"/>
                  </a:lnTo>
                  <a:lnTo>
                    <a:pt x="0" y="0"/>
                  </a:lnTo>
                  <a:lnTo>
                    <a:pt x="0" y="2090927"/>
                  </a:lnTo>
                  <a:close/>
                </a:path>
              </a:pathLst>
            </a:custGeom>
            <a:solidFill>
              <a:srgbClr val="97B9E0"/>
            </a:solidFill>
          </p:spPr>
          <p:txBody>
            <a:bodyPr wrap="square" lIns="0" tIns="0" rIns="0" bIns="0" rtlCol="0"/>
            <a:lstStyle/>
            <a:p>
              <a:endParaRPr/>
            </a:p>
          </p:txBody>
        </p:sp>
        <p:sp>
          <p:nvSpPr>
            <p:cNvPr id="88" name="object 80">
              <a:extLst>
                <a:ext uri="{FF2B5EF4-FFF2-40B4-BE49-F238E27FC236}">
                  <a16:creationId xmlns:a16="http://schemas.microsoft.com/office/drawing/2014/main" id="{8FF6B21B-20B6-4252-8EA3-4D35B78D2727}"/>
                </a:ext>
              </a:extLst>
            </p:cNvPr>
            <p:cNvSpPr/>
            <p:nvPr/>
          </p:nvSpPr>
          <p:spPr>
            <a:xfrm>
              <a:off x="3689603" y="5510784"/>
              <a:ext cx="297180" cy="0"/>
            </a:xfrm>
            <a:custGeom>
              <a:avLst/>
              <a:gdLst/>
              <a:ahLst/>
              <a:cxnLst/>
              <a:rect l="l" t="t" r="r" b="b"/>
              <a:pathLst>
                <a:path w="297179">
                  <a:moveTo>
                    <a:pt x="0" y="0"/>
                  </a:moveTo>
                  <a:lnTo>
                    <a:pt x="297179" y="0"/>
                  </a:lnTo>
                </a:path>
              </a:pathLst>
            </a:custGeom>
            <a:ln w="9143">
              <a:solidFill>
                <a:srgbClr val="DADADA"/>
              </a:solidFill>
            </a:ln>
          </p:spPr>
          <p:txBody>
            <a:bodyPr wrap="square" lIns="0" tIns="0" rIns="0" bIns="0" rtlCol="0"/>
            <a:lstStyle/>
            <a:p>
              <a:endParaRPr/>
            </a:p>
          </p:txBody>
        </p:sp>
        <p:sp>
          <p:nvSpPr>
            <p:cNvPr id="89" name="object 81">
              <a:extLst>
                <a:ext uri="{FF2B5EF4-FFF2-40B4-BE49-F238E27FC236}">
                  <a16:creationId xmlns:a16="http://schemas.microsoft.com/office/drawing/2014/main" id="{0ACEB3C2-1D53-4F24-BAB6-1EF4FD1509E6}"/>
                </a:ext>
              </a:extLst>
            </p:cNvPr>
            <p:cNvSpPr/>
            <p:nvPr/>
          </p:nvSpPr>
          <p:spPr>
            <a:xfrm>
              <a:off x="3689603" y="3467100"/>
              <a:ext cx="297180" cy="1635760"/>
            </a:xfrm>
            <a:custGeom>
              <a:avLst/>
              <a:gdLst/>
              <a:ahLst/>
              <a:cxnLst/>
              <a:rect l="l" t="t" r="r" b="b"/>
              <a:pathLst>
                <a:path w="297179" h="1635760">
                  <a:moveTo>
                    <a:pt x="0" y="1635252"/>
                  </a:moveTo>
                  <a:lnTo>
                    <a:pt x="297179" y="1635252"/>
                  </a:lnTo>
                </a:path>
                <a:path w="297179" h="1635760">
                  <a:moveTo>
                    <a:pt x="0" y="1226820"/>
                  </a:moveTo>
                  <a:lnTo>
                    <a:pt x="297179" y="1226820"/>
                  </a:lnTo>
                </a:path>
                <a:path w="297179" h="1635760">
                  <a:moveTo>
                    <a:pt x="0" y="818388"/>
                  </a:moveTo>
                  <a:lnTo>
                    <a:pt x="297179" y="818388"/>
                  </a:lnTo>
                </a:path>
                <a:path w="297179" h="1635760">
                  <a:moveTo>
                    <a:pt x="0" y="408432"/>
                  </a:moveTo>
                  <a:lnTo>
                    <a:pt x="297179" y="408432"/>
                  </a:lnTo>
                </a:path>
                <a:path w="297179" h="1635760">
                  <a:moveTo>
                    <a:pt x="0" y="0"/>
                  </a:moveTo>
                  <a:lnTo>
                    <a:pt x="297179" y="0"/>
                  </a:lnTo>
                </a:path>
              </a:pathLst>
            </a:custGeom>
            <a:ln w="9144">
              <a:solidFill>
                <a:srgbClr val="DADADA"/>
              </a:solidFill>
            </a:ln>
          </p:spPr>
          <p:txBody>
            <a:bodyPr wrap="square" lIns="0" tIns="0" rIns="0" bIns="0" rtlCol="0"/>
            <a:lstStyle/>
            <a:p>
              <a:endParaRPr/>
            </a:p>
          </p:txBody>
        </p:sp>
        <p:sp>
          <p:nvSpPr>
            <p:cNvPr id="90" name="object 82">
              <a:extLst>
                <a:ext uri="{FF2B5EF4-FFF2-40B4-BE49-F238E27FC236}">
                  <a16:creationId xmlns:a16="http://schemas.microsoft.com/office/drawing/2014/main" id="{316F3A74-211F-4D23-AB2D-58288FC0B8A0}"/>
                </a:ext>
              </a:extLst>
            </p:cNvPr>
            <p:cNvSpPr/>
            <p:nvPr/>
          </p:nvSpPr>
          <p:spPr>
            <a:xfrm>
              <a:off x="3489959" y="5807964"/>
              <a:ext cx="200025" cy="113030"/>
            </a:xfrm>
            <a:custGeom>
              <a:avLst/>
              <a:gdLst/>
              <a:ahLst/>
              <a:cxnLst/>
              <a:rect l="l" t="t" r="r" b="b"/>
              <a:pathLst>
                <a:path w="200025" h="113029">
                  <a:moveTo>
                    <a:pt x="199644" y="0"/>
                  </a:moveTo>
                  <a:lnTo>
                    <a:pt x="0" y="0"/>
                  </a:lnTo>
                  <a:lnTo>
                    <a:pt x="0" y="112776"/>
                  </a:lnTo>
                  <a:lnTo>
                    <a:pt x="199644" y="112776"/>
                  </a:lnTo>
                  <a:lnTo>
                    <a:pt x="199644" y="0"/>
                  </a:lnTo>
                  <a:close/>
                </a:path>
              </a:pathLst>
            </a:custGeom>
            <a:solidFill>
              <a:srgbClr val="5089BC"/>
            </a:solidFill>
          </p:spPr>
          <p:txBody>
            <a:bodyPr wrap="square" lIns="0" tIns="0" rIns="0" bIns="0" rtlCol="0"/>
            <a:lstStyle/>
            <a:p>
              <a:endParaRPr/>
            </a:p>
          </p:txBody>
        </p:sp>
        <p:sp>
          <p:nvSpPr>
            <p:cNvPr id="91" name="object 83">
              <a:extLst>
                <a:ext uri="{FF2B5EF4-FFF2-40B4-BE49-F238E27FC236}">
                  <a16:creationId xmlns:a16="http://schemas.microsoft.com/office/drawing/2014/main" id="{2D402BF1-7CA3-42DE-8FBB-B51334CF246F}"/>
                </a:ext>
              </a:extLst>
            </p:cNvPr>
            <p:cNvSpPr/>
            <p:nvPr/>
          </p:nvSpPr>
          <p:spPr>
            <a:xfrm>
              <a:off x="3489959" y="3174492"/>
              <a:ext cx="200025" cy="2633980"/>
            </a:xfrm>
            <a:custGeom>
              <a:avLst/>
              <a:gdLst/>
              <a:ahLst/>
              <a:cxnLst/>
              <a:rect l="l" t="t" r="r" b="b"/>
              <a:pathLst>
                <a:path w="200025" h="2633979">
                  <a:moveTo>
                    <a:pt x="199644" y="0"/>
                  </a:moveTo>
                  <a:lnTo>
                    <a:pt x="0" y="0"/>
                  </a:lnTo>
                  <a:lnTo>
                    <a:pt x="0" y="2633472"/>
                  </a:lnTo>
                  <a:lnTo>
                    <a:pt x="199644" y="2633472"/>
                  </a:lnTo>
                  <a:lnTo>
                    <a:pt x="199644" y="0"/>
                  </a:lnTo>
                  <a:close/>
                </a:path>
              </a:pathLst>
            </a:custGeom>
            <a:solidFill>
              <a:srgbClr val="97B9E0"/>
            </a:solidFill>
          </p:spPr>
          <p:txBody>
            <a:bodyPr wrap="square" lIns="0" tIns="0" rIns="0" bIns="0" rtlCol="0"/>
            <a:lstStyle/>
            <a:p>
              <a:endParaRPr/>
            </a:p>
          </p:txBody>
        </p:sp>
        <p:sp>
          <p:nvSpPr>
            <p:cNvPr id="92" name="object 84">
              <a:extLst>
                <a:ext uri="{FF2B5EF4-FFF2-40B4-BE49-F238E27FC236}">
                  <a16:creationId xmlns:a16="http://schemas.microsoft.com/office/drawing/2014/main" id="{93AAA6E4-C571-4D45-9704-ED5AB7DC7F33}"/>
                </a:ext>
              </a:extLst>
            </p:cNvPr>
            <p:cNvSpPr/>
            <p:nvPr/>
          </p:nvSpPr>
          <p:spPr>
            <a:xfrm>
              <a:off x="4186428" y="5510784"/>
              <a:ext cx="297180" cy="0"/>
            </a:xfrm>
            <a:custGeom>
              <a:avLst/>
              <a:gdLst/>
              <a:ahLst/>
              <a:cxnLst/>
              <a:rect l="l" t="t" r="r" b="b"/>
              <a:pathLst>
                <a:path w="297179">
                  <a:moveTo>
                    <a:pt x="0" y="0"/>
                  </a:moveTo>
                  <a:lnTo>
                    <a:pt x="297179" y="0"/>
                  </a:lnTo>
                </a:path>
              </a:pathLst>
            </a:custGeom>
            <a:ln w="9143">
              <a:solidFill>
                <a:srgbClr val="DADADA"/>
              </a:solidFill>
            </a:ln>
          </p:spPr>
          <p:txBody>
            <a:bodyPr wrap="square" lIns="0" tIns="0" rIns="0" bIns="0" rtlCol="0"/>
            <a:lstStyle/>
            <a:p>
              <a:endParaRPr/>
            </a:p>
          </p:txBody>
        </p:sp>
        <p:sp>
          <p:nvSpPr>
            <p:cNvPr id="93" name="object 85">
              <a:extLst>
                <a:ext uri="{FF2B5EF4-FFF2-40B4-BE49-F238E27FC236}">
                  <a16:creationId xmlns:a16="http://schemas.microsoft.com/office/drawing/2014/main" id="{0F1EEBD8-7C8B-43DD-8002-BCE348B48D46}"/>
                </a:ext>
              </a:extLst>
            </p:cNvPr>
            <p:cNvSpPr/>
            <p:nvPr/>
          </p:nvSpPr>
          <p:spPr>
            <a:xfrm>
              <a:off x="854963" y="3058668"/>
              <a:ext cx="3629025" cy="2044064"/>
            </a:xfrm>
            <a:custGeom>
              <a:avLst/>
              <a:gdLst/>
              <a:ahLst/>
              <a:cxnLst/>
              <a:rect l="l" t="t" r="r" b="b"/>
              <a:pathLst>
                <a:path w="3629025" h="2044064">
                  <a:moveTo>
                    <a:pt x="3331464" y="2043684"/>
                  </a:moveTo>
                  <a:lnTo>
                    <a:pt x="3628644" y="2043684"/>
                  </a:lnTo>
                </a:path>
                <a:path w="3629025" h="2044064">
                  <a:moveTo>
                    <a:pt x="3331464" y="1635252"/>
                  </a:moveTo>
                  <a:lnTo>
                    <a:pt x="3628644" y="1635252"/>
                  </a:lnTo>
                </a:path>
                <a:path w="3629025" h="2044064">
                  <a:moveTo>
                    <a:pt x="3331464" y="1226820"/>
                  </a:moveTo>
                  <a:lnTo>
                    <a:pt x="3628644" y="1226820"/>
                  </a:lnTo>
                </a:path>
                <a:path w="3629025" h="2044064">
                  <a:moveTo>
                    <a:pt x="3331464" y="816864"/>
                  </a:moveTo>
                  <a:lnTo>
                    <a:pt x="3628644" y="816864"/>
                  </a:lnTo>
                </a:path>
                <a:path w="3629025" h="2044064">
                  <a:moveTo>
                    <a:pt x="3331464" y="408432"/>
                  </a:moveTo>
                  <a:lnTo>
                    <a:pt x="3628644" y="408432"/>
                  </a:lnTo>
                </a:path>
                <a:path w="3629025" h="2044064">
                  <a:moveTo>
                    <a:pt x="0" y="0"/>
                  </a:moveTo>
                  <a:lnTo>
                    <a:pt x="3131820" y="0"/>
                  </a:lnTo>
                </a:path>
                <a:path w="3629025" h="2044064">
                  <a:moveTo>
                    <a:pt x="3331464" y="0"/>
                  </a:moveTo>
                  <a:lnTo>
                    <a:pt x="3628644" y="0"/>
                  </a:lnTo>
                </a:path>
              </a:pathLst>
            </a:custGeom>
            <a:ln w="9144">
              <a:solidFill>
                <a:srgbClr val="DADADA"/>
              </a:solidFill>
            </a:ln>
          </p:spPr>
          <p:txBody>
            <a:bodyPr wrap="square" lIns="0" tIns="0" rIns="0" bIns="0" rtlCol="0"/>
            <a:lstStyle/>
            <a:p>
              <a:endParaRPr/>
            </a:p>
          </p:txBody>
        </p:sp>
        <p:sp>
          <p:nvSpPr>
            <p:cNvPr id="94" name="object 86">
              <a:extLst>
                <a:ext uri="{FF2B5EF4-FFF2-40B4-BE49-F238E27FC236}">
                  <a16:creationId xmlns:a16="http://schemas.microsoft.com/office/drawing/2014/main" id="{5A12DE44-D8F5-45B3-BEA3-7A70753E740C}"/>
                </a:ext>
              </a:extLst>
            </p:cNvPr>
            <p:cNvSpPr/>
            <p:nvPr/>
          </p:nvSpPr>
          <p:spPr>
            <a:xfrm>
              <a:off x="3986784" y="5801868"/>
              <a:ext cx="200025" cy="119380"/>
            </a:xfrm>
            <a:custGeom>
              <a:avLst/>
              <a:gdLst/>
              <a:ahLst/>
              <a:cxnLst/>
              <a:rect l="l" t="t" r="r" b="b"/>
              <a:pathLst>
                <a:path w="200025" h="119379">
                  <a:moveTo>
                    <a:pt x="199644" y="0"/>
                  </a:moveTo>
                  <a:lnTo>
                    <a:pt x="0" y="0"/>
                  </a:lnTo>
                  <a:lnTo>
                    <a:pt x="0" y="118871"/>
                  </a:lnTo>
                  <a:lnTo>
                    <a:pt x="199644" y="118871"/>
                  </a:lnTo>
                  <a:lnTo>
                    <a:pt x="199644" y="0"/>
                  </a:lnTo>
                  <a:close/>
                </a:path>
              </a:pathLst>
            </a:custGeom>
            <a:solidFill>
              <a:srgbClr val="5089BC"/>
            </a:solidFill>
          </p:spPr>
          <p:txBody>
            <a:bodyPr wrap="square" lIns="0" tIns="0" rIns="0" bIns="0" rtlCol="0"/>
            <a:lstStyle/>
            <a:p>
              <a:endParaRPr/>
            </a:p>
          </p:txBody>
        </p:sp>
        <p:sp>
          <p:nvSpPr>
            <p:cNvPr id="95" name="object 87">
              <a:extLst>
                <a:ext uri="{FF2B5EF4-FFF2-40B4-BE49-F238E27FC236}">
                  <a16:creationId xmlns:a16="http://schemas.microsoft.com/office/drawing/2014/main" id="{8DBA3A04-B421-4DF2-9E59-ADC25AA5FBF9}"/>
                </a:ext>
              </a:extLst>
            </p:cNvPr>
            <p:cNvSpPr/>
            <p:nvPr/>
          </p:nvSpPr>
          <p:spPr>
            <a:xfrm>
              <a:off x="3986784" y="3025140"/>
              <a:ext cx="200025" cy="2776855"/>
            </a:xfrm>
            <a:custGeom>
              <a:avLst/>
              <a:gdLst/>
              <a:ahLst/>
              <a:cxnLst/>
              <a:rect l="l" t="t" r="r" b="b"/>
              <a:pathLst>
                <a:path w="200025" h="2776854">
                  <a:moveTo>
                    <a:pt x="199644" y="0"/>
                  </a:moveTo>
                  <a:lnTo>
                    <a:pt x="0" y="0"/>
                  </a:lnTo>
                  <a:lnTo>
                    <a:pt x="0" y="2776728"/>
                  </a:lnTo>
                  <a:lnTo>
                    <a:pt x="199644" y="2776728"/>
                  </a:lnTo>
                  <a:lnTo>
                    <a:pt x="199644" y="0"/>
                  </a:lnTo>
                  <a:close/>
                </a:path>
              </a:pathLst>
            </a:custGeom>
            <a:solidFill>
              <a:srgbClr val="97B9E0"/>
            </a:solidFill>
          </p:spPr>
          <p:txBody>
            <a:bodyPr wrap="square" lIns="0" tIns="0" rIns="0" bIns="0" rtlCol="0"/>
            <a:lstStyle/>
            <a:p>
              <a:endParaRPr/>
            </a:p>
          </p:txBody>
        </p:sp>
        <p:sp>
          <p:nvSpPr>
            <p:cNvPr id="96" name="object 88">
              <a:extLst>
                <a:ext uri="{FF2B5EF4-FFF2-40B4-BE49-F238E27FC236}">
                  <a16:creationId xmlns:a16="http://schemas.microsoft.com/office/drawing/2014/main" id="{8273C642-9394-4AEA-B2B4-C7957D1FD4B6}"/>
                </a:ext>
              </a:extLst>
            </p:cNvPr>
            <p:cNvSpPr/>
            <p:nvPr/>
          </p:nvSpPr>
          <p:spPr>
            <a:xfrm>
              <a:off x="4683252" y="5510784"/>
              <a:ext cx="149860" cy="0"/>
            </a:xfrm>
            <a:custGeom>
              <a:avLst/>
              <a:gdLst/>
              <a:ahLst/>
              <a:cxnLst/>
              <a:rect l="l" t="t" r="r" b="b"/>
              <a:pathLst>
                <a:path w="149860">
                  <a:moveTo>
                    <a:pt x="0" y="0"/>
                  </a:moveTo>
                  <a:lnTo>
                    <a:pt x="149351" y="0"/>
                  </a:lnTo>
                </a:path>
              </a:pathLst>
            </a:custGeom>
            <a:ln w="9143">
              <a:solidFill>
                <a:srgbClr val="DADADA"/>
              </a:solidFill>
            </a:ln>
          </p:spPr>
          <p:txBody>
            <a:bodyPr wrap="square" lIns="0" tIns="0" rIns="0" bIns="0" rtlCol="0"/>
            <a:lstStyle/>
            <a:p>
              <a:endParaRPr/>
            </a:p>
          </p:txBody>
        </p:sp>
        <p:sp>
          <p:nvSpPr>
            <p:cNvPr id="97" name="object 89">
              <a:extLst>
                <a:ext uri="{FF2B5EF4-FFF2-40B4-BE49-F238E27FC236}">
                  <a16:creationId xmlns:a16="http://schemas.microsoft.com/office/drawing/2014/main" id="{7EDDFCA2-C39C-4990-B308-29769F7B8E05}"/>
                </a:ext>
              </a:extLst>
            </p:cNvPr>
            <p:cNvSpPr/>
            <p:nvPr/>
          </p:nvSpPr>
          <p:spPr>
            <a:xfrm>
              <a:off x="4683252" y="3058668"/>
              <a:ext cx="149860" cy="2044064"/>
            </a:xfrm>
            <a:custGeom>
              <a:avLst/>
              <a:gdLst/>
              <a:ahLst/>
              <a:cxnLst/>
              <a:rect l="l" t="t" r="r" b="b"/>
              <a:pathLst>
                <a:path w="149860" h="2044064">
                  <a:moveTo>
                    <a:pt x="0" y="2043684"/>
                  </a:moveTo>
                  <a:lnTo>
                    <a:pt x="149351" y="2043684"/>
                  </a:lnTo>
                </a:path>
                <a:path w="149860" h="2044064">
                  <a:moveTo>
                    <a:pt x="0" y="1635252"/>
                  </a:moveTo>
                  <a:lnTo>
                    <a:pt x="149351" y="1635252"/>
                  </a:lnTo>
                </a:path>
                <a:path w="149860" h="2044064">
                  <a:moveTo>
                    <a:pt x="0" y="1226820"/>
                  </a:moveTo>
                  <a:lnTo>
                    <a:pt x="149351" y="1226820"/>
                  </a:lnTo>
                </a:path>
                <a:path w="149860" h="2044064">
                  <a:moveTo>
                    <a:pt x="0" y="816864"/>
                  </a:moveTo>
                  <a:lnTo>
                    <a:pt x="149351" y="816864"/>
                  </a:lnTo>
                </a:path>
                <a:path w="149860" h="2044064">
                  <a:moveTo>
                    <a:pt x="0" y="408432"/>
                  </a:moveTo>
                  <a:lnTo>
                    <a:pt x="149351" y="408432"/>
                  </a:lnTo>
                </a:path>
                <a:path w="149860" h="2044064">
                  <a:moveTo>
                    <a:pt x="0" y="0"/>
                  </a:moveTo>
                  <a:lnTo>
                    <a:pt x="149351" y="0"/>
                  </a:lnTo>
                </a:path>
              </a:pathLst>
            </a:custGeom>
            <a:ln w="9144">
              <a:solidFill>
                <a:srgbClr val="DADADA"/>
              </a:solidFill>
            </a:ln>
          </p:spPr>
          <p:txBody>
            <a:bodyPr wrap="square" lIns="0" tIns="0" rIns="0" bIns="0" rtlCol="0"/>
            <a:lstStyle/>
            <a:p>
              <a:endParaRPr/>
            </a:p>
          </p:txBody>
        </p:sp>
        <p:sp>
          <p:nvSpPr>
            <p:cNvPr id="98" name="object 90">
              <a:extLst>
                <a:ext uri="{FF2B5EF4-FFF2-40B4-BE49-F238E27FC236}">
                  <a16:creationId xmlns:a16="http://schemas.microsoft.com/office/drawing/2014/main" id="{8299D347-F12D-416B-B63F-8986D6A43B37}"/>
                </a:ext>
              </a:extLst>
            </p:cNvPr>
            <p:cNvSpPr/>
            <p:nvPr/>
          </p:nvSpPr>
          <p:spPr>
            <a:xfrm>
              <a:off x="4483608" y="5795772"/>
              <a:ext cx="200025" cy="125095"/>
            </a:xfrm>
            <a:custGeom>
              <a:avLst/>
              <a:gdLst/>
              <a:ahLst/>
              <a:cxnLst/>
              <a:rect l="l" t="t" r="r" b="b"/>
              <a:pathLst>
                <a:path w="200025" h="125095">
                  <a:moveTo>
                    <a:pt x="199631" y="0"/>
                  </a:moveTo>
                  <a:lnTo>
                    <a:pt x="0" y="0"/>
                  </a:lnTo>
                  <a:lnTo>
                    <a:pt x="0" y="124967"/>
                  </a:lnTo>
                  <a:lnTo>
                    <a:pt x="199631" y="124967"/>
                  </a:lnTo>
                  <a:lnTo>
                    <a:pt x="199631" y="0"/>
                  </a:lnTo>
                  <a:close/>
                </a:path>
              </a:pathLst>
            </a:custGeom>
            <a:solidFill>
              <a:srgbClr val="5089BC"/>
            </a:solidFill>
          </p:spPr>
          <p:txBody>
            <a:bodyPr wrap="square" lIns="0" tIns="0" rIns="0" bIns="0" rtlCol="0"/>
            <a:lstStyle/>
            <a:p>
              <a:endParaRPr/>
            </a:p>
          </p:txBody>
        </p:sp>
        <p:sp>
          <p:nvSpPr>
            <p:cNvPr id="99" name="object 91">
              <a:extLst>
                <a:ext uri="{FF2B5EF4-FFF2-40B4-BE49-F238E27FC236}">
                  <a16:creationId xmlns:a16="http://schemas.microsoft.com/office/drawing/2014/main" id="{772EA590-C11D-4999-BE3A-DA00CDDC71D6}"/>
                </a:ext>
              </a:extLst>
            </p:cNvPr>
            <p:cNvSpPr/>
            <p:nvPr/>
          </p:nvSpPr>
          <p:spPr>
            <a:xfrm>
              <a:off x="4483608" y="2869692"/>
              <a:ext cx="200025" cy="2926080"/>
            </a:xfrm>
            <a:custGeom>
              <a:avLst/>
              <a:gdLst/>
              <a:ahLst/>
              <a:cxnLst/>
              <a:rect l="l" t="t" r="r" b="b"/>
              <a:pathLst>
                <a:path w="200025" h="2926079">
                  <a:moveTo>
                    <a:pt x="199644" y="0"/>
                  </a:moveTo>
                  <a:lnTo>
                    <a:pt x="0" y="0"/>
                  </a:lnTo>
                  <a:lnTo>
                    <a:pt x="0" y="2926080"/>
                  </a:lnTo>
                  <a:lnTo>
                    <a:pt x="199644" y="2926080"/>
                  </a:lnTo>
                  <a:lnTo>
                    <a:pt x="199644" y="0"/>
                  </a:lnTo>
                  <a:close/>
                </a:path>
              </a:pathLst>
            </a:custGeom>
            <a:solidFill>
              <a:srgbClr val="97B9E0"/>
            </a:solidFill>
          </p:spPr>
          <p:txBody>
            <a:bodyPr wrap="square" lIns="0" tIns="0" rIns="0" bIns="0" rtlCol="0"/>
            <a:lstStyle/>
            <a:p>
              <a:endParaRPr/>
            </a:p>
          </p:txBody>
        </p:sp>
        <p:sp>
          <p:nvSpPr>
            <p:cNvPr id="100" name="object 92">
              <a:extLst>
                <a:ext uri="{FF2B5EF4-FFF2-40B4-BE49-F238E27FC236}">
                  <a16:creationId xmlns:a16="http://schemas.microsoft.com/office/drawing/2014/main" id="{4C159402-0187-44C0-B54E-9182C3C2CF14}"/>
                </a:ext>
              </a:extLst>
            </p:cNvPr>
            <p:cNvSpPr/>
            <p:nvPr/>
          </p:nvSpPr>
          <p:spPr>
            <a:xfrm>
              <a:off x="854963" y="5920740"/>
              <a:ext cx="3977640" cy="0"/>
            </a:xfrm>
            <a:custGeom>
              <a:avLst/>
              <a:gdLst/>
              <a:ahLst/>
              <a:cxnLst/>
              <a:rect l="l" t="t" r="r" b="b"/>
              <a:pathLst>
                <a:path w="3977640">
                  <a:moveTo>
                    <a:pt x="0" y="0"/>
                  </a:moveTo>
                  <a:lnTo>
                    <a:pt x="3977640" y="0"/>
                  </a:lnTo>
                </a:path>
              </a:pathLst>
            </a:custGeom>
            <a:ln w="9144">
              <a:solidFill>
                <a:srgbClr val="DADADA"/>
              </a:solidFill>
            </a:ln>
          </p:spPr>
          <p:txBody>
            <a:bodyPr wrap="square" lIns="0" tIns="0" rIns="0" bIns="0" rtlCol="0"/>
            <a:lstStyle/>
            <a:p>
              <a:endParaRPr/>
            </a:p>
          </p:txBody>
        </p:sp>
      </p:grpSp>
      <p:sp>
        <p:nvSpPr>
          <p:cNvPr id="101" name="object 93">
            <a:extLst>
              <a:ext uri="{FF2B5EF4-FFF2-40B4-BE49-F238E27FC236}">
                <a16:creationId xmlns:a16="http://schemas.microsoft.com/office/drawing/2014/main" id="{1306AF6B-2572-4CA4-95C2-C5B480033D02}"/>
              </a:ext>
            </a:extLst>
          </p:cNvPr>
          <p:cNvSpPr/>
          <p:nvPr/>
        </p:nvSpPr>
        <p:spPr>
          <a:xfrm>
            <a:off x="7526697" y="2600455"/>
            <a:ext cx="3977640" cy="0"/>
          </a:xfrm>
          <a:custGeom>
            <a:avLst/>
            <a:gdLst/>
            <a:ahLst/>
            <a:cxnLst/>
            <a:rect l="l" t="t" r="r" b="b"/>
            <a:pathLst>
              <a:path w="3977640">
                <a:moveTo>
                  <a:pt x="0" y="0"/>
                </a:moveTo>
                <a:lnTo>
                  <a:pt x="3977640" y="0"/>
                </a:lnTo>
              </a:path>
            </a:pathLst>
          </a:custGeom>
          <a:ln w="9144">
            <a:solidFill>
              <a:srgbClr val="DADADA"/>
            </a:solidFill>
          </a:ln>
        </p:spPr>
        <p:txBody>
          <a:bodyPr wrap="square" lIns="0" tIns="0" rIns="0" bIns="0" rtlCol="0"/>
          <a:lstStyle/>
          <a:p>
            <a:endParaRPr/>
          </a:p>
        </p:txBody>
      </p:sp>
      <p:sp>
        <p:nvSpPr>
          <p:cNvPr id="102" name="object 94">
            <a:extLst>
              <a:ext uri="{FF2B5EF4-FFF2-40B4-BE49-F238E27FC236}">
                <a16:creationId xmlns:a16="http://schemas.microsoft.com/office/drawing/2014/main" id="{89ABEC21-6AE7-4AA3-8856-F9AAA94BED09}"/>
              </a:ext>
            </a:extLst>
          </p:cNvPr>
          <p:cNvSpPr txBox="1"/>
          <p:nvPr/>
        </p:nvSpPr>
        <p:spPr>
          <a:xfrm>
            <a:off x="7627544" y="5608529"/>
            <a:ext cx="3776345" cy="208279"/>
          </a:xfrm>
          <a:prstGeom prst="rect">
            <a:avLst/>
          </a:prstGeom>
        </p:spPr>
        <p:txBody>
          <a:bodyPr vert="horz" wrap="square" lIns="0" tIns="12700" rIns="0" bIns="0" rtlCol="0">
            <a:spAutoFit/>
          </a:bodyPr>
          <a:lstStyle/>
          <a:p>
            <a:pPr marL="12700">
              <a:lnSpc>
                <a:spcPct val="100000"/>
              </a:lnSpc>
              <a:spcBef>
                <a:spcPts val="100"/>
              </a:spcBef>
              <a:tabLst>
                <a:tab pos="509270" algn="l"/>
                <a:tab pos="1006475" algn="l"/>
                <a:tab pos="1503680" algn="l"/>
                <a:tab pos="2000885" algn="l"/>
                <a:tab pos="2498090" algn="l"/>
                <a:tab pos="2995295" algn="l"/>
                <a:tab pos="3492500" algn="l"/>
              </a:tabLst>
            </a:pPr>
            <a:r>
              <a:rPr sz="1200" spc="-20" dirty="0">
                <a:solidFill>
                  <a:srgbClr val="3E3E3E"/>
                </a:solidFill>
                <a:latin typeface="Calibri"/>
                <a:cs typeface="Calibri"/>
              </a:rPr>
              <a:t>18.8</a:t>
            </a:r>
            <a:r>
              <a:rPr sz="1200" dirty="0">
                <a:solidFill>
                  <a:srgbClr val="3E3E3E"/>
                </a:solidFill>
                <a:latin typeface="Calibri"/>
                <a:cs typeface="Calibri"/>
              </a:rPr>
              <a:t>	</a:t>
            </a:r>
            <a:r>
              <a:rPr sz="1200" spc="-20" dirty="0">
                <a:solidFill>
                  <a:srgbClr val="3E3E3E"/>
                </a:solidFill>
                <a:latin typeface="Calibri"/>
                <a:cs typeface="Calibri"/>
              </a:rPr>
              <a:t>20.5</a:t>
            </a:r>
            <a:r>
              <a:rPr sz="1200" dirty="0">
                <a:solidFill>
                  <a:srgbClr val="3E3E3E"/>
                </a:solidFill>
                <a:latin typeface="Calibri"/>
                <a:cs typeface="Calibri"/>
              </a:rPr>
              <a:t>	</a:t>
            </a:r>
            <a:r>
              <a:rPr sz="1200" spc="-20" dirty="0">
                <a:solidFill>
                  <a:srgbClr val="3E3E3E"/>
                </a:solidFill>
                <a:latin typeface="Calibri"/>
                <a:cs typeface="Calibri"/>
              </a:rPr>
              <a:t>22.3</a:t>
            </a:r>
            <a:r>
              <a:rPr sz="1200" dirty="0">
                <a:solidFill>
                  <a:srgbClr val="3E3E3E"/>
                </a:solidFill>
                <a:latin typeface="Calibri"/>
                <a:cs typeface="Calibri"/>
              </a:rPr>
              <a:t>	</a:t>
            </a:r>
            <a:r>
              <a:rPr sz="1200" spc="-20" dirty="0">
                <a:solidFill>
                  <a:srgbClr val="3E3E3E"/>
                </a:solidFill>
                <a:latin typeface="Calibri"/>
                <a:cs typeface="Calibri"/>
              </a:rPr>
              <a:t>24.4</a:t>
            </a:r>
            <a:r>
              <a:rPr sz="1200" dirty="0">
                <a:solidFill>
                  <a:srgbClr val="3E3E3E"/>
                </a:solidFill>
                <a:latin typeface="Calibri"/>
                <a:cs typeface="Calibri"/>
              </a:rPr>
              <a:t>	</a:t>
            </a:r>
            <a:r>
              <a:rPr sz="1200" spc="-20" dirty="0">
                <a:solidFill>
                  <a:srgbClr val="3E3E3E"/>
                </a:solidFill>
                <a:latin typeface="Calibri"/>
                <a:cs typeface="Calibri"/>
              </a:rPr>
              <a:t>26.1</a:t>
            </a:r>
            <a:r>
              <a:rPr sz="1200" dirty="0">
                <a:solidFill>
                  <a:srgbClr val="3E3E3E"/>
                </a:solidFill>
                <a:latin typeface="Calibri"/>
                <a:cs typeface="Calibri"/>
              </a:rPr>
              <a:t>	</a:t>
            </a:r>
            <a:r>
              <a:rPr sz="1200" spc="-20" dirty="0">
                <a:solidFill>
                  <a:srgbClr val="3E3E3E"/>
                </a:solidFill>
                <a:latin typeface="Calibri"/>
                <a:cs typeface="Calibri"/>
              </a:rPr>
              <a:t>27.5</a:t>
            </a:r>
            <a:r>
              <a:rPr sz="1200" dirty="0">
                <a:solidFill>
                  <a:srgbClr val="3E3E3E"/>
                </a:solidFill>
                <a:latin typeface="Calibri"/>
                <a:cs typeface="Calibri"/>
              </a:rPr>
              <a:t>	</a:t>
            </a:r>
            <a:r>
              <a:rPr sz="1200" spc="-20" dirty="0">
                <a:solidFill>
                  <a:srgbClr val="3E3E3E"/>
                </a:solidFill>
                <a:latin typeface="Calibri"/>
                <a:cs typeface="Calibri"/>
              </a:rPr>
              <a:t>28.9</a:t>
            </a:r>
            <a:r>
              <a:rPr sz="1200" dirty="0">
                <a:solidFill>
                  <a:srgbClr val="3E3E3E"/>
                </a:solidFill>
                <a:latin typeface="Calibri"/>
                <a:cs typeface="Calibri"/>
              </a:rPr>
              <a:t>	</a:t>
            </a:r>
            <a:r>
              <a:rPr sz="1200" spc="-20" dirty="0">
                <a:solidFill>
                  <a:srgbClr val="3E3E3E"/>
                </a:solidFill>
                <a:latin typeface="Calibri"/>
                <a:cs typeface="Calibri"/>
              </a:rPr>
              <a:t>30.4</a:t>
            </a:r>
            <a:endParaRPr sz="1200">
              <a:latin typeface="Calibri"/>
              <a:cs typeface="Calibri"/>
            </a:endParaRPr>
          </a:p>
        </p:txBody>
      </p:sp>
      <p:sp>
        <p:nvSpPr>
          <p:cNvPr id="103" name="object 95">
            <a:extLst>
              <a:ext uri="{FF2B5EF4-FFF2-40B4-BE49-F238E27FC236}">
                <a16:creationId xmlns:a16="http://schemas.microsoft.com/office/drawing/2014/main" id="{00F0E375-0451-4EE6-87FD-CFF8948EC22F}"/>
              </a:ext>
            </a:extLst>
          </p:cNvPr>
          <p:cNvSpPr txBox="1"/>
          <p:nvPr/>
        </p:nvSpPr>
        <p:spPr>
          <a:xfrm>
            <a:off x="7588225" y="4789684"/>
            <a:ext cx="297815"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3E3E3E"/>
                </a:solidFill>
                <a:latin typeface="Calibri"/>
                <a:cs typeface="Calibri"/>
              </a:rPr>
              <a:t>436.</a:t>
            </a:r>
            <a:endParaRPr sz="1200">
              <a:latin typeface="Calibri"/>
              <a:cs typeface="Calibri"/>
            </a:endParaRPr>
          </a:p>
        </p:txBody>
      </p:sp>
      <p:sp>
        <p:nvSpPr>
          <p:cNvPr id="104" name="object 96">
            <a:extLst>
              <a:ext uri="{FF2B5EF4-FFF2-40B4-BE49-F238E27FC236}">
                <a16:creationId xmlns:a16="http://schemas.microsoft.com/office/drawing/2014/main" id="{FFD8FE05-8DDA-4486-A1B5-68E87901FEAF}"/>
              </a:ext>
            </a:extLst>
          </p:cNvPr>
          <p:cNvSpPr txBox="1"/>
          <p:nvPr/>
        </p:nvSpPr>
        <p:spPr>
          <a:xfrm>
            <a:off x="7846889" y="4701597"/>
            <a:ext cx="638175" cy="208279"/>
          </a:xfrm>
          <a:prstGeom prst="rect">
            <a:avLst/>
          </a:prstGeom>
        </p:spPr>
        <p:txBody>
          <a:bodyPr vert="horz" wrap="square" lIns="0" tIns="12700" rIns="0" bIns="0" rtlCol="0">
            <a:spAutoFit/>
          </a:bodyPr>
          <a:lstStyle/>
          <a:p>
            <a:pPr marL="25400">
              <a:lnSpc>
                <a:spcPct val="100000"/>
              </a:lnSpc>
              <a:spcBef>
                <a:spcPts val="100"/>
              </a:spcBef>
              <a:tabLst>
                <a:tab pos="250825" algn="l"/>
              </a:tabLst>
            </a:pPr>
            <a:r>
              <a:rPr sz="1800" spc="-75" baseline="-32407" dirty="0">
                <a:solidFill>
                  <a:srgbClr val="3E3E3E"/>
                </a:solidFill>
                <a:latin typeface="Calibri"/>
                <a:cs typeface="Calibri"/>
              </a:rPr>
              <a:t>4</a:t>
            </a:r>
            <a:r>
              <a:rPr sz="1800" baseline="-32407" dirty="0">
                <a:solidFill>
                  <a:srgbClr val="3E3E3E"/>
                </a:solidFill>
                <a:latin typeface="Calibri"/>
                <a:cs typeface="Calibri"/>
              </a:rPr>
              <a:t>	</a:t>
            </a:r>
            <a:r>
              <a:rPr sz="1200" spc="-10" dirty="0">
                <a:solidFill>
                  <a:srgbClr val="3E3E3E"/>
                </a:solidFill>
                <a:latin typeface="Calibri"/>
                <a:cs typeface="Calibri"/>
              </a:rPr>
              <a:t>476.1</a:t>
            </a:r>
            <a:endParaRPr sz="1200">
              <a:latin typeface="Calibri"/>
              <a:cs typeface="Calibri"/>
            </a:endParaRPr>
          </a:p>
        </p:txBody>
      </p:sp>
      <p:sp>
        <p:nvSpPr>
          <p:cNvPr id="105" name="object 97">
            <a:extLst>
              <a:ext uri="{FF2B5EF4-FFF2-40B4-BE49-F238E27FC236}">
                <a16:creationId xmlns:a16="http://schemas.microsoft.com/office/drawing/2014/main" id="{29E1A288-32DF-4BCB-AB8C-87D5323FF02D}"/>
              </a:ext>
            </a:extLst>
          </p:cNvPr>
          <p:cNvSpPr txBox="1"/>
          <p:nvPr/>
        </p:nvSpPr>
        <p:spPr>
          <a:xfrm>
            <a:off x="8372517" y="4604213"/>
            <a:ext cx="795655" cy="208279"/>
          </a:xfrm>
          <a:prstGeom prst="rect">
            <a:avLst/>
          </a:prstGeom>
        </p:spPr>
        <p:txBody>
          <a:bodyPr vert="horz" wrap="square" lIns="0" tIns="12700" rIns="0" bIns="0" rtlCol="0">
            <a:spAutoFit/>
          </a:bodyPr>
          <a:lstStyle/>
          <a:p>
            <a:pPr marL="222250">
              <a:lnSpc>
                <a:spcPct val="100000"/>
              </a:lnSpc>
              <a:spcBef>
                <a:spcPts val="100"/>
              </a:spcBef>
            </a:pPr>
            <a:r>
              <a:rPr sz="1200" spc="-10" dirty="0">
                <a:solidFill>
                  <a:srgbClr val="3E3E3E"/>
                </a:solidFill>
                <a:latin typeface="Calibri"/>
                <a:cs typeface="Calibri"/>
              </a:rPr>
              <a:t>520.1</a:t>
            </a:r>
            <a:endParaRPr sz="1200">
              <a:latin typeface="Calibri"/>
              <a:cs typeface="Calibri"/>
            </a:endParaRPr>
          </a:p>
        </p:txBody>
      </p:sp>
      <p:sp>
        <p:nvSpPr>
          <p:cNvPr id="106" name="object 98">
            <a:extLst>
              <a:ext uri="{FF2B5EF4-FFF2-40B4-BE49-F238E27FC236}">
                <a16:creationId xmlns:a16="http://schemas.microsoft.com/office/drawing/2014/main" id="{A7880125-128A-4ABE-A87E-698E5D854F67}"/>
              </a:ext>
            </a:extLst>
          </p:cNvPr>
          <p:cNvSpPr txBox="1"/>
          <p:nvPr/>
        </p:nvSpPr>
        <p:spPr>
          <a:xfrm>
            <a:off x="8372517" y="4496009"/>
            <a:ext cx="1081405" cy="208279"/>
          </a:xfrm>
          <a:prstGeom prst="rect">
            <a:avLst/>
          </a:prstGeom>
        </p:spPr>
        <p:txBody>
          <a:bodyPr vert="horz" wrap="square" lIns="0" tIns="12700" rIns="0" bIns="0" rtlCol="0">
            <a:spAutoFit/>
          </a:bodyPr>
          <a:lstStyle/>
          <a:p>
            <a:pPr marL="719455">
              <a:lnSpc>
                <a:spcPct val="100000"/>
              </a:lnSpc>
              <a:spcBef>
                <a:spcPts val="100"/>
              </a:spcBef>
            </a:pPr>
            <a:r>
              <a:rPr sz="1200" spc="-10" dirty="0">
                <a:solidFill>
                  <a:srgbClr val="3E3E3E"/>
                </a:solidFill>
                <a:latin typeface="Calibri"/>
                <a:cs typeface="Calibri"/>
              </a:rPr>
              <a:t>568.8</a:t>
            </a:r>
            <a:endParaRPr sz="1200">
              <a:latin typeface="Calibri"/>
              <a:cs typeface="Calibri"/>
            </a:endParaRPr>
          </a:p>
        </p:txBody>
      </p:sp>
      <p:sp>
        <p:nvSpPr>
          <p:cNvPr id="107" name="object 99">
            <a:extLst>
              <a:ext uri="{FF2B5EF4-FFF2-40B4-BE49-F238E27FC236}">
                <a16:creationId xmlns:a16="http://schemas.microsoft.com/office/drawing/2014/main" id="{000DCDC5-F3E7-429B-A081-0527C03F3AC1}"/>
              </a:ext>
            </a:extLst>
          </p:cNvPr>
          <p:cNvSpPr txBox="1"/>
          <p:nvPr/>
        </p:nvSpPr>
        <p:spPr>
          <a:xfrm>
            <a:off x="9366166" y="4406246"/>
            <a:ext cx="795655" cy="208279"/>
          </a:xfrm>
          <a:prstGeom prst="rect">
            <a:avLst/>
          </a:prstGeom>
        </p:spPr>
        <p:txBody>
          <a:bodyPr vert="horz" wrap="square" lIns="0" tIns="12700" rIns="0" bIns="0" rtlCol="0">
            <a:spAutoFit/>
          </a:bodyPr>
          <a:lstStyle/>
          <a:p>
            <a:pPr marL="222885">
              <a:lnSpc>
                <a:spcPct val="100000"/>
              </a:lnSpc>
              <a:spcBef>
                <a:spcPts val="100"/>
              </a:spcBef>
            </a:pPr>
            <a:r>
              <a:rPr sz="1200" spc="-10" dirty="0">
                <a:solidFill>
                  <a:srgbClr val="3E3E3E"/>
                </a:solidFill>
                <a:latin typeface="Calibri"/>
                <a:cs typeface="Calibri"/>
              </a:rPr>
              <a:t>609.3</a:t>
            </a:r>
            <a:endParaRPr sz="1200">
              <a:latin typeface="Calibri"/>
              <a:cs typeface="Calibri"/>
            </a:endParaRPr>
          </a:p>
        </p:txBody>
      </p:sp>
      <p:sp>
        <p:nvSpPr>
          <p:cNvPr id="108" name="object 100">
            <a:extLst>
              <a:ext uri="{FF2B5EF4-FFF2-40B4-BE49-F238E27FC236}">
                <a16:creationId xmlns:a16="http://schemas.microsoft.com/office/drawing/2014/main" id="{9FE7D1D5-34DC-454F-A753-1872088399A0}"/>
              </a:ext>
            </a:extLst>
          </p:cNvPr>
          <p:cNvSpPr txBox="1"/>
          <p:nvPr/>
        </p:nvSpPr>
        <p:spPr>
          <a:xfrm>
            <a:off x="10161693" y="3126236"/>
            <a:ext cx="225425" cy="2239010"/>
          </a:xfrm>
          <a:prstGeom prst="rect">
            <a:avLst/>
          </a:prstGeom>
          <a:solidFill>
            <a:srgbClr val="97B9E0"/>
          </a:solidFill>
        </p:spPr>
        <p:txBody>
          <a:bodyPr vert="horz" wrap="square" lIns="0" tIns="0" rIns="0" bIns="0" rtlCol="0">
            <a:spAutoFit/>
          </a:bodyPr>
          <a:lstStyle/>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pPr>
            <a:endParaRPr sz="1200">
              <a:latin typeface="Times New Roman"/>
              <a:cs typeface="Times New Roman"/>
            </a:endParaRPr>
          </a:p>
          <a:p>
            <a:pPr marR="12065">
              <a:lnSpc>
                <a:spcPct val="100000"/>
              </a:lnSpc>
              <a:spcBef>
                <a:spcPts val="30"/>
              </a:spcBef>
            </a:pPr>
            <a:endParaRPr sz="1100">
              <a:latin typeface="Times New Roman"/>
              <a:cs typeface="Times New Roman"/>
            </a:endParaRPr>
          </a:p>
          <a:p>
            <a:pPr>
              <a:lnSpc>
                <a:spcPct val="100000"/>
              </a:lnSpc>
            </a:pPr>
            <a:r>
              <a:rPr sz="1200" spc="-25" dirty="0">
                <a:solidFill>
                  <a:srgbClr val="3E3E3E"/>
                </a:solidFill>
                <a:latin typeface="Calibri"/>
                <a:cs typeface="Calibri"/>
              </a:rPr>
              <a:t>644</a:t>
            </a:r>
            <a:endParaRPr sz="1200">
              <a:latin typeface="Calibri"/>
              <a:cs typeface="Calibri"/>
            </a:endParaRPr>
          </a:p>
        </p:txBody>
      </p:sp>
      <p:sp>
        <p:nvSpPr>
          <p:cNvPr id="109" name="object 101">
            <a:extLst>
              <a:ext uri="{FF2B5EF4-FFF2-40B4-BE49-F238E27FC236}">
                <a16:creationId xmlns:a16="http://schemas.microsoft.com/office/drawing/2014/main" id="{5941B40E-ADB5-4F85-983F-B4BB975A0B0A}"/>
              </a:ext>
            </a:extLst>
          </p:cNvPr>
          <p:cNvSpPr txBox="1"/>
          <p:nvPr/>
        </p:nvSpPr>
        <p:spPr>
          <a:xfrm>
            <a:off x="9837589" y="4251712"/>
            <a:ext cx="1359535" cy="208279"/>
          </a:xfrm>
          <a:prstGeom prst="rect">
            <a:avLst/>
          </a:prstGeom>
        </p:spPr>
        <p:txBody>
          <a:bodyPr vert="horz" wrap="square" lIns="0" tIns="12700" rIns="0" bIns="0" rtlCol="0">
            <a:spAutoFit/>
          </a:bodyPr>
          <a:lstStyle/>
          <a:p>
            <a:pPr marL="745490">
              <a:lnSpc>
                <a:spcPct val="100000"/>
              </a:lnSpc>
              <a:spcBef>
                <a:spcPts val="100"/>
              </a:spcBef>
              <a:tabLst>
                <a:tab pos="1242695" algn="l"/>
              </a:tabLst>
            </a:pPr>
            <a:r>
              <a:rPr sz="1200" spc="-10" dirty="0">
                <a:solidFill>
                  <a:srgbClr val="3E3E3E"/>
                </a:solidFill>
                <a:latin typeface="Calibri"/>
                <a:cs typeface="Calibri"/>
              </a:rPr>
              <a:t>679.3</a:t>
            </a:r>
            <a:r>
              <a:rPr sz="1200" dirty="0">
                <a:solidFill>
                  <a:srgbClr val="3E3E3E"/>
                </a:solidFill>
                <a:latin typeface="Calibri"/>
                <a:cs typeface="Calibri"/>
              </a:rPr>
              <a:t>	</a:t>
            </a:r>
            <a:r>
              <a:rPr sz="1800" spc="-75" baseline="30092" dirty="0">
                <a:solidFill>
                  <a:srgbClr val="3E3E3E"/>
                </a:solidFill>
                <a:latin typeface="Calibri"/>
                <a:cs typeface="Calibri"/>
              </a:rPr>
              <a:t>7</a:t>
            </a:r>
            <a:endParaRPr sz="1800" baseline="30092">
              <a:latin typeface="Calibri"/>
              <a:cs typeface="Calibri"/>
            </a:endParaRPr>
          </a:p>
        </p:txBody>
      </p:sp>
      <p:sp>
        <p:nvSpPr>
          <p:cNvPr id="110" name="object 102">
            <a:extLst>
              <a:ext uri="{FF2B5EF4-FFF2-40B4-BE49-F238E27FC236}">
                <a16:creationId xmlns:a16="http://schemas.microsoft.com/office/drawing/2014/main" id="{25201174-43A4-44B2-BC30-CA0CCCAF90AF}"/>
              </a:ext>
            </a:extLst>
          </p:cNvPr>
          <p:cNvSpPr txBox="1"/>
          <p:nvPr/>
        </p:nvSpPr>
        <p:spPr>
          <a:xfrm>
            <a:off x="11145851" y="4171092"/>
            <a:ext cx="296545"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3E3E3E"/>
                </a:solidFill>
                <a:latin typeface="Calibri"/>
                <a:cs typeface="Calibri"/>
              </a:rPr>
              <a:t>15.7</a:t>
            </a:r>
            <a:endParaRPr sz="1200">
              <a:latin typeface="Calibri"/>
              <a:cs typeface="Calibri"/>
            </a:endParaRPr>
          </a:p>
        </p:txBody>
      </p:sp>
      <p:sp>
        <p:nvSpPr>
          <p:cNvPr id="111" name="object 103">
            <a:extLst>
              <a:ext uri="{FF2B5EF4-FFF2-40B4-BE49-F238E27FC236}">
                <a16:creationId xmlns:a16="http://schemas.microsoft.com/office/drawing/2014/main" id="{1A6E2192-A96D-455D-A2BF-202F4A5F7496}"/>
              </a:ext>
            </a:extLst>
          </p:cNvPr>
          <p:cNvSpPr txBox="1"/>
          <p:nvPr/>
        </p:nvSpPr>
        <p:spPr>
          <a:xfrm>
            <a:off x="7296684" y="575010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8"/>
                </a:solidFill>
                <a:latin typeface="Calibri"/>
                <a:cs typeface="Calibri"/>
              </a:rPr>
              <a:t>0</a:t>
            </a:r>
            <a:endParaRPr sz="1200">
              <a:latin typeface="Calibri"/>
              <a:cs typeface="Calibri"/>
            </a:endParaRPr>
          </a:p>
        </p:txBody>
      </p:sp>
      <p:sp>
        <p:nvSpPr>
          <p:cNvPr id="112" name="object 104">
            <a:extLst>
              <a:ext uri="{FF2B5EF4-FFF2-40B4-BE49-F238E27FC236}">
                <a16:creationId xmlns:a16="http://schemas.microsoft.com/office/drawing/2014/main" id="{03AB5B88-5756-4DB9-AEC4-FD607F758D28}"/>
              </a:ext>
            </a:extLst>
          </p:cNvPr>
          <p:cNvSpPr txBox="1"/>
          <p:nvPr/>
        </p:nvSpPr>
        <p:spPr>
          <a:xfrm>
            <a:off x="7142303" y="5341220"/>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100</a:t>
            </a:r>
            <a:endParaRPr sz="1200">
              <a:latin typeface="Calibri"/>
              <a:cs typeface="Calibri"/>
            </a:endParaRPr>
          </a:p>
        </p:txBody>
      </p:sp>
      <p:sp>
        <p:nvSpPr>
          <p:cNvPr id="113" name="object 105">
            <a:extLst>
              <a:ext uri="{FF2B5EF4-FFF2-40B4-BE49-F238E27FC236}">
                <a16:creationId xmlns:a16="http://schemas.microsoft.com/office/drawing/2014/main" id="{A3EA7733-1FA5-4211-AA8A-B00E8D01B564}"/>
              </a:ext>
            </a:extLst>
          </p:cNvPr>
          <p:cNvSpPr txBox="1"/>
          <p:nvPr/>
        </p:nvSpPr>
        <p:spPr>
          <a:xfrm>
            <a:off x="7142303" y="4932330"/>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200</a:t>
            </a:r>
            <a:endParaRPr sz="1200">
              <a:latin typeface="Calibri"/>
              <a:cs typeface="Calibri"/>
            </a:endParaRPr>
          </a:p>
        </p:txBody>
      </p:sp>
      <p:sp>
        <p:nvSpPr>
          <p:cNvPr id="114" name="object 106">
            <a:extLst>
              <a:ext uri="{FF2B5EF4-FFF2-40B4-BE49-F238E27FC236}">
                <a16:creationId xmlns:a16="http://schemas.microsoft.com/office/drawing/2014/main" id="{AADC32F1-F4D9-4779-99F2-D4C3B5725E35}"/>
              </a:ext>
            </a:extLst>
          </p:cNvPr>
          <p:cNvSpPr txBox="1"/>
          <p:nvPr/>
        </p:nvSpPr>
        <p:spPr>
          <a:xfrm>
            <a:off x="7142303" y="4523441"/>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300</a:t>
            </a:r>
            <a:endParaRPr sz="1200">
              <a:latin typeface="Calibri"/>
              <a:cs typeface="Calibri"/>
            </a:endParaRPr>
          </a:p>
        </p:txBody>
      </p:sp>
      <p:sp>
        <p:nvSpPr>
          <p:cNvPr id="115" name="object 107">
            <a:extLst>
              <a:ext uri="{FF2B5EF4-FFF2-40B4-BE49-F238E27FC236}">
                <a16:creationId xmlns:a16="http://schemas.microsoft.com/office/drawing/2014/main" id="{DE98DFF8-CE35-4CE3-ADFC-46E61A427323}"/>
              </a:ext>
            </a:extLst>
          </p:cNvPr>
          <p:cNvSpPr txBox="1"/>
          <p:nvPr/>
        </p:nvSpPr>
        <p:spPr>
          <a:xfrm>
            <a:off x="7142303" y="4114552"/>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400</a:t>
            </a:r>
            <a:endParaRPr sz="1200">
              <a:latin typeface="Calibri"/>
              <a:cs typeface="Calibri"/>
            </a:endParaRPr>
          </a:p>
        </p:txBody>
      </p:sp>
      <p:sp>
        <p:nvSpPr>
          <p:cNvPr id="116" name="object 108">
            <a:extLst>
              <a:ext uri="{FF2B5EF4-FFF2-40B4-BE49-F238E27FC236}">
                <a16:creationId xmlns:a16="http://schemas.microsoft.com/office/drawing/2014/main" id="{3250359D-F47F-4883-9F97-9453334B9A4C}"/>
              </a:ext>
            </a:extLst>
          </p:cNvPr>
          <p:cNvSpPr txBox="1"/>
          <p:nvPr/>
        </p:nvSpPr>
        <p:spPr>
          <a:xfrm>
            <a:off x="7142303" y="3705663"/>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500</a:t>
            </a:r>
            <a:endParaRPr sz="1200">
              <a:latin typeface="Calibri"/>
              <a:cs typeface="Calibri"/>
            </a:endParaRPr>
          </a:p>
        </p:txBody>
      </p:sp>
      <p:sp>
        <p:nvSpPr>
          <p:cNvPr id="117" name="object 109">
            <a:extLst>
              <a:ext uri="{FF2B5EF4-FFF2-40B4-BE49-F238E27FC236}">
                <a16:creationId xmlns:a16="http://schemas.microsoft.com/office/drawing/2014/main" id="{25DC0625-3768-43F4-BA0E-D1E3C13E715B}"/>
              </a:ext>
            </a:extLst>
          </p:cNvPr>
          <p:cNvSpPr txBox="1"/>
          <p:nvPr/>
        </p:nvSpPr>
        <p:spPr>
          <a:xfrm>
            <a:off x="7142303" y="3296774"/>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600</a:t>
            </a:r>
            <a:endParaRPr sz="1200">
              <a:latin typeface="Calibri"/>
              <a:cs typeface="Calibri"/>
            </a:endParaRPr>
          </a:p>
        </p:txBody>
      </p:sp>
      <p:sp>
        <p:nvSpPr>
          <p:cNvPr id="118" name="object 110">
            <a:extLst>
              <a:ext uri="{FF2B5EF4-FFF2-40B4-BE49-F238E27FC236}">
                <a16:creationId xmlns:a16="http://schemas.microsoft.com/office/drawing/2014/main" id="{43811659-2BED-4341-BBFA-B6B72F7993D1}"/>
              </a:ext>
            </a:extLst>
          </p:cNvPr>
          <p:cNvSpPr txBox="1"/>
          <p:nvPr/>
        </p:nvSpPr>
        <p:spPr>
          <a:xfrm>
            <a:off x="7142303" y="2887884"/>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700</a:t>
            </a:r>
            <a:endParaRPr sz="1200">
              <a:latin typeface="Calibri"/>
              <a:cs typeface="Calibri"/>
            </a:endParaRPr>
          </a:p>
        </p:txBody>
      </p:sp>
      <p:sp>
        <p:nvSpPr>
          <p:cNvPr id="119" name="object 111">
            <a:extLst>
              <a:ext uri="{FF2B5EF4-FFF2-40B4-BE49-F238E27FC236}">
                <a16:creationId xmlns:a16="http://schemas.microsoft.com/office/drawing/2014/main" id="{2458CA12-AFF7-46B3-92BD-58B6B6F3D180}"/>
              </a:ext>
            </a:extLst>
          </p:cNvPr>
          <p:cNvSpPr txBox="1"/>
          <p:nvPr/>
        </p:nvSpPr>
        <p:spPr>
          <a:xfrm>
            <a:off x="7142303" y="2478995"/>
            <a:ext cx="255904"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95958"/>
                </a:solidFill>
                <a:latin typeface="Calibri"/>
                <a:cs typeface="Calibri"/>
              </a:rPr>
              <a:t>800</a:t>
            </a:r>
            <a:endParaRPr sz="1200">
              <a:latin typeface="Calibri"/>
              <a:cs typeface="Calibri"/>
            </a:endParaRPr>
          </a:p>
        </p:txBody>
      </p:sp>
      <p:sp>
        <p:nvSpPr>
          <p:cNvPr id="120" name="object 112">
            <a:extLst>
              <a:ext uri="{FF2B5EF4-FFF2-40B4-BE49-F238E27FC236}">
                <a16:creationId xmlns:a16="http://schemas.microsoft.com/office/drawing/2014/main" id="{7AC68AF3-7C7E-4BEA-B181-B67627164377}"/>
              </a:ext>
            </a:extLst>
          </p:cNvPr>
          <p:cNvSpPr txBox="1"/>
          <p:nvPr/>
        </p:nvSpPr>
        <p:spPr>
          <a:xfrm>
            <a:off x="9548738" y="5963070"/>
            <a:ext cx="1899285" cy="539115"/>
          </a:xfrm>
          <a:prstGeom prst="rect">
            <a:avLst/>
          </a:prstGeom>
        </p:spPr>
        <p:txBody>
          <a:bodyPr vert="horz" wrap="square" lIns="0" tIns="12700" rIns="0" bIns="0" rtlCol="0">
            <a:spAutoFit/>
          </a:bodyPr>
          <a:lstStyle/>
          <a:p>
            <a:pPr marL="34925">
              <a:lnSpc>
                <a:spcPct val="100000"/>
              </a:lnSpc>
              <a:spcBef>
                <a:spcPts val="100"/>
              </a:spcBef>
              <a:tabLst>
                <a:tab pos="532130" algn="l"/>
                <a:tab pos="1029335" algn="l"/>
                <a:tab pos="1526540" algn="l"/>
              </a:tabLst>
            </a:pPr>
            <a:r>
              <a:rPr sz="1400" spc="-20" dirty="0">
                <a:solidFill>
                  <a:srgbClr val="595958"/>
                </a:solidFill>
                <a:latin typeface="Calibri"/>
                <a:cs typeface="Calibri"/>
              </a:rPr>
              <a:t>2023</a:t>
            </a:r>
            <a:r>
              <a:rPr sz="1400" dirty="0">
                <a:solidFill>
                  <a:srgbClr val="595958"/>
                </a:solidFill>
                <a:latin typeface="Calibri"/>
                <a:cs typeface="Calibri"/>
              </a:rPr>
              <a:t>	</a:t>
            </a:r>
            <a:r>
              <a:rPr sz="1400" spc="-20" dirty="0">
                <a:solidFill>
                  <a:srgbClr val="595958"/>
                </a:solidFill>
                <a:latin typeface="Calibri"/>
                <a:cs typeface="Calibri"/>
              </a:rPr>
              <a:t>2024</a:t>
            </a:r>
            <a:r>
              <a:rPr sz="1400" dirty="0">
                <a:solidFill>
                  <a:srgbClr val="595958"/>
                </a:solidFill>
                <a:latin typeface="Calibri"/>
                <a:cs typeface="Calibri"/>
              </a:rPr>
              <a:t>	</a:t>
            </a:r>
            <a:r>
              <a:rPr sz="1400" spc="-20" dirty="0">
                <a:solidFill>
                  <a:srgbClr val="595958"/>
                </a:solidFill>
                <a:latin typeface="Calibri"/>
                <a:cs typeface="Calibri"/>
              </a:rPr>
              <a:t>2025</a:t>
            </a:r>
            <a:r>
              <a:rPr sz="1400" dirty="0">
                <a:solidFill>
                  <a:srgbClr val="595958"/>
                </a:solidFill>
                <a:latin typeface="Calibri"/>
                <a:cs typeface="Calibri"/>
              </a:rPr>
              <a:t>	</a:t>
            </a:r>
            <a:r>
              <a:rPr sz="1400" spc="-20" dirty="0">
                <a:solidFill>
                  <a:srgbClr val="595958"/>
                </a:solidFill>
                <a:latin typeface="Calibri"/>
                <a:cs typeface="Calibri"/>
              </a:rPr>
              <a:t>2026</a:t>
            </a:r>
            <a:endParaRPr sz="1400">
              <a:latin typeface="Calibri"/>
              <a:cs typeface="Calibri"/>
            </a:endParaRPr>
          </a:p>
          <a:p>
            <a:pPr marL="12700">
              <a:lnSpc>
                <a:spcPct val="100000"/>
              </a:lnSpc>
              <a:spcBef>
                <a:spcPts val="919"/>
              </a:spcBef>
            </a:pPr>
            <a:r>
              <a:rPr sz="1200" spc="-25" dirty="0">
                <a:solidFill>
                  <a:srgbClr val="595958"/>
                </a:solidFill>
                <a:latin typeface="游ゴシック"/>
                <a:cs typeface="游ゴシック"/>
              </a:rPr>
              <a:t>世界</a:t>
            </a:r>
            <a:endParaRPr sz="1200">
              <a:latin typeface="游ゴシック"/>
              <a:cs typeface="游ゴシック"/>
            </a:endParaRPr>
          </a:p>
        </p:txBody>
      </p:sp>
      <p:sp>
        <p:nvSpPr>
          <p:cNvPr id="121" name="object 113">
            <a:extLst>
              <a:ext uri="{FF2B5EF4-FFF2-40B4-BE49-F238E27FC236}">
                <a16:creationId xmlns:a16="http://schemas.microsoft.com/office/drawing/2014/main" id="{3EB3931E-D70E-469F-81FE-5ED506F52885}"/>
              </a:ext>
            </a:extLst>
          </p:cNvPr>
          <p:cNvSpPr/>
          <p:nvPr/>
        </p:nvSpPr>
        <p:spPr>
          <a:xfrm>
            <a:off x="8905917" y="6372355"/>
            <a:ext cx="83820" cy="83820"/>
          </a:xfrm>
          <a:custGeom>
            <a:avLst/>
            <a:gdLst/>
            <a:ahLst/>
            <a:cxnLst/>
            <a:rect l="l" t="t" r="r" b="b"/>
            <a:pathLst>
              <a:path w="83819" h="83820">
                <a:moveTo>
                  <a:pt x="83819" y="0"/>
                </a:moveTo>
                <a:lnTo>
                  <a:pt x="0" y="0"/>
                </a:lnTo>
                <a:lnTo>
                  <a:pt x="0" y="83820"/>
                </a:lnTo>
                <a:lnTo>
                  <a:pt x="83819" y="83820"/>
                </a:lnTo>
                <a:lnTo>
                  <a:pt x="83819" y="0"/>
                </a:lnTo>
                <a:close/>
              </a:path>
            </a:pathLst>
          </a:custGeom>
          <a:solidFill>
            <a:srgbClr val="5089BC"/>
          </a:solidFill>
        </p:spPr>
        <p:txBody>
          <a:bodyPr wrap="square" lIns="0" tIns="0" rIns="0" bIns="0" rtlCol="0"/>
          <a:lstStyle/>
          <a:p>
            <a:endParaRPr/>
          </a:p>
        </p:txBody>
      </p:sp>
      <p:sp>
        <p:nvSpPr>
          <p:cNvPr id="122" name="object 114">
            <a:extLst>
              <a:ext uri="{FF2B5EF4-FFF2-40B4-BE49-F238E27FC236}">
                <a16:creationId xmlns:a16="http://schemas.microsoft.com/office/drawing/2014/main" id="{0D5BDDAF-6450-46E5-AD6E-928F602EB025}"/>
              </a:ext>
            </a:extLst>
          </p:cNvPr>
          <p:cNvSpPr txBox="1"/>
          <p:nvPr/>
        </p:nvSpPr>
        <p:spPr>
          <a:xfrm>
            <a:off x="7582966" y="5963070"/>
            <a:ext cx="1876425" cy="539115"/>
          </a:xfrm>
          <a:prstGeom prst="rect">
            <a:avLst/>
          </a:prstGeom>
        </p:spPr>
        <p:txBody>
          <a:bodyPr vert="horz" wrap="square" lIns="0" tIns="12700" rIns="0" bIns="0" rtlCol="0">
            <a:spAutoFit/>
          </a:bodyPr>
          <a:lstStyle/>
          <a:p>
            <a:pPr marL="12700">
              <a:lnSpc>
                <a:spcPct val="100000"/>
              </a:lnSpc>
              <a:spcBef>
                <a:spcPts val="100"/>
              </a:spcBef>
              <a:tabLst>
                <a:tab pos="509270" algn="l"/>
                <a:tab pos="1006475" algn="l"/>
                <a:tab pos="1503680" algn="l"/>
              </a:tabLst>
            </a:pPr>
            <a:r>
              <a:rPr sz="1400" spc="-20" dirty="0">
                <a:solidFill>
                  <a:srgbClr val="595958"/>
                </a:solidFill>
                <a:latin typeface="Calibri"/>
                <a:cs typeface="Calibri"/>
              </a:rPr>
              <a:t>2019</a:t>
            </a:r>
            <a:r>
              <a:rPr sz="1400" dirty="0">
                <a:solidFill>
                  <a:srgbClr val="595958"/>
                </a:solidFill>
                <a:latin typeface="Calibri"/>
                <a:cs typeface="Calibri"/>
              </a:rPr>
              <a:t>	</a:t>
            </a:r>
            <a:r>
              <a:rPr sz="1400" spc="-20" dirty="0">
                <a:solidFill>
                  <a:srgbClr val="595958"/>
                </a:solidFill>
                <a:latin typeface="Calibri"/>
                <a:cs typeface="Calibri"/>
              </a:rPr>
              <a:t>2020</a:t>
            </a:r>
            <a:r>
              <a:rPr sz="1400" dirty="0">
                <a:solidFill>
                  <a:srgbClr val="595958"/>
                </a:solidFill>
                <a:latin typeface="Calibri"/>
                <a:cs typeface="Calibri"/>
              </a:rPr>
              <a:t>	</a:t>
            </a:r>
            <a:r>
              <a:rPr sz="1400" spc="-20" dirty="0">
                <a:solidFill>
                  <a:srgbClr val="595958"/>
                </a:solidFill>
                <a:latin typeface="Calibri"/>
                <a:cs typeface="Calibri"/>
              </a:rPr>
              <a:t>2021</a:t>
            </a:r>
            <a:r>
              <a:rPr sz="1400" dirty="0">
                <a:solidFill>
                  <a:srgbClr val="595958"/>
                </a:solidFill>
                <a:latin typeface="Calibri"/>
                <a:cs typeface="Calibri"/>
              </a:rPr>
              <a:t>	</a:t>
            </a:r>
            <a:r>
              <a:rPr sz="1400" spc="-20" dirty="0">
                <a:solidFill>
                  <a:srgbClr val="595958"/>
                </a:solidFill>
                <a:latin typeface="Calibri"/>
                <a:cs typeface="Calibri"/>
              </a:rPr>
              <a:t>2022</a:t>
            </a:r>
            <a:endParaRPr sz="1400">
              <a:latin typeface="Calibri"/>
              <a:cs typeface="Calibri"/>
            </a:endParaRPr>
          </a:p>
          <a:p>
            <a:pPr marR="120014" algn="r">
              <a:lnSpc>
                <a:spcPct val="100000"/>
              </a:lnSpc>
              <a:spcBef>
                <a:spcPts val="919"/>
              </a:spcBef>
            </a:pPr>
            <a:r>
              <a:rPr sz="1200" spc="-25" dirty="0">
                <a:solidFill>
                  <a:srgbClr val="595958"/>
                </a:solidFill>
                <a:latin typeface="游ゴシック"/>
                <a:cs typeface="游ゴシック"/>
              </a:rPr>
              <a:t>日本</a:t>
            </a:r>
            <a:endParaRPr sz="1200">
              <a:latin typeface="游ゴシック"/>
              <a:cs typeface="游ゴシック"/>
            </a:endParaRPr>
          </a:p>
        </p:txBody>
      </p:sp>
      <p:sp>
        <p:nvSpPr>
          <p:cNvPr id="123" name="object 115">
            <a:extLst>
              <a:ext uri="{FF2B5EF4-FFF2-40B4-BE49-F238E27FC236}">
                <a16:creationId xmlns:a16="http://schemas.microsoft.com/office/drawing/2014/main" id="{298278FA-6870-46C0-914B-E7659C085E24}"/>
              </a:ext>
            </a:extLst>
          </p:cNvPr>
          <p:cNvSpPr/>
          <p:nvPr/>
        </p:nvSpPr>
        <p:spPr>
          <a:xfrm>
            <a:off x="9440841" y="6372355"/>
            <a:ext cx="83820" cy="83820"/>
          </a:xfrm>
          <a:custGeom>
            <a:avLst/>
            <a:gdLst/>
            <a:ahLst/>
            <a:cxnLst/>
            <a:rect l="l" t="t" r="r" b="b"/>
            <a:pathLst>
              <a:path w="83819" h="83820">
                <a:moveTo>
                  <a:pt x="83819" y="0"/>
                </a:moveTo>
                <a:lnTo>
                  <a:pt x="0" y="0"/>
                </a:lnTo>
                <a:lnTo>
                  <a:pt x="0" y="83820"/>
                </a:lnTo>
                <a:lnTo>
                  <a:pt x="83819" y="83820"/>
                </a:lnTo>
                <a:lnTo>
                  <a:pt x="83819" y="0"/>
                </a:lnTo>
                <a:close/>
              </a:path>
            </a:pathLst>
          </a:custGeom>
          <a:solidFill>
            <a:srgbClr val="97B9E0"/>
          </a:solidFill>
        </p:spPr>
        <p:txBody>
          <a:bodyPr wrap="square" lIns="0" tIns="0" rIns="0" bIns="0" rtlCol="0"/>
          <a:lstStyle/>
          <a:p>
            <a:endParaRPr/>
          </a:p>
        </p:txBody>
      </p:sp>
      <p:sp>
        <p:nvSpPr>
          <p:cNvPr id="124" name="object 116">
            <a:extLst>
              <a:ext uri="{FF2B5EF4-FFF2-40B4-BE49-F238E27FC236}">
                <a16:creationId xmlns:a16="http://schemas.microsoft.com/office/drawing/2014/main" id="{AE34A73F-44DE-4803-88B2-E568D5D5B0F9}"/>
              </a:ext>
            </a:extLst>
          </p:cNvPr>
          <p:cNvSpPr/>
          <p:nvPr/>
        </p:nvSpPr>
        <p:spPr>
          <a:xfrm>
            <a:off x="8816001" y="5364991"/>
            <a:ext cx="1445260" cy="247015"/>
          </a:xfrm>
          <a:custGeom>
            <a:avLst/>
            <a:gdLst/>
            <a:ahLst/>
            <a:cxnLst/>
            <a:rect l="l" t="t" r="r" b="b"/>
            <a:pathLst>
              <a:path w="1445260" h="247014">
                <a:moveTo>
                  <a:pt x="1444752" y="0"/>
                </a:moveTo>
                <a:lnTo>
                  <a:pt x="0" y="0"/>
                </a:lnTo>
                <a:lnTo>
                  <a:pt x="0" y="246887"/>
                </a:lnTo>
                <a:lnTo>
                  <a:pt x="1444752" y="246887"/>
                </a:lnTo>
                <a:lnTo>
                  <a:pt x="1444752" y="0"/>
                </a:lnTo>
                <a:close/>
              </a:path>
            </a:pathLst>
          </a:custGeom>
          <a:solidFill>
            <a:srgbClr val="DADADA"/>
          </a:solidFill>
        </p:spPr>
        <p:txBody>
          <a:bodyPr wrap="square" lIns="0" tIns="0" rIns="0" bIns="0" rtlCol="0"/>
          <a:lstStyle/>
          <a:p>
            <a:endParaRPr/>
          </a:p>
        </p:txBody>
      </p:sp>
      <p:sp>
        <p:nvSpPr>
          <p:cNvPr id="125" name="object 117">
            <a:extLst>
              <a:ext uri="{FF2B5EF4-FFF2-40B4-BE49-F238E27FC236}">
                <a16:creationId xmlns:a16="http://schemas.microsoft.com/office/drawing/2014/main" id="{9BD0B27A-F6C7-4283-B238-B07D83798BF0}"/>
              </a:ext>
            </a:extLst>
          </p:cNvPr>
          <p:cNvSpPr txBox="1"/>
          <p:nvPr/>
        </p:nvSpPr>
        <p:spPr>
          <a:xfrm>
            <a:off x="8816001" y="5364991"/>
            <a:ext cx="1346200" cy="247015"/>
          </a:xfrm>
          <a:prstGeom prst="rect">
            <a:avLst/>
          </a:prstGeom>
          <a:solidFill>
            <a:srgbClr val="DADADA"/>
          </a:solidFill>
        </p:spPr>
        <p:txBody>
          <a:bodyPr vert="horz" wrap="square" lIns="0" tIns="45085" rIns="0" bIns="0" rtlCol="0">
            <a:spAutoFit/>
          </a:bodyPr>
          <a:lstStyle/>
          <a:p>
            <a:pPr marL="91440">
              <a:lnSpc>
                <a:spcPct val="100000"/>
              </a:lnSpc>
              <a:spcBef>
                <a:spcPts val="355"/>
              </a:spcBef>
            </a:pPr>
            <a:r>
              <a:rPr sz="1000" spc="-10" dirty="0">
                <a:latin typeface="Meiryo UI"/>
                <a:cs typeface="Meiryo UI"/>
              </a:rPr>
              <a:t>CAGR（日本）:6.8%</a:t>
            </a:r>
            <a:endParaRPr sz="1000">
              <a:latin typeface="Meiryo UI"/>
              <a:cs typeface="Meiryo UI"/>
            </a:endParaRPr>
          </a:p>
        </p:txBody>
      </p:sp>
      <p:sp>
        <p:nvSpPr>
          <p:cNvPr id="126" name="object 118">
            <a:extLst>
              <a:ext uri="{FF2B5EF4-FFF2-40B4-BE49-F238E27FC236}">
                <a16:creationId xmlns:a16="http://schemas.microsoft.com/office/drawing/2014/main" id="{74C59191-65BA-49C5-8772-4AD73AE82C46}"/>
              </a:ext>
            </a:extLst>
          </p:cNvPr>
          <p:cNvSpPr txBox="1"/>
          <p:nvPr/>
        </p:nvSpPr>
        <p:spPr>
          <a:xfrm>
            <a:off x="6736727" y="2344711"/>
            <a:ext cx="1176020"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Meiryo UI"/>
                <a:cs typeface="Meiryo UI"/>
              </a:rPr>
              <a:t>（＄BILLION）</a:t>
            </a:r>
            <a:endParaRPr sz="1200">
              <a:latin typeface="Meiryo UI"/>
              <a:cs typeface="Meiryo UI"/>
            </a:endParaRPr>
          </a:p>
        </p:txBody>
      </p:sp>
      <p:sp>
        <p:nvSpPr>
          <p:cNvPr id="127" name="object 119">
            <a:extLst>
              <a:ext uri="{FF2B5EF4-FFF2-40B4-BE49-F238E27FC236}">
                <a16:creationId xmlns:a16="http://schemas.microsoft.com/office/drawing/2014/main" id="{E7BBDD02-8EC9-481F-B071-1E1EC4ACA431}"/>
              </a:ext>
            </a:extLst>
          </p:cNvPr>
          <p:cNvSpPr txBox="1"/>
          <p:nvPr/>
        </p:nvSpPr>
        <p:spPr>
          <a:xfrm>
            <a:off x="8446397" y="3003829"/>
            <a:ext cx="164528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Arial"/>
                <a:cs typeface="Arial"/>
              </a:rPr>
              <a:t>Compound</a:t>
            </a:r>
            <a:r>
              <a:rPr sz="900" spc="-45" dirty="0">
                <a:solidFill>
                  <a:srgbClr val="FF0000"/>
                </a:solidFill>
                <a:latin typeface="Arial"/>
                <a:cs typeface="Arial"/>
              </a:rPr>
              <a:t> </a:t>
            </a:r>
            <a:r>
              <a:rPr sz="900" dirty="0">
                <a:solidFill>
                  <a:srgbClr val="FF0000"/>
                </a:solidFill>
                <a:latin typeface="Arial"/>
                <a:cs typeface="Arial"/>
              </a:rPr>
              <a:t>Annual</a:t>
            </a:r>
            <a:r>
              <a:rPr sz="900" spc="-25" dirty="0">
                <a:solidFill>
                  <a:srgbClr val="FF0000"/>
                </a:solidFill>
                <a:latin typeface="Arial"/>
                <a:cs typeface="Arial"/>
              </a:rPr>
              <a:t> </a:t>
            </a:r>
            <a:r>
              <a:rPr sz="900" dirty="0">
                <a:solidFill>
                  <a:srgbClr val="FF0000"/>
                </a:solidFill>
                <a:latin typeface="Arial"/>
                <a:cs typeface="Arial"/>
              </a:rPr>
              <a:t>Growth</a:t>
            </a:r>
            <a:r>
              <a:rPr sz="900" spc="-5" dirty="0">
                <a:solidFill>
                  <a:srgbClr val="FF0000"/>
                </a:solidFill>
                <a:latin typeface="Arial"/>
                <a:cs typeface="Arial"/>
              </a:rPr>
              <a:t> </a:t>
            </a:r>
            <a:r>
              <a:rPr sz="900" spc="-20" dirty="0">
                <a:solidFill>
                  <a:srgbClr val="FF0000"/>
                </a:solidFill>
                <a:latin typeface="Arial"/>
                <a:cs typeface="Arial"/>
              </a:rPr>
              <a:t>Rate</a:t>
            </a:r>
            <a:endParaRPr sz="900">
              <a:latin typeface="Arial"/>
              <a:cs typeface="Arial"/>
            </a:endParaRPr>
          </a:p>
        </p:txBody>
      </p:sp>
      <p:sp>
        <p:nvSpPr>
          <p:cNvPr id="128" name="object 120">
            <a:extLst>
              <a:ext uri="{FF2B5EF4-FFF2-40B4-BE49-F238E27FC236}">
                <a16:creationId xmlns:a16="http://schemas.microsoft.com/office/drawing/2014/main" id="{A8AF6C48-0823-4BCC-AB5E-9D0118B40442}"/>
              </a:ext>
            </a:extLst>
          </p:cNvPr>
          <p:cNvSpPr txBox="1"/>
          <p:nvPr/>
        </p:nvSpPr>
        <p:spPr>
          <a:xfrm>
            <a:off x="8446397" y="3127273"/>
            <a:ext cx="81216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FF0000"/>
                </a:solidFill>
                <a:latin typeface="メイリオ"/>
                <a:cs typeface="メイリオ"/>
              </a:rPr>
              <a:t>(年平均成長率)</a:t>
            </a:r>
            <a:endParaRPr sz="900">
              <a:latin typeface="メイリオ"/>
              <a:cs typeface="メイリオ"/>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7664" y="194499"/>
            <a:ext cx="5256672"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a:latin typeface="BIZ UDP明朝 Medium" panose="02020500000000000000" pitchFamily="18" charset="-128"/>
                <a:ea typeface="BIZ UDP明朝 Medium" panose="02020500000000000000" pitchFamily="18" charset="-128"/>
              </a:rPr>
              <a:t>日本のバイオ産業の市場規模</a:t>
            </a:r>
          </a:p>
        </p:txBody>
      </p:sp>
      <p:sp>
        <p:nvSpPr>
          <p:cNvPr id="3" name="object 3"/>
          <p:cNvSpPr txBox="1"/>
          <p:nvPr/>
        </p:nvSpPr>
        <p:spPr>
          <a:xfrm>
            <a:off x="313267" y="765049"/>
            <a:ext cx="11446933" cy="724557"/>
          </a:xfrm>
          <a:prstGeom prst="rect">
            <a:avLst/>
          </a:prstGeom>
          <a:noFill/>
        </p:spPr>
        <p:txBody>
          <a:bodyPr vert="horz" wrap="square" lIns="0" tIns="107950" rIns="0" bIns="0" rtlCol="0">
            <a:spAutoFit/>
          </a:bodyPr>
          <a:lstStyle/>
          <a:p>
            <a:pPr marL="473709" marR="434975" indent="-258445">
              <a:spcBef>
                <a:spcPts val="850"/>
              </a:spcBef>
              <a:buClr>
                <a:srgbClr val="002060"/>
              </a:buClr>
              <a:buFont typeface="Wingdings"/>
              <a:buChar char=""/>
              <a:tabLst>
                <a:tab pos="473709" algn="l"/>
              </a:tabLst>
            </a:pPr>
            <a:r>
              <a:rPr sz="2000" spc="-10" dirty="0">
                <a:latin typeface="Meiryo UI"/>
                <a:cs typeface="Meiryo UI"/>
              </a:rPr>
              <a:t>日本のバイオ市場の市場規模は、</a:t>
            </a:r>
            <a:r>
              <a:rPr sz="2000" b="1" spc="-15" dirty="0">
                <a:latin typeface="Meiryo UI"/>
                <a:cs typeface="Meiryo UI"/>
              </a:rPr>
              <a:t>バイオを広く捉えた場合には</a:t>
            </a:r>
            <a:r>
              <a:rPr sz="2000" b="1" spc="-10" dirty="0">
                <a:latin typeface="Meiryo UI"/>
                <a:cs typeface="Meiryo UI"/>
              </a:rPr>
              <a:t>57</a:t>
            </a:r>
            <a:r>
              <a:rPr sz="2000" b="1" dirty="0">
                <a:latin typeface="Meiryo UI"/>
                <a:cs typeface="Meiryo UI"/>
              </a:rPr>
              <a:t>兆円</a:t>
            </a:r>
            <a:r>
              <a:rPr sz="2000" spc="-20" dirty="0">
                <a:latin typeface="Meiryo UI"/>
                <a:cs typeface="Meiryo UI"/>
              </a:rPr>
              <a:t>程度、ハイテク</a:t>
            </a:r>
            <a:r>
              <a:rPr sz="2000" spc="-10" dirty="0">
                <a:latin typeface="Meiryo UI"/>
                <a:cs typeface="Meiryo UI"/>
              </a:rPr>
              <a:t>製品などに対象を絞り込んだ</a:t>
            </a:r>
            <a:r>
              <a:rPr sz="2000" b="1" spc="-10" dirty="0">
                <a:latin typeface="Meiryo UI"/>
                <a:cs typeface="Meiryo UI"/>
              </a:rPr>
              <a:t>狭義のバイオ市場では</a:t>
            </a:r>
            <a:r>
              <a:rPr sz="2000" b="1" dirty="0">
                <a:latin typeface="Meiryo UI"/>
                <a:cs typeface="Meiryo UI"/>
              </a:rPr>
              <a:t>3.7</a:t>
            </a:r>
            <a:r>
              <a:rPr sz="2000" b="1" spc="-10" dirty="0">
                <a:latin typeface="Meiryo UI"/>
                <a:cs typeface="Meiryo UI"/>
              </a:rPr>
              <a:t>兆円</a:t>
            </a:r>
            <a:r>
              <a:rPr sz="2000" spc="-15" dirty="0">
                <a:latin typeface="Meiryo UI"/>
                <a:cs typeface="Meiryo UI"/>
              </a:rPr>
              <a:t>程度とされている。</a:t>
            </a:r>
            <a:endParaRPr sz="2000">
              <a:latin typeface="Meiryo UI"/>
              <a:cs typeface="Meiryo UI"/>
            </a:endParaRPr>
          </a:p>
        </p:txBody>
      </p:sp>
      <p:sp>
        <p:nvSpPr>
          <p:cNvPr id="5" name="object 5"/>
          <p:cNvSpPr txBox="1"/>
          <p:nvPr/>
        </p:nvSpPr>
        <p:spPr>
          <a:xfrm>
            <a:off x="313267" y="6500990"/>
            <a:ext cx="7239000" cy="339194"/>
          </a:xfrm>
          <a:prstGeom prst="rect">
            <a:avLst/>
          </a:prstGeom>
        </p:spPr>
        <p:txBody>
          <a:bodyPr vert="horz" wrap="square" lIns="0" tIns="31114" rIns="0" bIns="0" rtlCol="0">
            <a:spAutoFit/>
          </a:bodyPr>
          <a:lstStyle/>
          <a:p>
            <a:pPr marL="12700" marR="5080">
              <a:lnSpc>
                <a:spcPts val="1140"/>
              </a:lnSpc>
              <a:spcBef>
                <a:spcPts val="244"/>
              </a:spcBef>
            </a:pPr>
            <a:r>
              <a:rPr lang="ja-JP" altLang="en-US" sz="1050" spc="-10" dirty="0">
                <a:latin typeface="BIZ UDP明朝 Medium" panose="02020500000000000000" pitchFamily="18" charset="-128"/>
                <a:ea typeface="BIZ UDP明朝 Medium" panose="02020500000000000000" pitchFamily="18" charset="-128"/>
                <a:cs typeface="Meiryo UI"/>
              </a:rPr>
              <a:t>出所：</a:t>
            </a:r>
            <a:r>
              <a:rPr sz="1050" spc="-10" dirty="0" err="1">
                <a:latin typeface="BIZ UDP明朝 Medium" panose="02020500000000000000" pitchFamily="18" charset="-128"/>
                <a:ea typeface="BIZ UDP明朝 Medium" panose="02020500000000000000" pitchFamily="18" charset="-128"/>
                <a:cs typeface="Meiryo UI"/>
              </a:rPr>
              <a:t>NEDO</a:t>
            </a:r>
            <a:r>
              <a:rPr sz="1050" spc="-20" dirty="0" err="1">
                <a:latin typeface="BIZ UDP明朝 Medium" panose="02020500000000000000" pitchFamily="18" charset="-128"/>
                <a:ea typeface="BIZ UDP明朝 Medium" panose="02020500000000000000" pitchFamily="18" charset="-128"/>
                <a:cs typeface="Meiryo UI"/>
              </a:rPr>
              <a:t>「バイオ産業に関わる技術分野の研究開発動向・国際競争力</a:t>
            </a:r>
            <a:r>
              <a:rPr sz="1050" spc="-15" dirty="0" err="1">
                <a:latin typeface="BIZ UDP明朝 Medium" panose="02020500000000000000" pitchFamily="18" charset="-128"/>
                <a:ea typeface="BIZ UDP明朝 Medium" panose="02020500000000000000" pitchFamily="18" charset="-128"/>
                <a:cs typeface="Meiryo UI"/>
              </a:rPr>
              <a:t>分析及び国内バイオ産業の実態把握に関する調査</a:t>
            </a:r>
            <a:r>
              <a:rPr sz="1050" spc="-15" dirty="0">
                <a:latin typeface="BIZ UDP明朝 Medium" panose="02020500000000000000" pitchFamily="18" charset="-128"/>
                <a:ea typeface="BIZ UDP明朝 Medium" panose="02020500000000000000" pitchFamily="18" charset="-128"/>
                <a:cs typeface="Meiryo UI"/>
              </a:rPr>
              <a:t>」</a:t>
            </a:r>
            <a:endParaRPr lang="en-US" sz="1050" spc="-15" dirty="0">
              <a:latin typeface="BIZ UDP明朝 Medium" panose="02020500000000000000" pitchFamily="18" charset="-128"/>
              <a:ea typeface="BIZ UDP明朝 Medium" panose="02020500000000000000" pitchFamily="18" charset="-128"/>
              <a:cs typeface="Meiryo UI"/>
            </a:endParaRPr>
          </a:p>
          <a:p>
            <a:pPr marL="12700" marR="5080">
              <a:lnSpc>
                <a:spcPts val="1140"/>
              </a:lnSpc>
              <a:spcBef>
                <a:spcPts val="244"/>
              </a:spcBef>
            </a:pPr>
            <a:r>
              <a:rPr sz="1050" spc="-10" dirty="0">
                <a:latin typeface="BIZ UDP明朝 Medium" panose="02020500000000000000" pitchFamily="18" charset="-128"/>
                <a:ea typeface="BIZ UDP明朝 Medium" panose="02020500000000000000" pitchFamily="18" charset="-128"/>
                <a:cs typeface="メイリオ"/>
              </a:rPr>
              <a:t>（2019</a:t>
            </a:r>
            <a:r>
              <a:rPr sz="1050" dirty="0">
                <a:latin typeface="BIZ UDP明朝 Medium" panose="02020500000000000000" pitchFamily="18" charset="-128"/>
                <a:ea typeface="BIZ UDP明朝 Medium" panose="02020500000000000000" pitchFamily="18" charset="-128"/>
                <a:cs typeface="メイリオ"/>
              </a:rPr>
              <a:t>年</a:t>
            </a:r>
            <a:r>
              <a:rPr sz="1050" spc="-10" dirty="0">
                <a:latin typeface="BIZ UDP明朝 Medium" panose="02020500000000000000" pitchFamily="18" charset="-128"/>
                <a:ea typeface="BIZ UDP明朝 Medium" panose="02020500000000000000" pitchFamily="18" charset="-128"/>
                <a:cs typeface="メイリオ"/>
              </a:rPr>
              <a:t>7</a:t>
            </a:r>
            <a:r>
              <a:rPr sz="1050" spc="-15" dirty="0">
                <a:latin typeface="BIZ UDP明朝 Medium" panose="02020500000000000000" pitchFamily="18" charset="-128"/>
                <a:ea typeface="BIZ UDP明朝 Medium" panose="02020500000000000000" pitchFamily="18" charset="-128"/>
                <a:cs typeface="メイリオ"/>
              </a:rPr>
              <a:t>月</a:t>
            </a:r>
            <a:r>
              <a:rPr sz="1050" dirty="0">
                <a:latin typeface="BIZ UDP明朝 Medium" panose="02020500000000000000" pitchFamily="18" charset="-128"/>
                <a:ea typeface="BIZ UDP明朝 Medium" panose="02020500000000000000" pitchFamily="18" charset="-128"/>
                <a:cs typeface="メイリオ"/>
              </a:rPr>
              <a:t>）</a:t>
            </a:r>
            <a:endParaRPr sz="1050" dirty="0">
              <a:latin typeface="BIZ UDP明朝 Medium" panose="02020500000000000000" pitchFamily="18" charset="-128"/>
              <a:ea typeface="BIZ UDP明朝 Medium" panose="02020500000000000000" pitchFamily="18" charset="-128"/>
              <a:cs typeface="Meiryo UI"/>
            </a:endParaRPr>
          </a:p>
        </p:txBody>
      </p:sp>
      <p:sp>
        <p:nvSpPr>
          <p:cNvPr id="6" name="object 6"/>
          <p:cNvSpPr txBox="1"/>
          <p:nvPr/>
        </p:nvSpPr>
        <p:spPr>
          <a:xfrm>
            <a:off x="8215121" y="6606872"/>
            <a:ext cx="2279650" cy="175048"/>
          </a:xfrm>
          <a:prstGeom prst="rect">
            <a:avLst/>
          </a:prstGeom>
        </p:spPr>
        <p:txBody>
          <a:bodyPr vert="horz" wrap="square" lIns="0" tIns="13335" rIns="0" bIns="0" rtlCol="0">
            <a:spAutoFit/>
          </a:bodyPr>
          <a:lstStyle/>
          <a:p>
            <a:pPr marL="12700" algn="ctr">
              <a:spcBef>
                <a:spcPts val="105"/>
              </a:spcBef>
            </a:pPr>
            <a:r>
              <a:rPr lang="ja-JP" altLang="en-US" sz="1050" spc="25" dirty="0">
                <a:latin typeface="BIZ UDP明朝 Medium" panose="02020500000000000000" pitchFamily="18" charset="-128"/>
                <a:ea typeface="BIZ UDP明朝 Medium" panose="02020500000000000000" pitchFamily="18" charset="-128"/>
                <a:cs typeface="Meiryo UI"/>
              </a:rPr>
              <a:t>出所：</a:t>
            </a:r>
            <a:r>
              <a:rPr sz="1050" spc="25" dirty="0">
                <a:latin typeface="BIZ UDP明朝 Medium" panose="02020500000000000000" pitchFamily="18" charset="-128"/>
                <a:ea typeface="BIZ UDP明朝 Medium" panose="02020500000000000000" pitchFamily="18" charset="-128"/>
                <a:cs typeface="Meiryo UI"/>
              </a:rPr>
              <a:t>日経バイオ年鑑</a:t>
            </a:r>
            <a:r>
              <a:rPr sz="1050" spc="-10" dirty="0">
                <a:latin typeface="BIZ UDP明朝 Medium" panose="02020500000000000000" pitchFamily="18" charset="-128"/>
                <a:ea typeface="BIZ UDP明朝 Medium" panose="02020500000000000000" pitchFamily="18" charset="-128"/>
                <a:cs typeface="Meiryo UI"/>
              </a:rPr>
              <a:t>2019</a:t>
            </a:r>
            <a:endParaRPr sz="1050" dirty="0">
              <a:latin typeface="BIZ UDP明朝 Medium" panose="02020500000000000000" pitchFamily="18" charset="-128"/>
              <a:ea typeface="BIZ UDP明朝 Medium" panose="02020500000000000000" pitchFamily="18" charset="-128"/>
              <a:cs typeface="Meiryo UI"/>
            </a:endParaRPr>
          </a:p>
        </p:txBody>
      </p:sp>
      <p:sp>
        <p:nvSpPr>
          <p:cNvPr id="7" name="object 7"/>
          <p:cNvSpPr txBox="1"/>
          <p:nvPr/>
        </p:nvSpPr>
        <p:spPr>
          <a:xfrm>
            <a:off x="6780519" y="1752114"/>
            <a:ext cx="4395482" cy="904735"/>
          </a:xfrm>
          <a:prstGeom prst="rect">
            <a:avLst/>
          </a:prstGeom>
        </p:spPr>
        <p:txBody>
          <a:bodyPr vert="horz" wrap="square" lIns="0" tIns="12065" rIns="0" bIns="0" rtlCol="0">
            <a:spAutoFit/>
          </a:bodyPr>
          <a:lstStyle/>
          <a:p>
            <a:pPr marL="67945" algn="ctr">
              <a:spcBef>
                <a:spcPts val="95"/>
              </a:spcBef>
            </a:pPr>
            <a:r>
              <a:rPr sz="1600" b="1" spc="-25" dirty="0">
                <a:latin typeface="BIZ UDP明朝 Medium" panose="02020500000000000000" pitchFamily="18" charset="-128"/>
                <a:ea typeface="BIZ UDP明朝 Medium" panose="02020500000000000000" pitchFamily="18" charset="-128"/>
                <a:cs typeface="メイリオ"/>
              </a:rPr>
              <a:t>“狭義</a:t>
            </a:r>
            <a:r>
              <a:rPr sz="1600" b="1" spc="-20" dirty="0">
                <a:latin typeface="BIZ UDP明朝 Medium" panose="02020500000000000000" pitchFamily="18" charset="-128"/>
                <a:ea typeface="BIZ UDP明朝 Medium" panose="02020500000000000000" pitchFamily="18" charset="-128"/>
                <a:cs typeface="メイリオ"/>
              </a:rPr>
              <a:t>”</a:t>
            </a:r>
            <a:r>
              <a:rPr sz="1600" b="1" spc="-25" dirty="0">
                <a:latin typeface="BIZ UDP明朝 Medium" panose="02020500000000000000" pitchFamily="18" charset="-128"/>
                <a:ea typeface="BIZ UDP明朝 Medium" panose="02020500000000000000" pitchFamily="18" charset="-128"/>
                <a:cs typeface="メイリオ"/>
              </a:rPr>
              <a:t>のバイオ産業の市</a:t>
            </a:r>
            <a:r>
              <a:rPr sz="1600" b="1" spc="-10" dirty="0">
                <a:latin typeface="BIZ UDP明朝 Medium" panose="02020500000000000000" pitchFamily="18" charset="-128"/>
                <a:ea typeface="BIZ UDP明朝 Medium" panose="02020500000000000000" pitchFamily="18" charset="-128"/>
                <a:cs typeface="メイリオ"/>
              </a:rPr>
              <a:t>場</a:t>
            </a:r>
            <a:r>
              <a:rPr sz="1600" b="1" spc="-25" dirty="0">
                <a:latin typeface="BIZ UDP明朝 Medium" panose="02020500000000000000" pitchFamily="18" charset="-128"/>
                <a:ea typeface="BIZ UDP明朝 Medium" panose="02020500000000000000" pitchFamily="18" charset="-128"/>
                <a:cs typeface="メイリオ"/>
              </a:rPr>
              <a:t>規</a:t>
            </a:r>
            <a:r>
              <a:rPr sz="1600" b="1" spc="-50" dirty="0">
                <a:latin typeface="BIZ UDP明朝 Medium" panose="02020500000000000000" pitchFamily="18" charset="-128"/>
                <a:ea typeface="BIZ UDP明朝 Medium" panose="02020500000000000000" pitchFamily="18" charset="-128"/>
                <a:cs typeface="メイリオ"/>
              </a:rPr>
              <a:t>模</a:t>
            </a:r>
            <a:endParaRPr sz="1600" dirty="0">
              <a:latin typeface="BIZ UDP明朝 Medium" panose="02020500000000000000" pitchFamily="18" charset="-128"/>
              <a:ea typeface="BIZ UDP明朝 Medium" panose="02020500000000000000" pitchFamily="18" charset="-128"/>
              <a:cs typeface="メイリオ"/>
            </a:endParaRPr>
          </a:p>
          <a:p>
            <a:pPr marR="5080" algn="just">
              <a:spcBef>
                <a:spcPts val="30"/>
              </a:spcBef>
            </a:pPr>
            <a:r>
              <a:rPr sz="1400" spc="-20" dirty="0">
                <a:latin typeface="BIZ UDP明朝 Medium" panose="02020500000000000000" pitchFamily="18" charset="-128"/>
                <a:ea typeface="BIZ UDP明朝 Medium" panose="02020500000000000000" pitchFamily="18" charset="-128"/>
                <a:cs typeface="メイリオ"/>
              </a:rPr>
              <a:t>医療用品、組み換え動植物製品、化成品、機器・試薬など、バイオ分野の中でもハイテクな製品・サービス</a:t>
            </a:r>
            <a:r>
              <a:rPr sz="1400" spc="-10" dirty="0">
                <a:latin typeface="BIZ UDP明朝 Medium" panose="02020500000000000000" pitchFamily="18" charset="-128"/>
                <a:ea typeface="BIZ UDP明朝 Medium" panose="02020500000000000000" pitchFamily="18" charset="-128"/>
                <a:cs typeface="メイリオ"/>
              </a:rPr>
              <a:t>を特定して算出</a:t>
            </a:r>
            <a:endParaRPr sz="1400" dirty="0">
              <a:latin typeface="BIZ UDP明朝 Medium" panose="02020500000000000000" pitchFamily="18" charset="-128"/>
              <a:ea typeface="BIZ UDP明朝 Medium" panose="02020500000000000000" pitchFamily="18" charset="-128"/>
              <a:cs typeface="メイリオ"/>
            </a:endParaRPr>
          </a:p>
        </p:txBody>
      </p:sp>
      <p:sp>
        <p:nvSpPr>
          <p:cNvPr id="8" name="object 8"/>
          <p:cNvSpPr txBox="1"/>
          <p:nvPr/>
        </p:nvSpPr>
        <p:spPr>
          <a:xfrm>
            <a:off x="1015999" y="1752114"/>
            <a:ext cx="4521201" cy="913130"/>
          </a:xfrm>
          <a:prstGeom prst="rect">
            <a:avLst/>
          </a:prstGeom>
        </p:spPr>
        <p:txBody>
          <a:bodyPr vert="horz" wrap="square" lIns="0" tIns="12065" rIns="0" bIns="0" rtlCol="0">
            <a:spAutoFit/>
          </a:bodyPr>
          <a:lstStyle/>
          <a:p>
            <a:pPr marR="3175" algn="ctr">
              <a:spcBef>
                <a:spcPts val="95"/>
              </a:spcBef>
            </a:pPr>
            <a:r>
              <a:rPr sz="1600" b="1" spc="-25" dirty="0">
                <a:latin typeface="BIZ UDP明朝 Medium" panose="02020500000000000000" pitchFamily="18" charset="-128"/>
                <a:ea typeface="BIZ UDP明朝 Medium" panose="02020500000000000000" pitchFamily="18" charset="-128"/>
                <a:cs typeface="メイリオ"/>
              </a:rPr>
              <a:t>“広義</a:t>
            </a:r>
            <a:r>
              <a:rPr sz="1600" b="1" spc="-20" dirty="0">
                <a:latin typeface="BIZ UDP明朝 Medium" panose="02020500000000000000" pitchFamily="18" charset="-128"/>
                <a:ea typeface="BIZ UDP明朝 Medium" panose="02020500000000000000" pitchFamily="18" charset="-128"/>
                <a:cs typeface="メイリオ"/>
              </a:rPr>
              <a:t>”</a:t>
            </a:r>
            <a:r>
              <a:rPr sz="1600" b="1" spc="-25" dirty="0">
                <a:latin typeface="BIZ UDP明朝 Medium" panose="02020500000000000000" pitchFamily="18" charset="-128"/>
                <a:ea typeface="BIZ UDP明朝 Medium" panose="02020500000000000000" pitchFamily="18" charset="-128"/>
                <a:cs typeface="メイリオ"/>
              </a:rPr>
              <a:t>のバイオ産業の市</a:t>
            </a:r>
            <a:r>
              <a:rPr sz="1600" b="1" spc="-10" dirty="0">
                <a:latin typeface="BIZ UDP明朝 Medium" panose="02020500000000000000" pitchFamily="18" charset="-128"/>
                <a:ea typeface="BIZ UDP明朝 Medium" panose="02020500000000000000" pitchFamily="18" charset="-128"/>
                <a:cs typeface="メイリオ"/>
              </a:rPr>
              <a:t>場</a:t>
            </a:r>
            <a:r>
              <a:rPr sz="1600" b="1" spc="-25" dirty="0">
                <a:latin typeface="BIZ UDP明朝 Medium" panose="02020500000000000000" pitchFamily="18" charset="-128"/>
                <a:ea typeface="BIZ UDP明朝 Medium" panose="02020500000000000000" pitchFamily="18" charset="-128"/>
                <a:cs typeface="メイリオ"/>
              </a:rPr>
              <a:t>規</a:t>
            </a:r>
            <a:r>
              <a:rPr sz="1600" b="1" spc="-50" dirty="0">
                <a:latin typeface="BIZ UDP明朝 Medium" panose="02020500000000000000" pitchFamily="18" charset="-128"/>
                <a:ea typeface="BIZ UDP明朝 Medium" panose="02020500000000000000" pitchFamily="18" charset="-128"/>
                <a:cs typeface="メイリオ"/>
              </a:rPr>
              <a:t>模</a:t>
            </a:r>
            <a:endParaRPr sz="1600" dirty="0">
              <a:latin typeface="BIZ UDP明朝 Medium" panose="02020500000000000000" pitchFamily="18" charset="-128"/>
              <a:ea typeface="BIZ UDP明朝 Medium" panose="02020500000000000000" pitchFamily="18" charset="-128"/>
              <a:cs typeface="メイリオ"/>
            </a:endParaRPr>
          </a:p>
          <a:p>
            <a:pPr marR="5080" algn="just">
              <a:spcBef>
                <a:spcPts val="30"/>
              </a:spcBef>
            </a:pPr>
            <a:r>
              <a:rPr sz="1400" spc="-20" dirty="0">
                <a:latin typeface="BIZ UDP明朝 Medium" panose="02020500000000000000" pitchFamily="18" charset="-128"/>
                <a:ea typeface="BIZ UDP明朝 Medium" panose="02020500000000000000" pitchFamily="18" charset="-128"/>
                <a:cs typeface="メイリオ"/>
              </a:rPr>
              <a:t>バイオ・生物機能関連テクノロジーを利用した、あるいは関連した製品・サービスについて、アンケート及</a:t>
            </a:r>
            <a:r>
              <a:rPr sz="1400" spc="-15" dirty="0">
                <a:latin typeface="BIZ UDP明朝 Medium" panose="02020500000000000000" pitchFamily="18" charset="-128"/>
                <a:ea typeface="BIZ UDP明朝 Medium" panose="02020500000000000000" pitchFamily="18" charset="-128"/>
                <a:cs typeface="メイリオ"/>
              </a:rPr>
              <a:t>び公的資料等の公表資料を用いて算出</a:t>
            </a:r>
            <a:endParaRPr sz="1400" dirty="0">
              <a:latin typeface="BIZ UDP明朝 Medium" panose="02020500000000000000" pitchFamily="18" charset="-128"/>
              <a:ea typeface="BIZ UDP明朝 Medium" panose="02020500000000000000" pitchFamily="18" charset="-128"/>
              <a:cs typeface="メイリオ"/>
            </a:endParaRPr>
          </a:p>
        </p:txBody>
      </p:sp>
      <p:grpSp>
        <p:nvGrpSpPr>
          <p:cNvPr id="9" name="object 9"/>
          <p:cNvGrpSpPr/>
          <p:nvPr/>
        </p:nvGrpSpPr>
        <p:grpSpPr>
          <a:xfrm>
            <a:off x="7471478" y="3184970"/>
            <a:ext cx="2934335" cy="2976245"/>
            <a:chOff x="5888208" y="3184969"/>
            <a:chExt cx="2934335" cy="2976245"/>
          </a:xfrm>
        </p:grpSpPr>
        <p:sp>
          <p:nvSpPr>
            <p:cNvPr id="10" name="object 10"/>
            <p:cNvSpPr/>
            <p:nvPr/>
          </p:nvSpPr>
          <p:spPr>
            <a:xfrm>
              <a:off x="7355043" y="3227396"/>
              <a:ext cx="1467485" cy="1583690"/>
            </a:xfrm>
            <a:custGeom>
              <a:avLst/>
              <a:gdLst/>
              <a:ahLst/>
              <a:cxnLst/>
              <a:rect l="l" t="t" r="r" b="b"/>
              <a:pathLst>
                <a:path w="1467484" h="1583689">
                  <a:moveTo>
                    <a:pt x="0" y="0"/>
                  </a:moveTo>
                  <a:lnTo>
                    <a:pt x="0" y="733463"/>
                  </a:lnTo>
                  <a:lnTo>
                    <a:pt x="14543" y="733606"/>
                  </a:lnTo>
                  <a:lnTo>
                    <a:pt x="29082" y="734037"/>
                  </a:lnTo>
                  <a:lnTo>
                    <a:pt x="106078" y="741150"/>
                  </a:lnTo>
                  <a:lnTo>
                    <a:pt x="152956" y="749506"/>
                  </a:lnTo>
                  <a:lnTo>
                    <a:pt x="198672" y="760739"/>
                  </a:lnTo>
                  <a:lnTo>
                    <a:pt x="243139" y="774744"/>
                  </a:lnTo>
                  <a:lnTo>
                    <a:pt x="286267" y="791417"/>
                  </a:lnTo>
                  <a:lnTo>
                    <a:pt x="327967" y="810655"/>
                  </a:lnTo>
                  <a:lnTo>
                    <a:pt x="368152" y="832352"/>
                  </a:lnTo>
                  <a:lnTo>
                    <a:pt x="406732" y="856407"/>
                  </a:lnTo>
                  <a:lnTo>
                    <a:pt x="443619" y="882713"/>
                  </a:lnTo>
                  <a:lnTo>
                    <a:pt x="478724" y="911168"/>
                  </a:lnTo>
                  <a:lnTo>
                    <a:pt x="511958" y="941666"/>
                  </a:lnTo>
                  <a:lnTo>
                    <a:pt x="543232" y="974106"/>
                  </a:lnTo>
                  <a:lnTo>
                    <a:pt x="572459" y="1008381"/>
                  </a:lnTo>
                  <a:lnTo>
                    <a:pt x="599549" y="1044389"/>
                  </a:lnTo>
                  <a:lnTo>
                    <a:pt x="624413" y="1082024"/>
                  </a:lnTo>
                  <a:lnTo>
                    <a:pt x="646964" y="1121184"/>
                  </a:lnTo>
                  <a:lnTo>
                    <a:pt x="667112" y="1161765"/>
                  </a:lnTo>
                  <a:lnTo>
                    <a:pt x="684768" y="1203661"/>
                  </a:lnTo>
                  <a:lnTo>
                    <a:pt x="699844" y="1246770"/>
                  </a:lnTo>
                  <a:lnTo>
                    <a:pt x="712251" y="1290987"/>
                  </a:lnTo>
                  <a:lnTo>
                    <a:pt x="721901" y="1336208"/>
                  </a:lnTo>
                  <a:lnTo>
                    <a:pt x="728704" y="1382329"/>
                  </a:lnTo>
                  <a:lnTo>
                    <a:pt x="732573" y="1429246"/>
                  </a:lnTo>
                  <a:lnTo>
                    <a:pt x="733418" y="1476856"/>
                  </a:lnTo>
                  <a:lnTo>
                    <a:pt x="731151" y="1525054"/>
                  </a:lnTo>
                  <a:lnTo>
                    <a:pt x="1462303" y="1583169"/>
                  </a:lnTo>
                  <a:lnTo>
                    <a:pt x="1464320" y="1554146"/>
                  </a:lnTo>
                  <a:lnTo>
                    <a:pt x="1465760" y="1525090"/>
                  </a:lnTo>
                  <a:lnTo>
                    <a:pt x="1466625" y="1496013"/>
                  </a:lnTo>
                  <a:lnTo>
                    <a:pt x="1466913" y="1466926"/>
                  </a:lnTo>
                  <a:lnTo>
                    <a:pt x="1466129" y="1418504"/>
                  </a:lnTo>
                  <a:lnTo>
                    <a:pt x="1463793" y="1370475"/>
                  </a:lnTo>
                  <a:lnTo>
                    <a:pt x="1459929" y="1322863"/>
                  </a:lnTo>
                  <a:lnTo>
                    <a:pt x="1454561" y="1275691"/>
                  </a:lnTo>
                  <a:lnTo>
                    <a:pt x="1447714" y="1228983"/>
                  </a:lnTo>
                  <a:lnTo>
                    <a:pt x="1439411" y="1182765"/>
                  </a:lnTo>
                  <a:lnTo>
                    <a:pt x="1429677" y="1137060"/>
                  </a:lnTo>
                  <a:lnTo>
                    <a:pt x="1418536" y="1091892"/>
                  </a:lnTo>
                  <a:lnTo>
                    <a:pt x="1406012" y="1047285"/>
                  </a:lnTo>
                  <a:lnTo>
                    <a:pt x="1392129" y="1003265"/>
                  </a:lnTo>
                  <a:lnTo>
                    <a:pt x="1376912" y="959853"/>
                  </a:lnTo>
                  <a:lnTo>
                    <a:pt x="1360384" y="917076"/>
                  </a:lnTo>
                  <a:lnTo>
                    <a:pt x="1342570" y="874957"/>
                  </a:lnTo>
                  <a:lnTo>
                    <a:pt x="1323494" y="833520"/>
                  </a:lnTo>
                  <a:lnTo>
                    <a:pt x="1303180" y="792790"/>
                  </a:lnTo>
                  <a:lnTo>
                    <a:pt x="1281652" y="752790"/>
                  </a:lnTo>
                  <a:lnTo>
                    <a:pt x="1258934" y="713545"/>
                  </a:lnTo>
                  <a:lnTo>
                    <a:pt x="1235051" y="675078"/>
                  </a:lnTo>
                  <a:lnTo>
                    <a:pt x="1210027" y="637415"/>
                  </a:lnTo>
                  <a:lnTo>
                    <a:pt x="1183885" y="600579"/>
                  </a:lnTo>
                  <a:lnTo>
                    <a:pt x="1156651" y="564595"/>
                  </a:lnTo>
                  <a:lnTo>
                    <a:pt x="1128347" y="529486"/>
                  </a:lnTo>
                  <a:lnTo>
                    <a:pt x="1098999" y="495276"/>
                  </a:lnTo>
                  <a:lnTo>
                    <a:pt x="1068631" y="461991"/>
                  </a:lnTo>
                  <a:lnTo>
                    <a:pt x="1037266" y="429653"/>
                  </a:lnTo>
                  <a:lnTo>
                    <a:pt x="1004929" y="398288"/>
                  </a:lnTo>
                  <a:lnTo>
                    <a:pt x="971643" y="367919"/>
                  </a:lnTo>
                  <a:lnTo>
                    <a:pt x="937434" y="338571"/>
                  </a:lnTo>
                  <a:lnTo>
                    <a:pt x="902326" y="310267"/>
                  </a:lnTo>
                  <a:lnTo>
                    <a:pt x="866341" y="283032"/>
                  </a:lnTo>
                  <a:lnTo>
                    <a:pt x="829506" y="256890"/>
                  </a:lnTo>
                  <a:lnTo>
                    <a:pt x="791843" y="231865"/>
                  </a:lnTo>
                  <a:lnTo>
                    <a:pt x="753377" y="207982"/>
                  </a:lnTo>
                  <a:lnTo>
                    <a:pt x="714132" y="185264"/>
                  </a:lnTo>
                  <a:lnTo>
                    <a:pt x="674133" y="163736"/>
                  </a:lnTo>
                  <a:lnTo>
                    <a:pt x="633403" y="143421"/>
                  </a:lnTo>
                  <a:lnTo>
                    <a:pt x="591966" y="124345"/>
                  </a:lnTo>
                  <a:lnTo>
                    <a:pt x="549847" y="106530"/>
                  </a:lnTo>
                  <a:lnTo>
                    <a:pt x="507070" y="90002"/>
                  </a:lnTo>
                  <a:lnTo>
                    <a:pt x="463659" y="74785"/>
                  </a:lnTo>
                  <a:lnTo>
                    <a:pt x="419639" y="60902"/>
                  </a:lnTo>
                  <a:lnTo>
                    <a:pt x="375032" y="48377"/>
                  </a:lnTo>
                  <a:lnTo>
                    <a:pt x="329865" y="37236"/>
                  </a:lnTo>
                  <a:lnTo>
                    <a:pt x="284160" y="27502"/>
                  </a:lnTo>
                  <a:lnTo>
                    <a:pt x="237942" y="19199"/>
                  </a:lnTo>
                  <a:lnTo>
                    <a:pt x="191234" y="12352"/>
                  </a:lnTo>
                  <a:lnTo>
                    <a:pt x="144063" y="6984"/>
                  </a:lnTo>
                  <a:lnTo>
                    <a:pt x="96450" y="3120"/>
                  </a:lnTo>
                  <a:lnTo>
                    <a:pt x="48421" y="784"/>
                  </a:lnTo>
                  <a:lnTo>
                    <a:pt x="0" y="0"/>
                  </a:lnTo>
                  <a:close/>
                </a:path>
              </a:pathLst>
            </a:custGeom>
            <a:solidFill>
              <a:srgbClr val="F7964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 name="object 11"/>
            <p:cNvSpPr/>
            <p:nvPr/>
          </p:nvSpPr>
          <p:spPr>
            <a:xfrm>
              <a:off x="5888208" y="4001528"/>
              <a:ext cx="2929255" cy="2159635"/>
            </a:xfrm>
            <a:custGeom>
              <a:avLst/>
              <a:gdLst/>
              <a:ahLst/>
              <a:cxnLst/>
              <a:rect l="l" t="t" r="r" b="b"/>
              <a:pathLst>
                <a:path w="2929254" h="2159635">
                  <a:moveTo>
                    <a:pt x="173812" y="0"/>
                  </a:moveTo>
                  <a:lnTo>
                    <a:pt x="150704" y="44973"/>
                  </a:lnTo>
                  <a:lnTo>
                    <a:pt x="129190" y="90649"/>
                  </a:lnTo>
                  <a:lnTo>
                    <a:pt x="109284" y="136983"/>
                  </a:lnTo>
                  <a:lnTo>
                    <a:pt x="90998" y="183932"/>
                  </a:lnTo>
                  <a:lnTo>
                    <a:pt x="74344" y="231454"/>
                  </a:lnTo>
                  <a:lnTo>
                    <a:pt x="59336" y="279506"/>
                  </a:lnTo>
                  <a:lnTo>
                    <a:pt x="45985" y="328044"/>
                  </a:lnTo>
                  <a:lnTo>
                    <a:pt x="34304" y="377026"/>
                  </a:lnTo>
                  <a:lnTo>
                    <a:pt x="24306" y="426408"/>
                  </a:lnTo>
                  <a:lnTo>
                    <a:pt x="16003" y="476148"/>
                  </a:lnTo>
                  <a:lnTo>
                    <a:pt x="9408" y="526203"/>
                  </a:lnTo>
                  <a:lnTo>
                    <a:pt x="4533" y="576529"/>
                  </a:lnTo>
                  <a:lnTo>
                    <a:pt x="1477" y="624860"/>
                  </a:lnTo>
                  <a:lnTo>
                    <a:pt x="0" y="672924"/>
                  </a:lnTo>
                  <a:lnTo>
                    <a:pt x="78" y="720694"/>
                  </a:lnTo>
                  <a:lnTo>
                    <a:pt x="1690" y="768143"/>
                  </a:lnTo>
                  <a:lnTo>
                    <a:pt x="4814" y="815246"/>
                  </a:lnTo>
                  <a:lnTo>
                    <a:pt x="9428" y="861977"/>
                  </a:lnTo>
                  <a:lnTo>
                    <a:pt x="15509" y="908311"/>
                  </a:lnTo>
                  <a:lnTo>
                    <a:pt x="23035" y="954220"/>
                  </a:lnTo>
                  <a:lnTo>
                    <a:pt x="31985" y="999678"/>
                  </a:lnTo>
                  <a:lnTo>
                    <a:pt x="42335" y="1044661"/>
                  </a:lnTo>
                  <a:lnTo>
                    <a:pt x="54064" y="1089142"/>
                  </a:lnTo>
                  <a:lnTo>
                    <a:pt x="67150" y="1133095"/>
                  </a:lnTo>
                  <a:lnTo>
                    <a:pt x="81570" y="1176493"/>
                  </a:lnTo>
                  <a:lnTo>
                    <a:pt x="97303" y="1219311"/>
                  </a:lnTo>
                  <a:lnTo>
                    <a:pt x="114325" y="1261524"/>
                  </a:lnTo>
                  <a:lnTo>
                    <a:pt x="132615" y="1303104"/>
                  </a:lnTo>
                  <a:lnTo>
                    <a:pt x="152152" y="1344026"/>
                  </a:lnTo>
                  <a:lnTo>
                    <a:pt x="172911" y="1384264"/>
                  </a:lnTo>
                  <a:lnTo>
                    <a:pt x="194872" y="1423792"/>
                  </a:lnTo>
                  <a:lnTo>
                    <a:pt x="218013" y="1462584"/>
                  </a:lnTo>
                  <a:lnTo>
                    <a:pt x="242310" y="1500613"/>
                  </a:lnTo>
                  <a:lnTo>
                    <a:pt x="267742" y="1537855"/>
                  </a:lnTo>
                  <a:lnTo>
                    <a:pt x="294287" y="1574282"/>
                  </a:lnTo>
                  <a:lnTo>
                    <a:pt x="321922" y="1609870"/>
                  </a:lnTo>
                  <a:lnTo>
                    <a:pt x="350626" y="1644591"/>
                  </a:lnTo>
                  <a:lnTo>
                    <a:pt x="380376" y="1678420"/>
                  </a:lnTo>
                  <a:lnTo>
                    <a:pt x="411150" y="1711331"/>
                  </a:lnTo>
                  <a:lnTo>
                    <a:pt x="442925" y="1743298"/>
                  </a:lnTo>
                  <a:lnTo>
                    <a:pt x="475681" y="1774295"/>
                  </a:lnTo>
                  <a:lnTo>
                    <a:pt x="509394" y="1804295"/>
                  </a:lnTo>
                  <a:lnTo>
                    <a:pt x="544042" y="1833274"/>
                  </a:lnTo>
                  <a:lnTo>
                    <a:pt x="579603" y="1861205"/>
                  </a:lnTo>
                  <a:lnTo>
                    <a:pt x="616056" y="1888061"/>
                  </a:lnTo>
                  <a:lnTo>
                    <a:pt x="653377" y="1913817"/>
                  </a:lnTo>
                  <a:lnTo>
                    <a:pt x="691545" y="1938447"/>
                  </a:lnTo>
                  <a:lnTo>
                    <a:pt x="730537" y="1961926"/>
                  </a:lnTo>
                  <a:lnTo>
                    <a:pt x="770332" y="1984226"/>
                  </a:lnTo>
                  <a:lnTo>
                    <a:pt x="810906" y="2005321"/>
                  </a:lnTo>
                  <a:lnTo>
                    <a:pt x="852239" y="2025187"/>
                  </a:lnTo>
                  <a:lnTo>
                    <a:pt x="894307" y="2043797"/>
                  </a:lnTo>
                  <a:lnTo>
                    <a:pt x="937089" y="2061124"/>
                  </a:lnTo>
                  <a:lnTo>
                    <a:pt x="980563" y="2077144"/>
                  </a:lnTo>
                  <a:lnTo>
                    <a:pt x="1024705" y="2091829"/>
                  </a:lnTo>
                  <a:lnTo>
                    <a:pt x="1069495" y="2105155"/>
                  </a:lnTo>
                  <a:lnTo>
                    <a:pt x="1114910" y="2117094"/>
                  </a:lnTo>
                  <a:lnTo>
                    <a:pt x="1160927" y="2127621"/>
                  </a:lnTo>
                  <a:lnTo>
                    <a:pt x="1207525" y="2136710"/>
                  </a:lnTo>
                  <a:lnTo>
                    <a:pt x="1254682" y="2144335"/>
                  </a:lnTo>
                  <a:lnTo>
                    <a:pt x="1302374" y="2150469"/>
                  </a:lnTo>
                  <a:lnTo>
                    <a:pt x="1350581" y="2155088"/>
                  </a:lnTo>
                  <a:lnTo>
                    <a:pt x="1398912" y="2158144"/>
                  </a:lnTo>
                  <a:lnTo>
                    <a:pt x="1446975" y="2159622"/>
                  </a:lnTo>
                  <a:lnTo>
                    <a:pt x="1494744" y="2159544"/>
                  </a:lnTo>
                  <a:lnTo>
                    <a:pt x="1542193" y="2157931"/>
                  </a:lnTo>
                  <a:lnTo>
                    <a:pt x="1589296" y="2154807"/>
                  </a:lnTo>
                  <a:lnTo>
                    <a:pt x="1636026" y="2150194"/>
                  </a:lnTo>
                  <a:lnTo>
                    <a:pt x="1682359" y="2144112"/>
                  </a:lnTo>
                  <a:lnTo>
                    <a:pt x="1728268" y="2136586"/>
                  </a:lnTo>
                  <a:lnTo>
                    <a:pt x="1773726" y="2127637"/>
                  </a:lnTo>
                  <a:lnTo>
                    <a:pt x="1818709" y="2117286"/>
                  </a:lnTo>
                  <a:lnTo>
                    <a:pt x="1863189" y="2105557"/>
                  </a:lnTo>
                  <a:lnTo>
                    <a:pt x="1907142" y="2092471"/>
                  </a:lnTo>
                  <a:lnTo>
                    <a:pt x="1950540" y="2078051"/>
                  </a:lnTo>
                  <a:lnTo>
                    <a:pt x="1993358" y="2062319"/>
                  </a:lnTo>
                  <a:lnTo>
                    <a:pt x="2035570" y="2045296"/>
                  </a:lnTo>
                  <a:lnTo>
                    <a:pt x="2077151" y="2027006"/>
                  </a:lnTo>
                  <a:lnTo>
                    <a:pt x="2118073" y="2007470"/>
                  </a:lnTo>
                  <a:lnTo>
                    <a:pt x="2158311" y="1986710"/>
                  </a:lnTo>
                  <a:lnTo>
                    <a:pt x="2197839" y="1964749"/>
                  </a:lnTo>
                  <a:lnTo>
                    <a:pt x="2236630" y="1941609"/>
                  </a:lnTo>
                  <a:lnTo>
                    <a:pt x="2274660" y="1917312"/>
                  </a:lnTo>
                  <a:lnTo>
                    <a:pt x="2311902" y="1891879"/>
                  </a:lnTo>
                  <a:lnTo>
                    <a:pt x="2348329" y="1865335"/>
                  </a:lnTo>
                  <a:lnTo>
                    <a:pt x="2383917" y="1837699"/>
                  </a:lnTo>
                  <a:lnTo>
                    <a:pt x="2418638" y="1808995"/>
                  </a:lnTo>
                  <a:lnTo>
                    <a:pt x="2452468" y="1779246"/>
                  </a:lnTo>
                  <a:lnTo>
                    <a:pt x="2485379" y="1748472"/>
                  </a:lnTo>
                  <a:lnTo>
                    <a:pt x="2517346" y="1716696"/>
                  </a:lnTo>
                  <a:lnTo>
                    <a:pt x="2548343" y="1683940"/>
                  </a:lnTo>
                  <a:lnTo>
                    <a:pt x="2578344" y="1650228"/>
                  </a:lnTo>
                  <a:lnTo>
                    <a:pt x="2607323" y="1615579"/>
                  </a:lnTo>
                  <a:lnTo>
                    <a:pt x="2635254" y="1580018"/>
                  </a:lnTo>
                  <a:lnTo>
                    <a:pt x="2662110" y="1543566"/>
                  </a:lnTo>
                  <a:lnTo>
                    <a:pt x="2687867" y="1506244"/>
                  </a:lnTo>
                  <a:lnTo>
                    <a:pt x="2712497" y="1468077"/>
                  </a:lnTo>
                  <a:lnTo>
                    <a:pt x="2735976" y="1429084"/>
                  </a:lnTo>
                  <a:lnTo>
                    <a:pt x="2758276" y="1389290"/>
                  </a:lnTo>
                  <a:lnTo>
                    <a:pt x="2779372" y="1348715"/>
                  </a:lnTo>
                  <a:lnTo>
                    <a:pt x="2799238" y="1307383"/>
                  </a:lnTo>
                  <a:lnTo>
                    <a:pt x="2817848" y="1265314"/>
                  </a:lnTo>
                  <a:lnTo>
                    <a:pt x="2835176" y="1222532"/>
                  </a:lnTo>
                  <a:lnTo>
                    <a:pt x="2851195" y="1179059"/>
                  </a:lnTo>
                  <a:lnTo>
                    <a:pt x="2865881" y="1134916"/>
                  </a:lnTo>
                  <a:lnTo>
                    <a:pt x="2879206" y="1090126"/>
                  </a:lnTo>
                  <a:lnTo>
                    <a:pt x="2891146" y="1044712"/>
                  </a:lnTo>
                  <a:lnTo>
                    <a:pt x="2901673" y="998694"/>
                  </a:lnTo>
                  <a:lnTo>
                    <a:pt x="2910762" y="952096"/>
                  </a:lnTo>
                  <a:lnTo>
                    <a:pt x="2918387" y="904940"/>
                  </a:lnTo>
                  <a:lnTo>
                    <a:pt x="2924522" y="857247"/>
                  </a:lnTo>
                  <a:lnTo>
                    <a:pt x="2929140" y="809040"/>
                  </a:lnTo>
                  <a:lnTo>
                    <a:pt x="2197989" y="750912"/>
                  </a:lnTo>
                  <a:lnTo>
                    <a:pt x="2192251" y="801105"/>
                  </a:lnTo>
                  <a:lnTo>
                    <a:pt x="2183099" y="850667"/>
                  </a:lnTo>
                  <a:lnTo>
                    <a:pt x="2170582" y="899426"/>
                  </a:lnTo>
                  <a:lnTo>
                    <a:pt x="2154750" y="947212"/>
                  </a:lnTo>
                  <a:lnTo>
                    <a:pt x="2135654" y="993853"/>
                  </a:lnTo>
                  <a:lnTo>
                    <a:pt x="2113343" y="1039177"/>
                  </a:lnTo>
                  <a:lnTo>
                    <a:pt x="2089193" y="1080949"/>
                  </a:lnTo>
                  <a:lnTo>
                    <a:pt x="2062743" y="1120543"/>
                  </a:lnTo>
                  <a:lnTo>
                    <a:pt x="2034124" y="1157920"/>
                  </a:lnTo>
                  <a:lnTo>
                    <a:pt x="2003466" y="1193041"/>
                  </a:lnTo>
                  <a:lnTo>
                    <a:pt x="1970900" y="1225866"/>
                  </a:lnTo>
                  <a:lnTo>
                    <a:pt x="1936558" y="1256355"/>
                  </a:lnTo>
                  <a:lnTo>
                    <a:pt x="1900569" y="1284470"/>
                  </a:lnTo>
                  <a:lnTo>
                    <a:pt x="1863065" y="1310169"/>
                  </a:lnTo>
                  <a:lnTo>
                    <a:pt x="1824176" y="1333414"/>
                  </a:lnTo>
                  <a:lnTo>
                    <a:pt x="1784034" y="1354166"/>
                  </a:lnTo>
                  <a:lnTo>
                    <a:pt x="1742770" y="1372384"/>
                  </a:lnTo>
                  <a:lnTo>
                    <a:pt x="1700513" y="1388030"/>
                  </a:lnTo>
                  <a:lnTo>
                    <a:pt x="1657396" y="1401063"/>
                  </a:lnTo>
                  <a:lnTo>
                    <a:pt x="1613548" y="1411444"/>
                  </a:lnTo>
                  <a:lnTo>
                    <a:pt x="1569100" y="1419134"/>
                  </a:lnTo>
                  <a:lnTo>
                    <a:pt x="1524185" y="1424093"/>
                  </a:lnTo>
                  <a:lnTo>
                    <a:pt x="1478931" y="1426281"/>
                  </a:lnTo>
                  <a:lnTo>
                    <a:pt x="1433471" y="1425659"/>
                  </a:lnTo>
                  <a:lnTo>
                    <a:pt x="1387934" y="1422188"/>
                  </a:lnTo>
                  <a:lnTo>
                    <a:pt x="1342452" y="1415827"/>
                  </a:lnTo>
                  <a:lnTo>
                    <a:pt x="1297156" y="1406538"/>
                  </a:lnTo>
                  <a:lnTo>
                    <a:pt x="1252176" y="1394281"/>
                  </a:lnTo>
                  <a:lnTo>
                    <a:pt x="1207644" y="1379015"/>
                  </a:lnTo>
                  <a:lnTo>
                    <a:pt x="1163690" y="1360703"/>
                  </a:lnTo>
                  <a:lnTo>
                    <a:pt x="1120444" y="1339303"/>
                  </a:lnTo>
                  <a:lnTo>
                    <a:pt x="1078673" y="1315152"/>
                  </a:lnTo>
                  <a:lnTo>
                    <a:pt x="1039078" y="1288701"/>
                  </a:lnTo>
                  <a:lnTo>
                    <a:pt x="1001701" y="1260080"/>
                  </a:lnTo>
                  <a:lnTo>
                    <a:pt x="966580" y="1229421"/>
                  </a:lnTo>
                  <a:lnTo>
                    <a:pt x="933755" y="1196854"/>
                  </a:lnTo>
                  <a:lnTo>
                    <a:pt x="903266" y="1162511"/>
                  </a:lnTo>
                  <a:lnTo>
                    <a:pt x="875152" y="1126521"/>
                  </a:lnTo>
                  <a:lnTo>
                    <a:pt x="849452" y="1089016"/>
                  </a:lnTo>
                  <a:lnTo>
                    <a:pt x="826207" y="1050127"/>
                  </a:lnTo>
                  <a:lnTo>
                    <a:pt x="805455" y="1009985"/>
                  </a:lnTo>
                  <a:lnTo>
                    <a:pt x="787237" y="968720"/>
                  </a:lnTo>
                  <a:lnTo>
                    <a:pt x="771592" y="926463"/>
                  </a:lnTo>
                  <a:lnTo>
                    <a:pt x="758558" y="883345"/>
                  </a:lnTo>
                  <a:lnTo>
                    <a:pt x="748177" y="839496"/>
                  </a:lnTo>
                  <a:lnTo>
                    <a:pt x="740487" y="795049"/>
                  </a:lnTo>
                  <a:lnTo>
                    <a:pt x="735529" y="750133"/>
                  </a:lnTo>
                  <a:lnTo>
                    <a:pt x="733340" y="704879"/>
                  </a:lnTo>
                  <a:lnTo>
                    <a:pt x="733962" y="659418"/>
                  </a:lnTo>
                  <a:lnTo>
                    <a:pt x="737434" y="613882"/>
                  </a:lnTo>
                  <a:lnTo>
                    <a:pt x="743794" y="568400"/>
                  </a:lnTo>
                  <a:lnTo>
                    <a:pt x="753083" y="523104"/>
                  </a:lnTo>
                  <a:lnTo>
                    <a:pt x="765341" y="478124"/>
                  </a:lnTo>
                  <a:lnTo>
                    <a:pt x="780606" y="433592"/>
                  </a:lnTo>
                  <a:lnTo>
                    <a:pt x="798919" y="389637"/>
                  </a:lnTo>
                  <a:lnTo>
                    <a:pt x="820318" y="346392"/>
                  </a:lnTo>
                  <a:lnTo>
                    <a:pt x="173812" y="0"/>
                  </a:lnTo>
                  <a:close/>
                </a:path>
              </a:pathLst>
            </a:custGeom>
            <a:solidFill>
              <a:srgbClr val="C0504D"/>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 name="object 12"/>
            <p:cNvSpPr/>
            <p:nvPr/>
          </p:nvSpPr>
          <p:spPr>
            <a:xfrm>
              <a:off x="6062023" y="3369797"/>
              <a:ext cx="977900" cy="978535"/>
            </a:xfrm>
            <a:custGeom>
              <a:avLst/>
              <a:gdLst/>
              <a:ahLst/>
              <a:cxnLst/>
              <a:rect l="l" t="t" r="r" b="b"/>
              <a:pathLst>
                <a:path w="977900" h="978535">
                  <a:moveTo>
                    <a:pt x="662546" y="0"/>
                  </a:moveTo>
                  <a:lnTo>
                    <a:pt x="618351" y="21954"/>
                  </a:lnTo>
                  <a:lnTo>
                    <a:pt x="575024" y="45324"/>
                  </a:lnTo>
                  <a:lnTo>
                    <a:pt x="532594" y="70081"/>
                  </a:lnTo>
                  <a:lnTo>
                    <a:pt x="491091" y="96197"/>
                  </a:lnTo>
                  <a:lnTo>
                    <a:pt x="450546" y="123643"/>
                  </a:lnTo>
                  <a:lnTo>
                    <a:pt x="410987" y="152392"/>
                  </a:lnTo>
                  <a:lnTo>
                    <a:pt x="372444" y="182414"/>
                  </a:lnTo>
                  <a:lnTo>
                    <a:pt x="334947" y="213681"/>
                  </a:lnTo>
                  <a:lnTo>
                    <a:pt x="298526" y="246166"/>
                  </a:lnTo>
                  <a:lnTo>
                    <a:pt x="263210" y="279840"/>
                  </a:lnTo>
                  <a:lnTo>
                    <a:pt x="229029" y="314674"/>
                  </a:lnTo>
                  <a:lnTo>
                    <a:pt x="196013" y="350641"/>
                  </a:lnTo>
                  <a:lnTo>
                    <a:pt x="164191" y="387712"/>
                  </a:lnTo>
                  <a:lnTo>
                    <a:pt x="133593" y="425858"/>
                  </a:lnTo>
                  <a:lnTo>
                    <a:pt x="104248" y="465052"/>
                  </a:lnTo>
                  <a:lnTo>
                    <a:pt x="76187" y="505265"/>
                  </a:lnTo>
                  <a:lnTo>
                    <a:pt x="49438" y="546469"/>
                  </a:lnTo>
                  <a:lnTo>
                    <a:pt x="24033" y="588635"/>
                  </a:lnTo>
                  <a:lnTo>
                    <a:pt x="0" y="631736"/>
                  </a:lnTo>
                  <a:lnTo>
                    <a:pt x="646506" y="978128"/>
                  </a:lnTo>
                  <a:lnTo>
                    <a:pt x="672678" y="933181"/>
                  </a:lnTo>
                  <a:lnTo>
                    <a:pt x="701836" y="890387"/>
                  </a:lnTo>
                  <a:lnTo>
                    <a:pt x="733838" y="849877"/>
                  </a:lnTo>
                  <a:lnTo>
                    <a:pt x="768546" y="811785"/>
                  </a:lnTo>
                  <a:lnTo>
                    <a:pt x="805820" y="776244"/>
                  </a:lnTo>
                  <a:lnTo>
                    <a:pt x="845520" y="743388"/>
                  </a:lnTo>
                  <a:lnTo>
                    <a:pt x="887508" y="713349"/>
                  </a:lnTo>
                  <a:lnTo>
                    <a:pt x="931643" y="686259"/>
                  </a:lnTo>
                  <a:lnTo>
                    <a:pt x="977785" y="662254"/>
                  </a:lnTo>
                  <a:lnTo>
                    <a:pt x="662546" y="0"/>
                  </a:lnTo>
                  <a:close/>
                </a:path>
              </a:pathLst>
            </a:custGeom>
            <a:solidFill>
              <a:srgbClr val="4F81BD"/>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 name="object 13"/>
            <p:cNvSpPr/>
            <p:nvPr/>
          </p:nvSpPr>
          <p:spPr>
            <a:xfrm>
              <a:off x="6724569" y="3239201"/>
              <a:ext cx="537845" cy="793115"/>
            </a:xfrm>
            <a:custGeom>
              <a:avLst/>
              <a:gdLst/>
              <a:ahLst/>
              <a:cxnLst/>
              <a:rect l="l" t="t" r="r" b="b"/>
              <a:pathLst>
                <a:path w="537845" h="793114">
                  <a:moveTo>
                    <a:pt x="444779" y="0"/>
                  </a:moveTo>
                  <a:lnTo>
                    <a:pt x="393521" y="7462"/>
                  </a:lnTo>
                  <a:lnTo>
                    <a:pt x="342616" y="16719"/>
                  </a:lnTo>
                  <a:lnTo>
                    <a:pt x="292108" y="27756"/>
                  </a:lnTo>
                  <a:lnTo>
                    <a:pt x="242044" y="40559"/>
                  </a:lnTo>
                  <a:lnTo>
                    <a:pt x="192471" y="55114"/>
                  </a:lnTo>
                  <a:lnTo>
                    <a:pt x="143433" y="71409"/>
                  </a:lnTo>
                  <a:lnTo>
                    <a:pt x="94978" y="89430"/>
                  </a:lnTo>
                  <a:lnTo>
                    <a:pt x="47152" y="109162"/>
                  </a:lnTo>
                  <a:lnTo>
                    <a:pt x="0" y="130594"/>
                  </a:lnTo>
                  <a:lnTo>
                    <a:pt x="315239" y="792848"/>
                  </a:lnTo>
                  <a:lnTo>
                    <a:pt x="357917" y="774172"/>
                  </a:lnTo>
                  <a:lnTo>
                    <a:pt x="401631" y="758265"/>
                  </a:lnTo>
                  <a:lnTo>
                    <a:pt x="446244" y="745168"/>
                  </a:lnTo>
                  <a:lnTo>
                    <a:pt x="491622" y="734919"/>
                  </a:lnTo>
                  <a:lnTo>
                    <a:pt x="537629" y="727557"/>
                  </a:lnTo>
                  <a:lnTo>
                    <a:pt x="444779" y="0"/>
                  </a:lnTo>
                  <a:close/>
                </a:path>
              </a:pathLst>
            </a:custGeom>
            <a:solidFill>
              <a:srgbClr val="8064A2"/>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 name="object 14"/>
            <p:cNvSpPr/>
            <p:nvPr/>
          </p:nvSpPr>
          <p:spPr>
            <a:xfrm>
              <a:off x="7169342" y="3227398"/>
              <a:ext cx="186055" cy="739775"/>
            </a:xfrm>
            <a:custGeom>
              <a:avLst/>
              <a:gdLst/>
              <a:ahLst/>
              <a:cxnLst/>
              <a:rect l="l" t="t" r="r" b="b"/>
              <a:pathLst>
                <a:path w="186054" h="739775">
                  <a:moveTo>
                    <a:pt x="185699" y="0"/>
                  </a:moveTo>
                  <a:lnTo>
                    <a:pt x="139149" y="737"/>
                  </a:lnTo>
                  <a:lnTo>
                    <a:pt x="92659" y="2951"/>
                  </a:lnTo>
                  <a:lnTo>
                    <a:pt x="46264" y="6638"/>
                  </a:lnTo>
                  <a:lnTo>
                    <a:pt x="0" y="11798"/>
                  </a:lnTo>
                  <a:lnTo>
                    <a:pt x="92849" y="739355"/>
                  </a:lnTo>
                  <a:lnTo>
                    <a:pt x="115985" y="736779"/>
                  </a:lnTo>
                  <a:lnTo>
                    <a:pt x="139184" y="734937"/>
                  </a:lnTo>
                  <a:lnTo>
                    <a:pt x="162428" y="733831"/>
                  </a:lnTo>
                  <a:lnTo>
                    <a:pt x="185699" y="733463"/>
                  </a:lnTo>
                  <a:lnTo>
                    <a:pt x="185699" y="0"/>
                  </a:lnTo>
                  <a:close/>
                </a:path>
              </a:pathLst>
            </a:custGeom>
            <a:solidFill>
              <a:srgbClr val="4BACC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 name="object 15"/>
            <p:cNvSpPr/>
            <p:nvPr/>
          </p:nvSpPr>
          <p:spPr>
            <a:xfrm>
              <a:off x="7284719" y="3189732"/>
              <a:ext cx="219710" cy="407034"/>
            </a:xfrm>
            <a:custGeom>
              <a:avLst/>
              <a:gdLst/>
              <a:ahLst/>
              <a:cxnLst/>
              <a:rect l="l" t="t" r="r" b="b"/>
              <a:pathLst>
                <a:path w="219709" h="407035">
                  <a:moveTo>
                    <a:pt x="0" y="406908"/>
                  </a:moveTo>
                  <a:lnTo>
                    <a:pt x="163068" y="0"/>
                  </a:lnTo>
                  <a:lnTo>
                    <a:pt x="219456" y="0"/>
                  </a:lnTo>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6" name="object 16"/>
          <p:cNvSpPr txBox="1"/>
          <p:nvPr/>
        </p:nvSpPr>
        <p:spPr>
          <a:xfrm>
            <a:off x="9445965" y="3819628"/>
            <a:ext cx="698500" cy="382156"/>
          </a:xfrm>
          <a:prstGeom prst="rect">
            <a:avLst/>
          </a:prstGeom>
        </p:spPr>
        <p:txBody>
          <a:bodyPr vert="horz" wrap="square" lIns="0" tIns="12700" rIns="0" bIns="0" rtlCol="0">
            <a:spAutoFit/>
          </a:bodyPr>
          <a:lstStyle/>
          <a:p>
            <a:pPr marR="5080" algn="ctr">
              <a:spcBef>
                <a:spcPts val="100"/>
              </a:spcBef>
            </a:pPr>
            <a:r>
              <a:rPr sz="1200" spc="-10" dirty="0">
                <a:latin typeface="BIZ UDP明朝 Medium" panose="02020500000000000000" pitchFamily="18" charset="-128"/>
                <a:ea typeface="BIZ UDP明朝 Medium" panose="02020500000000000000" pitchFamily="18" charset="-128"/>
                <a:cs typeface="ＭＳ Ｐゴシック"/>
              </a:rPr>
              <a:t>農業・食品</a:t>
            </a:r>
            <a:endParaRPr sz="1200">
              <a:latin typeface="BIZ UDP明朝 Medium" panose="02020500000000000000" pitchFamily="18" charset="-128"/>
              <a:ea typeface="BIZ UDP明朝 Medium" panose="02020500000000000000" pitchFamily="18" charset="-128"/>
              <a:cs typeface="ＭＳ Ｐゴシック"/>
            </a:endParaRPr>
          </a:p>
          <a:p>
            <a:pPr marR="1905" algn="ctr">
              <a:spcBef>
                <a:spcPts val="45"/>
              </a:spcBef>
            </a:pPr>
            <a:r>
              <a:rPr sz="1200" spc="-25" dirty="0">
                <a:latin typeface="BIZ UDP明朝 Medium" panose="02020500000000000000" pitchFamily="18" charset="-128"/>
                <a:ea typeface="BIZ UDP明朝 Medium" panose="02020500000000000000" pitchFamily="18" charset="-128"/>
                <a:cs typeface="Calibri"/>
              </a:rPr>
              <a:t>26%</a:t>
            </a:r>
            <a:endParaRPr sz="1200">
              <a:latin typeface="BIZ UDP明朝 Medium" panose="02020500000000000000" pitchFamily="18" charset="-128"/>
              <a:ea typeface="BIZ UDP明朝 Medium" panose="02020500000000000000" pitchFamily="18" charset="-128"/>
              <a:cs typeface="Calibri"/>
            </a:endParaRPr>
          </a:p>
        </p:txBody>
      </p:sp>
      <p:sp>
        <p:nvSpPr>
          <p:cNvPr id="17" name="object 17"/>
          <p:cNvSpPr txBox="1"/>
          <p:nvPr/>
        </p:nvSpPr>
        <p:spPr>
          <a:xfrm>
            <a:off x="8472891" y="5546625"/>
            <a:ext cx="850900" cy="382156"/>
          </a:xfrm>
          <a:prstGeom prst="rect">
            <a:avLst/>
          </a:prstGeom>
        </p:spPr>
        <p:txBody>
          <a:bodyPr vert="horz" wrap="square" lIns="0" tIns="12700" rIns="0" bIns="0" rtlCol="0">
            <a:spAutoFit/>
          </a:bodyPr>
          <a:lstStyle/>
          <a:p>
            <a:pPr marR="5080" algn="ctr">
              <a:spcBef>
                <a:spcPts val="100"/>
              </a:spcBef>
            </a:pPr>
            <a:r>
              <a:rPr sz="1200" spc="-10" dirty="0">
                <a:latin typeface="BIZ UDP明朝 Medium" panose="02020500000000000000" pitchFamily="18" charset="-128"/>
                <a:ea typeface="BIZ UDP明朝 Medium" panose="02020500000000000000" pitchFamily="18" charset="-128"/>
                <a:cs typeface="ＭＳ Ｐゴシック"/>
              </a:rPr>
              <a:t>医薬・診断薬</a:t>
            </a:r>
            <a:endParaRPr sz="1200">
              <a:latin typeface="BIZ UDP明朝 Medium" panose="02020500000000000000" pitchFamily="18" charset="-128"/>
              <a:ea typeface="BIZ UDP明朝 Medium" panose="02020500000000000000" pitchFamily="18" charset="-128"/>
              <a:cs typeface="ＭＳ Ｐゴシック"/>
            </a:endParaRPr>
          </a:p>
          <a:p>
            <a:pPr marR="5080" algn="ctr">
              <a:spcBef>
                <a:spcPts val="45"/>
              </a:spcBef>
            </a:pPr>
            <a:r>
              <a:rPr sz="1200" spc="-25" dirty="0">
                <a:latin typeface="BIZ UDP明朝 Medium" panose="02020500000000000000" pitchFamily="18" charset="-128"/>
                <a:ea typeface="BIZ UDP明朝 Medium" panose="02020500000000000000" pitchFamily="18" charset="-128"/>
                <a:cs typeface="Calibri"/>
              </a:rPr>
              <a:t>56%</a:t>
            </a:r>
            <a:endParaRPr sz="1200">
              <a:latin typeface="BIZ UDP明朝 Medium" panose="02020500000000000000" pitchFamily="18" charset="-128"/>
              <a:ea typeface="BIZ UDP明朝 Medium" panose="02020500000000000000" pitchFamily="18" charset="-128"/>
              <a:cs typeface="Calibri"/>
            </a:endParaRPr>
          </a:p>
        </p:txBody>
      </p:sp>
      <p:sp>
        <p:nvSpPr>
          <p:cNvPr id="18" name="object 18"/>
          <p:cNvSpPr txBox="1"/>
          <p:nvPr/>
        </p:nvSpPr>
        <p:spPr>
          <a:xfrm>
            <a:off x="7896362" y="3186559"/>
            <a:ext cx="889000" cy="1009650"/>
          </a:xfrm>
          <a:prstGeom prst="rect">
            <a:avLst/>
          </a:prstGeom>
        </p:spPr>
        <p:txBody>
          <a:bodyPr vert="horz" wrap="square" lIns="0" tIns="12700" rIns="0" bIns="0" rtlCol="0">
            <a:spAutoFit/>
          </a:bodyPr>
          <a:lstStyle/>
          <a:p>
            <a:pPr marL="532765" marR="5080" indent="-38100">
              <a:lnSpc>
                <a:spcPct val="108300"/>
              </a:lnSpc>
              <a:spcBef>
                <a:spcPts val="100"/>
              </a:spcBef>
            </a:pPr>
            <a:r>
              <a:rPr sz="1200" spc="-20" dirty="0">
                <a:latin typeface="BIZ UDP明朝 Medium" panose="02020500000000000000" pitchFamily="18" charset="-128"/>
                <a:ea typeface="BIZ UDP明朝 Medium" panose="02020500000000000000" pitchFamily="18" charset="-128"/>
                <a:cs typeface="ＭＳ Ｐゴシック"/>
              </a:rPr>
              <a:t>機器・</a:t>
            </a:r>
            <a:r>
              <a:rPr sz="1200" spc="-25" dirty="0">
                <a:latin typeface="BIZ UDP明朝 Medium" panose="02020500000000000000" pitchFamily="18" charset="-128"/>
                <a:ea typeface="BIZ UDP明朝 Medium" panose="02020500000000000000" pitchFamily="18" charset="-128"/>
                <a:cs typeface="ＭＳ Ｐゴシック"/>
              </a:rPr>
              <a:t>試薬</a:t>
            </a:r>
            <a:endParaRPr sz="1200">
              <a:latin typeface="BIZ UDP明朝 Medium" panose="02020500000000000000" pitchFamily="18" charset="-128"/>
              <a:ea typeface="BIZ UDP明朝 Medium" panose="02020500000000000000" pitchFamily="18" charset="-128"/>
              <a:cs typeface="ＭＳ Ｐゴシック"/>
            </a:endParaRPr>
          </a:p>
          <a:p>
            <a:pPr>
              <a:spcBef>
                <a:spcPts val="140"/>
              </a:spcBef>
            </a:pPr>
            <a:r>
              <a:rPr sz="1200" spc="15" dirty="0">
                <a:latin typeface="BIZ UDP明朝 Medium" panose="02020500000000000000" pitchFamily="18" charset="-128"/>
                <a:ea typeface="BIZ UDP明朝 Medium" panose="02020500000000000000" pitchFamily="18" charset="-128"/>
                <a:cs typeface="ＭＳ Ｐゴシック"/>
              </a:rPr>
              <a:t>化成品・ </a:t>
            </a:r>
            <a:r>
              <a:rPr spc="-37" baseline="4629" dirty="0">
                <a:latin typeface="BIZ UDP明朝 Medium" panose="02020500000000000000" pitchFamily="18" charset="-128"/>
                <a:ea typeface="BIZ UDP明朝 Medium" panose="02020500000000000000" pitchFamily="18" charset="-128"/>
                <a:cs typeface="Calibri"/>
              </a:rPr>
              <a:t>5%</a:t>
            </a:r>
            <a:endParaRPr baseline="4629">
              <a:latin typeface="BIZ UDP明朝 Medium" panose="02020500000000000000" pitchFamily="18" charset="-128"/>
              <a:ea typeface="BIZ UDP明朝 Medium" panose="02020500000000000000" pitchFamily="18" charset="-128"/>
              <a:cs typeface="Calibri"/>
            </a:endParaRPr>
          </a:p>
          <a:p>
            <a:pPr marL="114300">
              <a:spcBef>
                <a:spcPts val="120"/>
              </a:spcBef>
            </a:pPr>
            <a:r>
              <a:rPr sz="1200" spc="-25" dirty="0">
                <a:latin typeface="BIZ UDP明朝 Medium" panose="02020500000000000000" pitchFamily="18" charset="-128"/>
                <a:ea typeface="BIZ UDP明朝 Medium" panose="02020500000000000000" pitchFamily="18" charset="-128"/>
                <a:cs typeface="ＭＳ Ｐゴシック"/>
              </a:rPr>
              <a:t>農薬</a:t>
            </a:r>
            <a:endParaRPr sz="1200">
              <a:latin typeface="BIZ UDP明朝 Medium" panose="02020500000000000000" pitchFamily="18" charset="-128"/>
              <a:ea typeface="BIZ UDP明朝 Medium" panose="02020500000000000000" pitchFamily="18" charset="-128"/>
              <a:cs typeface="ＭＳ Ｐゴシック"/>
            </a:endParaRPr>
          </a:p>
          <a:p>
            <a:pPr marL="133985">
              <a:spcBef>
                <a:spcPts val="50"/>
              </a:spcBef>
            </a:pPr>
            <a:r>
              <a:rPr sz="1200" spc="-25" dirty="0">
                <a:latin typeface="BIZ UDP明朝 Medium" panose="02020500000000000000" pitchFamily="18" charset="-128"/>
                <a:ea typeface="BIZ UDP明朝 Medium" panose="02020500000000000000" pitchFamily="18" charset="-128"/>
                <a:cs typeface="Calibri"/>
              </a:rPr>
              <a:t>10%</a:t>
            </a:r>
            <a:endParaRPr sz="1200">
              <a:latin typeface="BIZ UDP明朝 Medium" panose="02020500000000000000" pitchFamily="18" charset="-128"/>
              <a:ea typeface="BIZ UDP明朝 Medium" panose="02020500000000000000" pitchFamily="18" charset="-128"/>
              <a:cs typeface="Calibri"/>
            </a:endParaRPr>
          </a:p>
        </p:txBody>
      </p:sp>
      <p:sp>
        <p:nvSpPr>
          <p:cNvPr id="19" name="object 19"/>
          <p:cNvSpPr txBox="1"/>
          <p:nvPr/>
        </p:nvSpPr>
        <p:spPr>
          <a:xfrm>
            <a:off x="9174846" y="2986458"/>
            <a:ext cx="961390" cy="382156"/>
          </a:xfrm>
          <a:prstGeom prst="rect">
            <a:avLst/>
          </a:prstGeom>
        </p:spPr>
        <p:txBody>
          <a:bodyPr vert="horz" wrap="square" lIns="0" tIns="12700" rIns="0" bIns="0" rtlCol="0">
            <a:spAutoFit/>
          </a:bodyPr>
          <a:lstStyle/>
          <a:p>
            <a:pPr marR="5080" algn="ctr">
              <a:spcBef>
                <a:spcPts val="100"/>
              </a:spcBef>
            </a:pPr>
            <a:r>
              <a:rPr sz="1200" spc="-20" dirty="0">
                <a:latin typeface="BIZ UDP明朝 Medium" panose="02020500000000000000" pitchFamily="18" charset="-128"/>
                <a:ea typeface="BIZ UDP明朝 Medium" panose="02020500000000000000" pitchFamily="18" charset="-128"/>
                <a:cs typeface="ＭＳ Ｐゴシック"/>
              </a:rPr>
              <a:t>情報・サービス</a:t>
            </a:r>
            <a:endParaRPr sz="1200">
              <a:latin typeface="BIZ UDP明朝 Medium" panose="02020500000000000000" pitchFamily="18" charset="-128"/>
              <a:ea typeface="BIZ UDP明朝 Medium" panose="02020500000000000000" pitchFamily="18" charset="-128"/>
              <a:cs typeface="ＭＳ Ｐゴシック"/>
            </a:endParaRPr>
          </a:p>
          <a:p>
            <a:pPr marR="3810" algn="ctr">
              <a:spcBef>
                <a:spcPts val="45"/>
              </a:spcBef>
            </a:pPr>
            <a:r>
              <a:rPr sz="1200" spc="-25" dirty="0">
                <a:latin typeface="BIZ UDP明朝 Medium" panose="02020500000000000000" pitchFamily="18" charset="-128"/>
                <a:ea typeface="BIZ UDP明朝 Medium" panose="02020500000000000000" pitchFamily="18" charset="-128"/>
                <a:cs typeface="Calibri"/>
              </a:rPr>
              <a:t>2%</a:t>
            </a:r>
            <a:endParaRPr sz="1200">
              <a:latin typeface="BIZ UDP明朝 Medium" panose="02020500000000000000" pitchFamily="18" charset="-128"/>
              <a:ea typeface="BIZ UDP明朝 Medium" panose="02020500000000000000" pitchFamily="18" charset="-128"/>
              <a:cs typeface="Calibri"/>
            </a:endParaRPr>
          </a:p>
        </p:txBody>
      </p:sp>
      <p:sp>
        <p:nvSpPr>
          <p:cNvPr id="20" name="object 20"/>
          <p:cNvSpPr txBox="1"/>
          <p:nvPr/>
        </p:nvSpPr>
        <p:spPr>
          <a:xfrm>
            <a:off x="8443631" y="4386709"/>
            <a:ext cx="1005205" cy="557530"/>
          </a:xfrm>
          <a:prstGeom prst="rect">
            <a:avLst/>
          </a:prstGeom>
        </p:spPr>
        <p:txBody>
          <a:bodyPr vert="horz" wrap="square" lIns="0" tIns="12700" rIns="0" bIns="0" rtlCol="0">
            <a:spAutoFit/>
          </a:bodyPr>
          <a:lstStyle/>
          <a:p>
            <a:pPr marR="5080" algn="ctr">
              <a:spcBef>
                <a:spcPts val="100"/>
              </a:spcBef>
            </a:pPr>
            <a:r>
              <a:rPr sz="1200" b="1" spc="-15" dirty="0">
                <a:latin typeface="BIZ UDP明朝 Medium" panose="02020500000000000000" pitchFamily="18" charset="-128"/>
                <a:ea typeface="BIZ UDP明朝 Medium" panose="02020500000000000000" pitchFamily="18" charset="-128"/>
                <a:cs typeface="Meiryo UI"/>
              </a:rPr>
              <a:t>国内バイオ産業市場規模</a:t>
            </a:r>
            <a:endParaRPr sz="1200">
              <a:latin typeface="BIZ UDP明朝 Medium" panose="02020500000000000000" pitchFamily="18" charset="-128"/>
              <a:ea typeface="BIZ UDP明朝 Medium" panose="02020500000000000000" pitchFamily="18" charset="-128"/>
              <a:cs typeface="Meiryo UI"/>
            </a:endParaRPr>
          </a:p>
          <a:p>
            <a:pPr marR="5715" algn="ctr">
              <a:lnSpc>
                <a:spcPts val="1310"/>
              </a:lnSpc>
            </a:pPr>
            <a:r>
              <a:rPr sz="1200" b="1" u="sng" dirty="0">
                <a:uFill>
                  <a:solidFill>
                    <a:srgbClr val="000000"/>
                  </a:solidFill>
                </a:uFill>
                <a:latin typeface="BIZ UDP明朝 Medium" panose="02020500000000000000" pitchFamily="18" charset="-128"/>
                <a:ea typeface="BIZ UDP明朝 Medium" panose="02020500000000000000" pitchFamily="18" charset="-128"/>
                <a:cs typeface="メイリオ"/>
              </a:rPr>
              <a:t>3兆6725</a:t>
            </a:r>
            <a:r>
              <a:rPr sz="1200" b="1" u="sng" spc="-25" dirty="0">
                <a:uFill>
                  <a:solidFill>
                    <a:srgbClr val="000000"/>
                  </a:solidFill>
                </a:uFill>
                <a:latin typeface="BIZ UDP明朝 Medium" panose="02020500000000000000" pitchFamily="18" charset="-128"/>
                <a:ea typeface="BIZ UDP明朝 Medium" panose="02020500000000000000" pitchFamily="18" charset="-128"/>
                <a:cs typeface="メイリオ"/>
              </a:rPr>
              <a:t>億円</a:t>
            </a:r>
            <a:endParaRPr sz="1200">
              <a:latin typeface="BIZ UDP明朝 Medium" panose="02020500000000000000" pitchFamily="18" charset="-128"/>
              <a:ea typeface="BIZ UDP明朝 Medium" panose="02020500000000000000" pitchFamily="18" charset="-128"/>
              <a:cs typeface="メイリオ"/>
            </a:endParaRPr>
          </a:p>
        </p:txBody>
      </p:sp>
      <p:grpSp>
        <p:nvGrpSpPr>
          <p:cNvPr id="21" name="object 21"/>
          <p:cNvGrpSpPr/>
          <p:nvPr/>
        </p:nvGrpSpPr>
        <p:grpSpPr>
          <a:xfrm>
            <a:off x="2093973" y="3116390"/>
            <a:ext cx="2795905" cy="3057525"/>
            <a:chOff x="1298106" y="3116389"/>
            <a:chExt cx="2795905" cy="3057525"/>
          </a:xfrm>
        </p:grpSpPr>
        <p:sp>
          <p:nvSpPr>
            <p:cNvPr id="22" name="object 22"/>
            <p:cNvSpPr/>
            <p:nvPr/>
          </p:nvSpPr>
          <p:spPr>
            <a:xfrm>
              <a:off x="2695778" y="3378109"/>
              <a:ext cx="1398270" cy="2767330"/>
            </a:xfrm>
            <a:custGeom>
              <a:avLst/>
              <a:gdLst/>
              <a:ahLst/>
              <a:cxnLst/>
              <a:rect l="l" t="t" r="r" b="b"/>
              <a:pathLst>
                <a:path w="1398270" h="2767329">
                  <a:moveTo>
                    <a:pt x="0" y="0"/>
                  </a:moveTo>
                  <a:lnTo>
                    <a:pt x="0" y="698830"/>
                  </a:lnTo>
                  <a:lnTo>
                    <a:pt x="49457" y="700565"/>
                  </a:lnTo>
                  <a:lnTo>
                    <a:pt x="98095" y="705701"/>
                  </a:lnTo>
                  <a:lnTo>
                    <a:pt x="145784" y="714131"/>
                  </a:lnTo>
                  <a:lnTo>
                    <a:pt x="192393" y="725748"/>
                  </a:lnTo>
                  <a:lnTo>
                    <a:pt x="237791" y="740445"/>
                  </a:lnTo>
                  <a:lnTo>
                    <a:pt x="281849" y="758117"/>
                  </a:lnTo>
                  <a:lnTo>
                    <a:pt x="324434" y="778655"/>
                  </a:lnTo>
                  <a:lnTo>
                    <a:pt x="365418" y="801955"/>
                  </a:lnTo>
                  <a:lnTo>
                    <a:pt x="404669" y="827909"/>
                  </a:lnTo>
                  <a:lnTo>
                    <a:pt x="442056" y="856410"/>
                  </a:lnTo>
                  <a:lnTo>
                    <a:pt x="477450" y="887352"/>
                  </a:lnTo>
                  <a:lnTo>
                    <a:pt x="510720" y="920628"/>
                  </a:lnTo>
                  <a:lnTo>
                    <a:pt x="541735" y="956133"/>
                  </a:lnTo>
                  <a:lnTo>
                    <a:pt x="570365" y="993758"/>
                  </a:lnTo>
                  <a:lnTo>
                    <a:pt x="596479" y="1033398"/>
                  </a:lnTo>
                  <a:lnTo>
                    <a:pt x="619947" y="1074946"/>
                  </a:lnTo>
                  <a:lnTo>
                    <a:pt x="640638" y="1118296"/>
                  </a:lnTo>
                  <a:lnTo>
                    <a:pt x="658422" y="1163340"/>
                  </a:lnTo>
                  <a:lnTo>
                    <a:pt x="673168" y="1209973"/>
                  </a:lnTo>
                  <a:lnTo>
                    <a:pt x="684745" y="1258087"/>
                  </a:lnTo>
                  <a:lnTo>
                    <a:pt x="692721" y="1305292"/>
                  </a:lnTo>
                  <a:lnTo>
                    <a:pt x="697432" y="1352278"/>
                  </a:lnTo>
                  <a:lnTo>
                    <a:pt x="698960" y="1398925"/>
                  </a:lnTo>
                  <a:lnTo>
                    <a:pt x="697386" y="1445108"/>
                  </a:lnTo>
                  <a:lnTo>
                    <a:pt x="692792" y="1490705"/>
                  </a:lnTo>
                  <a:lnTo>
                    <a:pt x="685258" y="1535593"/>
                  </a:lnTo>
                  <a:lnTo>
                    <a:pt x="674866" y="1579649"/>
                  </a:lnTo>
                  <a:lnTo>
                    <a:pt x="661697" y="1622751"/>
                  </a:lnTo>
                  <a:lnTo>
                    <a:pt x="645832" y="1664776"/>
                  </a:lnTo>
                  <a:lnTo>
                    <a:pt x="627353" y="1705601"/>
                  </a:lnTo>
                  <a:lnTo>
                    <a:pt x="606339" y="1745104"/>
                  </a:lnTo>
                  <a:lnTo>
                    <a:pt x="582874" y="1783160"/>
                  </a:lnTo>
                  <a:lnTo>
                    <a:pt x="557037" y="1819649"/>
                  </a:lnTo>
                  <a:lnTo>
                    <a:pt x="528911" y="1854447"/>
                  </a:lnTo>
                  <a:lnTo>
                    <a:pt x="498575" y="1887430"/>
                  </a:lnTo>
                  <a:lnTo>
                    <a:pt x="466113" y="1918477"/>
                  </a:lnTo>
                  <a:lnTo>
                    <a:pt x="431603" y="1947465"/>
                  </a:lnTo>
                  <a:lnTo>
                    <a:pt x="395129" y="1974271"/>
                  </a:lnTo>
                  <a:lnTo>
                    <a:pt x="356770" y="1998772"/>
                  </a:lnTo>
                  <a:lnTo>
                    <a:pt x="316609" y="2020845"/>
                  </a:lnTo>
                  <a:lnTo>
                    <a:pt x="274726" y="2040368"/>
                  </a:lnTo>
                  <a:lnTo>
                    <a:pt x="231203" y="2057217"/>
                  </a:lnTo>
                  <a:lnTo>
                    <a:pt x="186120" y="2071271"/>
                  </a:lnTo>
                  <a:lnTo>
                    <a:pt x="139560" y="2082406"/>
                  </a:lnTo>
                  <a:lnTo>
                    <a:pt x="279120" y="2767152"/>
                  </a:lnTo>
                  <a:lnTo>
                    <a:pt x="326418" y="2756665"/>
                  </a:lnTo>
                  <a:lnTo>
                    <a:pt x="373036" y="2744638"/>
                  </a:lnTo>
                  <a:lnTo>
                    <a:pt x="418950" y="2731102"/>
                  </a:lnTo>
                  <a:lnTo>
                    <a:pt x="464136" y="2716086"/>
                  </a:lnTo>
                  <a:lnTo>
                    <a:pt x="508569" y="2699622"/>
                  </a:lnTo>
                  <a:lnTo>
                    <a:pt x="552223" y="2681740"/>
                  </a:lnTo>
                  <a:lnTo>
                    <a:pt x="595075" y="2662469"/>
                  </a:lnTo>
                  <a:lnTo>
                    <a:pt x="637099" y="2641840"/>
                  </a:lnTo>
                  <a:lnTo>
                    <a:pt x="678271" y="2619884"/>
                  </a:lnTo>
                  <a:lnTo>
                    <a:pt x="718566" y="2596630"/>
                  </a:lnTo>
                  <a:lnTo>
                    <a:pt x="757958" y="2572110"/>
                  </a:lnTo>
                  <a:lnTo>
                    <a:pt x="796425" y="2546352"/>
                  </a:lnTo>
                  <a:lnTo>
                    <a:pt x="833940" y="2519389"/>
                  </a:lnTo>
                  <a:lnTo>
                    <a:pt x="870479" y="2491249"/>
                  </a:lnTo>
                  <a:lnTo>
                    <a:pt x="906017" y="2461964"/>
                  </a:lnTo>
                  <a:lnTo>
                    <a:pt x="940529" y="2431563"/>
                  </a:lnTo>
                  <a:lnTo>
                    <a:pt x="973992" y="2400077"/>
                  </a:lnTo>
                  <a:lnTo>
                    <a:pt x="1006379" y="2367536"/>
                  </a:lnTo>
                  <a:lnTo>
                    <a:pt x="1037666" y="2333970"/>
                  </a:lnTo>
                  <a:lnTo>
                    <a:pt x="1067829" y="2299410"/>
                  </a:lnTo>
                  <a:lnTo>
                    <a:pt x="1096842" y="2263887"/>
                  </a:lnTo>
                  <a:lnTo>
                    <a:pt x="1124682" y="2227429"/>
                  </a:lnTo>
                  <a:lnTo>
                    <a:pt x="1151322" y="2190069"/>
                  </a:lnTo>
                  <a:lnTo>
                    <a:pt x="1176740" y="2151835"/>
                  </a:lnTo>
                  <a:lnTo>
                    <a:pt x="1200908" y="2112758"/>
                  </a:lnTo>
                  <a:lnTo>
                    <a:pt x="1223804" y="2072869"/>
                  </a:lnTo>
                  <a:lnTo>
                    <a:pt x="1245402" y="2032198"/>
                  </a:lnTo>
                  <a:lnTo>
                    <a:pt x="1265678" y="1990775"/>
                  </a:lnTo>
                  <a:lnTo>
                    <a:pt x="1284606" y="1948631"/>
                  </a:lnTo>
                  <a:lnTo>
                    <a:pt x="1302162" y="1905795"/>
                  </a:lnTo>
                  <a:lnTo>
                    <a:pt x="1318321" y="1862298"/>
                  </a:lnTo>
                  <a:lnTo>
                    <a:pt x="1333059" y="1818171"/>
                  </a:lnTo>
                  <a:lnTo>
                    <a:pt x="1346351" y="1773443"/>
                  </a:lnTo>
                  <a:lnTo>
                    <a:pt x="1358171" y="1728146"/>
                  </a:lnTo>
                  <a:lnTo>
                    <a:pt x="1368496" y="1682308"/>
                  </a:lnTo>
                  <a:lnTo>
                    <a:pt x="1377300" y="1635962"/>
                  </a:lnTo>
                  <a:lnTo>
                    <a:pt x="1384559" y="1589136"/>
                  </a:lnTo>
                  <a:lnTo>
                    <a:pt x="1390248" y="1541861"/>
                  </a:lnTo>
                  <a:lnTo>
                    <a:pt x="1394342" y="1494168"/>
                  </a:lnTo>
                  <a:lnTo>
                    <a:pt x="1396817" y="1446087"/>
                  </a:lnTo>
                  <a:lnTo>
                    <a:pt x="1397647" y="1397647"/>
                  </a:lnTo>
                  <a:lnTo>
                    <a:pt x="1396837" y="1349598"/>
                  </a:lnTo>
                  <a:lnTo>
                    <a:pt x="1394423" y="1301956"/>
                  </a:lnTo>
                  <a:lnTo>
                    <a:pt x="1390431" y="1254747"/>
                  </a:lnTo>
                  <a:lnTo>
                    <a:pt x="1384888" y="1207996"/>
                  </a:lnTo>
                  <a:lnTo>
                    <a:pt x="1377820" y="1161730"/>
                  </a:lnTo>
                  <a:lnTo>
                    <a:pt x="1369252" y="1115974"/>
                  </a:lnTo>
                  <a:lnTo>
                    <a:pt x="1359211" y="1070755"/>
                  </a:lnTo>
                  <a:lnTo>
                    <a:pt x="1347722" y="1026099"/>
                  </a:lnTo>
                  <a:lnTo>
                    <a:pt x="1334812" y="982032"/>
                  </a:lnTo>
                  <a:lnTo>
                    <a:pt x="1320507" y="938579"/>
                  </a:lnTo>
                  <a:lnTo>
                    <a:pt x="1304832" y="895767"/>
                  </a:lnTo>
                  <a:lnTo>
                    <a:pt x="1287814" y="853622"/>
                  </a:lnTo>
                  <a:lnTo>
                    <a:pt x="1269479" y="812170"/>
                  </a:lnTo>
                  <a:lnTo>
                    <a:pt x="1249852" y="771437"/>
                  </a:lnTo>
                  <a:lnTo>
                    <a:pt x="1228960" y="731448"/>
                  </a:lnTo>
                  <a:lnTo>
                    <a:pt x="1206829" y="692230"/>
                  </a:lnTo>
                  <a:lnTo>
                    <a:pt x="1183484" y="653810"/>
                  </a:lnTo>
                  <a:lnTo>
                    <a:pt x="1158953" y="616212"/>
                  </a:lnTo>
                  <a:lnTo>
                    <a:pt x="1133260" y="579463"/>
                  </a:lnTo>
                  <a:lnTo>
                    <a:pt x="1106432" y="543589"/>
                  </a:lnTo>
                  <a:lnTo>
                    <a:pt x="1078495" y="508616"/>
                  </a:lnTo>
                  <a:lnTo>
                    <a:pt x="1049474" y="474570"/>
                  </a:lnTo>
                  <a:lnTo>
                    <a:pt x="1019397" y="441477"/>
                  </a:lnTo>
                  <a:lnTo>
                    <a:pt x="988288" y="409363"/>
                  </a:lnTo>
                  <a:lnTo>
                    <a:pt x="956174" y="378255"/>
                  </a:lnTo>
                  <a:lnTo>
                    <a:pt x="923082" y="348177"/>
                  </a:lnTo>
                  <a:lnTo>
                    <a:pt x="889036" y="319156"/>
                  </a:lnTo>
                  <a:lnTo>
                    <a:pt x="854063" y="291219"/>
                  </a:lnTo>
                  <a:lnTo>
                    <a:pt x="818189" y="264391"/>
                  </a:lnTo>
                  <a:lnTo>
                    <a:pt x="781440" y="238697"/>
                  </a:lnTo>
                  <a:lnTo>
                    <a:pt x="743843" y="214165"/>
                  </a:lnTo>
                  <a:lnTo>
                    <a:pt x="705422" y="190821"/>
                  </a:lnTo>
                  <a:lnTo>
                    <a:pt x="666204" y="168689"/>
                  </a:lnTo>
                  <a:lnTo>
                    <a:pt x="626216" y="147797"/>
                  </a:lnTo>
                  <a:lnTo>
                    <a:pt x="585482" y="128170"/>
                  </a:lnTo>
                  <a:lnTo>
                    <a:pt x="544030" y="109834"/>
                  </a:lnTo>
                  <a:lnTo>
                    <a:pt x="501885" y="92816"/>
                  </a:lnTo>
                  <a:lnTo>
                    <a:pt x="459072" y="77141"/>
                  </a:lnTo>
                  <a:lnTo>
                    <a:pt x="415620" y="62836"/>
                  </a:lnTo>
                  <a:lnTo>
                    <a:pt x="371552" y="49925"/>
                  </a:lnTo>
                  <a:lnTo>
                    <a:pt x="326895" y="38436"/>
                  </a:lnTo>
                  <a:lnTo>
                    <a:pt x="281676" y="28395"/>
                  </a:lnTo>
                  <a:lnTo>
                    <a:pt x="235920" y="19827"/>
                  </a:lnTo>
                  <a:lnTo>
                    <a:pt x="189653" y="12758"/>
                  </a:lnTo>
                  <a:lnTo>
                    <a:pt x="142902" y="7215"/>
                  </a:lnTo>
                  <a:lnTo>
                    <a:pt x="95692" y="3224"/>
                  </a:lnTo>
                  <a:lnTo>
                    <a:pt x="48049" y="810"/>
                  </a:lnTo>
                  <a:lnTo>
                    <a:pt x="0" y="0"/>
                  </a:lnTo>
                  <a:close/>
                </a:path>
              </a:pathLst>
            </a:custGeom>
            <a:solidFill>
              <a:srgbClr val="F7964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 name="object 23"/>
            <p:cNvSpPr/>
            <p:nvPr/>
          </p:nvSpPr>
          <p:spPr>
            <a:xfrm>
              <a:off x="1372061" y="5000053"/>
              <a:ext cx="1603375" cy="1174115"/>
            </a:xfrm>
            <a:custGeom>
              <a:avLst/>
              <a:gdLst/>
              <a:ahLst/>
              <a:cxnLst/>
              <a:rect l="l" t="t" r="r" b="b"/>
              <a:pathLst>
                <a:path w="1603375" h="1174114">
                  <a:moveTo>
                    <a:pt x="661860" y="0"/>
                  </a:moveTo>
                  <a:lnTo>
                    <a:pt x="0" y="224282"/>
                  </a:lnTo>
                  <a:lnTo>
                    <a:pt x="16509" y="270365"/>
                  </a:lnTo>
                  <a:lnTo>
                    <a:pt x="34479" y="315546"/>
                  </a:lnTo>
                  <a:lnTo>
                    <a:pt x="53875" y="359803"/>
                  </a:lnTo>
                  <a:lnTo>
                    <a:pt x="74664" y="403117"/>
                  </a:lnTo>
                  <a:lnTo>
                    <a:pt x="96809" y="445469"/>
                  </a:lnTo>
                  <a:lnTo>
                    <a:pt x="120278" y="486837"/>
                  </a:lnTo>
                  <a:lnTo>
                    <a:pt x="145035" y="527203"/>
                  </a:lnTo>
                  <a:lnTo>
                    <a:pt x="171045" y="566547"/>
                  </a:lnTo>
                  <a:lnTo>
                    <a:pt x="198274" y="604848"/>
                  </a:lnTo>
                  <a:lnTo>
                    <a:pt x="226689" y="642087"/>
                  </a:lnTo>
                  <a:lnTo>
                    <a:pt x="256253" y="678244"/>
                  </a:lnTo>
                  <a:lnTo>
                    <a:pt x="286932" y="713299"/>
                  </a:lnTo>
                  <a:lnTo>
                    <a:pt x="318693" y="747232"/>
                  </a:lnTo>
                  <a:lnTo>
                    <a:pt x="351500" y="780024"/>
                  </a:lnTo>
                  <a:lnTo>
                    <a:pt x="385319" y="811655"/>
                  </a:lnTo>
                  <a:lnTo>
                    <a:pt x="420116" y="842104"/>
                  </a:lnTo>
                  <a:lnTo>
                    <a:pt x="455855" y="871352"/>
                  </a:lnTo>
                  <a:lnTo>
                    <a:pt x="492502" y="899380"/>
                  </a:lnTo>
                  <a:lnTo>
                    <a:pt x="530024" y="926166"/>
                  </a:lnTo>
                  <a:lnTo>
                    <a:pt x="568384" y="951692"/>
                  </a:lnTo>
                  <a:lnTo>
                    <a:pt x="607549" y="975937"/>
                  </a:lnTo>
                  <a:lnTo>
                    <a:pt x="647484" y="998883"/>
                  </a:lnTo>
                  <a:lnTo>
                    <a:pt x="688155" y="1020507"/>
                  </a:lnTo>
                  <a:lnTo>
                    <a:pt x="729526" y="1040792"/>
                  </a:lnTo>
                  <a:lnTo>
                    <a:pt x="771565" y="1059718"/>
                  </a:lnTo>
                  <a:lnTo>
                    <a:pt x="814235" y="1077263"/>
                  </a:lnTo>
                  <a:lnTo>
                    <a:pt x="857502" y="1093409"/>
                  </a:lnTo>
                  <a:lnTo>
                    <a:pt x="901332" y="1108135"/>
                  </a:lnTo>
                  <a:lnTo>
                    <a:pt x="945691" y="1121422"/>
                  </a:lnTo>
                  <a:lnTo>
                    <a:pt x="990544" y="1133251"/>
                  </a:lnTo>
                  <a:lnTo>
                    <a:pt x="1035855" y="1143600"/>
                  </a:lnTo>
                  <a:lnTo>
                    <a:pt x="1081592" y="1152450"/>
                  </a:lnTo>
                  <a:lnTo>
                    <a:pt x="1127718" y="1159782"/>
                  </a:lnTo>
                  <a:lnTo>
                    <a:pt x="1174200" y="1165575"/>
                  </a:lnTo>
                  <a:lnTo>
                    <a:pt x="1221003" y="1169810"/>
                  </a:lnTo>
                  <a:lnTo>
                    <a:pt x="1268093" y="1172467"/>
                  </a:lnTo>
                  <a:lnTo>
                    <a:pt x="1315434" y="1173526"/>
                  </a:lnTo>
                  <a:lnTo>
                    <a:pt x="1362993" y="1172967"/>
                  </a:lnTo>
                  <a:lnTo>
                    <a:pt x="1410735" y="1170770"/>
                  </a:lnTo>
                  <a:lnTo>
                    <a:pt x="1458626" y="1166916"/>
                  </a:lnTo>
                  <a:lnTo>
                    <a:pt x="1506630" y="1161384"/>
                  </a:lnTo>
                  <a:lnTo>
                    <a:pt x="1554713" y="1154155"/>
                  </a:lnTo>
                  <a:lnTo>
                    <a:pt x="1602841" y="1145209"/>
                  </a:lnTo>
                  <a:lnTo>
                    <a:pt x="1463281" y="460463"/>
                  </a:lnTo>
                  <a:lnTo>
                    <a:pt x="1416267" y="468404"/>
                  </a:lnTo>
                  <a:lnTo>
                    <a:pt x="1369402" y="473102"/>
                  </a:lnTo>
                  <a:lnTo>
                    <a:pt x="1322814" y="474629"/>
                  </a:lnTo>
                  <a:lnTo>
                    <a:pt x="1276632" y="473062"/>
                  </a:lnTo>
                  <a:lnTo>
                    <a:pt x="1230986" y="468473"/>
                  </a:lnTo>
                  <a:lnTo>
                    <a:pt x="1186003" y="460936"/>
                  </a:lnTo>
                  <a:lnTo>
                    <a:pt x="1141814" y="450527"/>
                  </a:lnTo>
                  <a:lnTo>
                    <a:pt x="1098547" y="437319"/>
                  </a:lnTo>
                  <a:lnTo>
                    <a:pt x="1056331" y="421386"/>
                  </a:lnTo>
                  <a:lnTo>
                    <a:pt x="1015296" y="402802"/>
                  </a:lnTo>
                  <a:lnTo>
                    <a:pt x="975569" y="381641"/>
                  </a:lnTo>
                  <a:lnTo>
                    <a:pt x="937280" y="357977"/>
                  </a:lnTo>
                  <a:lnTo>
                    <a:pt x="900559" y="331885"/>
                  </a:lnTo>
                  <a:lnTo>
                    <a:pt x="865533" y="303439"/>
                  </a:lnTo>
                  <a:lnTo>
                    <a:pt x="832333" y="272712"/>
                  </a:lnTo>
                  <a:lnTo>
                    <a:pt x="801086" y="239779"/>
                  </a:lnTo>
                  <a:lnTo>
                    <a:pt x="771922" y="204714"/>
                  </a:lnTo>
                  <a:lnTo>
                    <a:pt x="744970" y="167591"/>
                  </a:lnTo>
                  <a:lnTo>
                    <a:pt x="720359" y="128484"/>
                  </a:lnTo>
                  <a:lnTo>
                    <a:pt x="698217" y="87467"/>
                  </a:lnTo>
                  <a:lnTo>
                    <a:pt x="678675" y="44614"/>
                  </a:lnTo>
                  <a:lnTo>
                    <a:pt x="661860" y="0"/>
                  </a:lnTo>
                  <a:close/>
                </a:path>
              </a:pathLst>
            </a:custGeom>
            <a:solidFill>
              <a:srgbClr val="C0504D"/>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 name="object 24"/>
            <p:cNvSpPr/>
            <p:nvPr/>
          </p:nvSpPr>
          <p:spPr>
            <a:xfrm>
              <a:off x="1313986" y="4880744"/>
              <a:ext cx="720090" cy="344170"/>
            </a:xfrm>
            <a:custGeom>
              <a:avLst/>
              <a:gdLst/>
              <a:ahLst/>
              <a:cxnLst/>
              <a:rect l="l" t="t" r="r" b="b"/>
              <a:pathLst>
                <a:path w="720089" h="344170">
                  <a:moveTo>
                    <a:pt x="690892" y="0"/>
                  </a:moveTo>
                  <a:lnTo>
                    <a:pt x="0" y="104978"/>
                  </a:lnTo>
                  <a:lnTo>
                    <a:pt x="8243" y="153475"/>
                  </a:lnTo>
                  <a:lnTo>
                    <a:pt x="18182" y="201628"/>
                  </a:lnTo>
                  <a:lnTo>
                    <a:pt x="29808" y="249394"/>
                  </a:lnTo>
                  <a:lnTo>
                    <a:pt x="43110" y="296728"/>
                  </a:lnTo>
                  <a:lnTo>
                    <a:pt x="58077" y="343585"/>
                  </a:lnTo>
                  <a:lnTo>
                    <a:pt x="719937" y="119303"/>
                  </a:lnTo>
                  <a:lnTo>
                    <a:pt x="710709" y="89979"/>
                  </a:lnTo>
                  <a:lnTo>
                    <a:pt x="702786" y="60290"/>
                  </a:lnTo>
                  <a:lnTo>
                    <a:pt x="696177" y="30281"/>
                  </a:lnTo>
                  <a:lnTo>
                    <a:pt x="690892" y="0"/>
                  </a:lnTo>
                  <a:close/>
                </a:path>
              </a:pathLst>
            </a:custGeom>
            <a:solidFill>
              <a:srgbClr val="4F81BD"/>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 name="object 25"/>
            <p:cNvSpPr/>
            <p:nvPr/>
          </p:nvSpPr>
          <p:spPr>
            <a:xfrm>
              <a:off x="1298106" y="3388053"/>
              <a:ext cx="1314450" cy="1598295"/>
            </a:xfrm>
            <a:custGeom>
              <a:avLst/>
              <a:gdLst/>
              <a:ahLst/>
              <a:cxnLst/>
              <a:rect l="l" t="t" r="r" b="b"/>
              <a:pathLst>
                <a:path w="1314450" h="1598295">
                  <a:moveTo>
                    <a:pt x="1231216" y="0"/>
                  </a:moveTo>
                  <a:lnTo>
                    <a:pt x="1187706" y="5918"/>
                  </a:lnTo>
                  <a:lnTo>
                    <a:pt x="1140324" y="13937"/>
                  </a:lnTo>
                  <a:lnTo>
                    <a:pt x="1093584" y="23481"/>
                  </a:lnTo>
                  <a:lnTo>
                    <a:pt x="1047510" y="34520"/>
                  </a:lnTo>
                  <a:lnTo>
                    <a:pt x="1002122" y="47023"/>
                  </a:lnTo>
                  <a:lnTo>
                    <a:pt x="957442" y="60962"/>
                  </a:lnTo>
                  <a:lnTo>
                    <a:pt x="913492" y="76307"/>
                  </a:lnTo>
                  <a:lnTo>
                    <a:pt x="870294" y="93028"/>
                  </a:lnTo>
                  <a:lnTo>
                    <a:pt x="827871" y="111095"/>
                  </a:lnTo>
                  <a:lnTo>
                    <a:pt x="786242" y="130478"/>
                  </a:lnTo>
                  <a:lnTo>
                    <a:pt x="745432" y="151149"/>
                  </a:lnTo>
                  <a:lnTo>
                    <a:pt x="705460" y="173078"/>
                  </a:lnTo>
                  <a:lnTo>
                    <a:pt x="666349" y="196235"/>
                  </a:lnTo>
                  <a:lnTo>
                    <a:pt x="628122" y="220589"/>
                  </a:lnTo>
                  <a:lnTo>
                    <a:pt x="590799" y="246113"/>
                  </a:lnTo>
                  <a:lnTo>
                    <a:pt x="554402" y="272775"/>
                  </a:lnTo>
                  <a:lnTo>
                    <a:pt x="518954" y="300547"/>
                  </a:lnTo>
                  <a:lnTo>
                    <a:pt x="484476" y="329398"/>
                  </a:lnTo>
                  <a:lnTo>
                    <a:pt x="450990" y="359300"/>
                  </a:lnTo>
                  <a:lnTo>
                    <a:pt x="418518" y="390222"/>
                  </a:lnTo>
                  <a:lnTo>
                    <a:pt x="387081" y="422135"/>
                  </a:lnTo>
                  <a:lnTo>
                    <a:pt x="356702" y="455009"/>
                  </a:lnTo>
                  <a:lnTo>
                    <a:pt x="327402" y="488815"/>
                  </a:lnTo>
                  <a:lnTo>
                    <a:pt x="299203" y="523523"/>
                  </a:lnTo>
                  <a:lnTo>
                    <a:pt x="272127" y="559103"/>
                  </a:lnTo>
                  <a:lnTo>
                    <a:pt x="246195" y="595525"/>
                  </a:lnTo>
                  <a:lnTo>
                    <a:pt x="221430" y="632761"/>
                  </a:lnTo>
                  <a:lnTo>
                    <a:pt x="197853" y="670780"/>
                  </a:lnTo>
                  <a:lnTo>
                    <a:pt x="175487" y="709553"/>
                  </a:lnTo>
                  <a:lnTo>
                    <a:pt x="154352" y="749050"/>
                  </a:lnTo>
                  <a:lnTo>
                    <a:pt x="134471" y="789242"/>
                  </a:lnTo>
                  <a:lnTo>
                    <a:pt x="115866" y="830098"/>
                  </a:lnTo>
                  <a:lnTo>
                    <a:pt x="98558" y="871590"/>
                  </a:lnTo>
                  <a:lnTo>
                    <a:pt x="82569" y="913688"/>
                  </a:lnTo>
                  <a:lnTo>
                    <a:pt x="67921" y="956361"/>
                  </a:lnTo>
                  <a:lnTo>
                    <a:pt x="54636" y="999581"/>
                  </a:lnTo>
                  <a:lnTo>
                    <a:pt x="42736" y="1043317"/>
                  </a:lnTo>
                  <a:lnTo>
                    <a:pt x="32242" y="1087541"/>
                  </a:lnTo>
                  <a:lnTo>
                    <a:pt x="23177" y="1132221"/>
                  </a:lnTo>
                  <a:lnTo>
                    <a:pt x="15561" y="1177330"/>
                  </a:lnTo>
                  <a:lnTo>
                    <a:pt x="9418" y="1222837"/>
                  </a:lnTo>
                  <a:lnTo>
                    <a:pt x="4768" y="1268713"/>
                  </a:lnTo>
                  <a:lnTo>
                    <a:pt x="1634" y="1314927"/>
                  </a:lnTo>
                  <a:lnTo>
                    <a:pt x="37" y="1361451"/>
                  </a:lnTo>
                  <a:lnTo>
                    <a:pt x="0" y="1408255"/>
                  </a:lnTo>
                  <a:lnTo>
                    <a:pt x="1543" y="1455308"/>
                  </a:lnTo>
                  <a:lnTo>
                    <a:pt x="4689" y="1502582"/>
                  </a:lnTo>
                  <a:lnTo>
                    <a:pt x="9460" y="1550046"/>
                  </a:lnTo>
                  <a:lnTo>
                    <a:pt x="15877" y="1597672"/>
                  </a:lnTo>
                  <a:lnTo>
                    <a:pt x="706770" y="1492694"/>
                  </a:lnTo>
                  <a:lnTo>
                    <a:pt x="703811" y="1470939"/>
                  </a:lnTo>
                  <a:lnTo>
                    <a:pt x="699714" y="1423241"/>
                  </a:lnTo>
                  <a:lnTo>
                    <a:pt x="698852" y="1376026"/>
                  </a:lnTo>
                  <a:lnTo>
                    <a:pt x="701136" y="1329411"/>
                  </a:lnTo>
                  <a:lnTo>
                    <a:pt x="706473" y="1283511"/>
                  </a:lnTo>
                  <a:lnTo>
                    <a:pt x="714773" y="1238441"/>
                  </a:lnTo>
                  <a:lnTo>
                    <a:pt x="725944" y="1194317"/>
                  </a:lnTo>
                  <a:lnTo>
                    <a:pt x="739897" y="1151256"/>
                  </a:lnTo>
                  <a:lnTo>
                    <a:pt x="756540" y="1109373"/>
                  </a:lnTo>
                  <a:lnTo>
                    <a:pt x="775781" y="1068783"/>
                  </a:lnTo>
                  <a:lnTo>
                    <a:pt x="797531" y="1029602"/>
                  </a:lnTo>
                  <a:lnTo>
                    <a:pt x="821698" y="991947"/>
                  </a:lnTo>
                  <a:lnTo>
                    <a:pt x="848191" y="955932"/>
                  </a:lnTo>
                  <a:lnTo>
                    <a:pt x="876919" y="921673"/>
                  </a:lnTo>
                  <a:lnTo>
                    <a:pt x="907791" y="889287"/>
                  </a:lnTo>
                  <a:lnTo>
                    <a:pt x="940717" y="858888"/>
                  </a:lnTo>
                  <a:lnTo>
                    <a:pt x="975605" y="830594"/>
                  </a:lnTo>
                  <a:lnTo>
                    <a:pt x="1012364" y="804518"/>
                  </a:lnTo>
                  <a:lnTo>
                    <a:pt x="1050904" y="780778"/>
                  </a:lnTo>
                  <a:lnTo>
                    <a:pt x="1091133" y="759488"/>
                  </a:lnTo>
                  <a:lnTo>
                    <a:pt x="1132961" y="740765"/>
                  </a:lnTo>
                  <a:lnTo>
                    <a:pt x="1176297" y="724724"/>
                  </a:lnTo>
                  <a:lnTo>
                    <a:pt x="1221049" y="711481"/>
                  </a:lnTo>
                  <a:lnTo>
                    <a:pt x="1267127" y="701151"/>
                  </a:lnTo>
                  <a:lnTo>
                    <a:pt x="1314439" y="693851"/>
                  </a:lnTo>
                  <a:lnTo>
                    <a:pt x="1231216" y="0"/>
                  </a:lnTo>
                  <a:close/>
                </a:path>
              </a:pathLst>
            </a:custGeom>
            <a:solidFill>
              <a:srgbClr val="9BBB5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6" name="object 26"/>
            <p:cNvSpPr/>
            <p:nvPr/>
          </p:nvSpPr>
          <p:spPr>
            <a:xfrm>
              <a:off x="2529321" y="3383511"/>
              <a:ext cx="105410" cy="698500"/>
            </a:xfrm>
            <a:custGeom>
              <a:avLst/>
              <a:gdLst/>
              <a:ahLst/>
              <a:cxnLst/>
              <a:rect l="l" t="t" r="r" b="b"/>
              <a:pathLst>
                <a:path w="105410" h="698500">
                  <a:moveTo>
                    <a:pt x="43675" y="0"/>
                  </a:moveTo>
                  <a:lnTo>
                    <a:pt x="32743" y="1006"/>
                  </a:lnTo>
                  <a:lnTo>
                    <a:pt x="0" y="4546"/>
                  </a:lnTo>
                  <a:lnTo>
                    <a:pt x="83223" y="698398"/>
                  </a:lnTo>
                  <a:lnTo>
                    <a:pt x="105067" y="696125"/>
                  </a:lnTo>
                  <a:lnTo>
                    <a:pt x="43675" y="0"/>
                  </a:lnTo>
                  <a:close/>
                </a:path>
              </a:pathLst>
            </a:custGeom>
            <a:solidFill>
              <a:srgbClr val="8064A2"/>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7" name="object 27"/>
            <p:cNvSpPr/>
            <p:nvPr/>
          </p:nvSpPr>
          <p:spPr>
            <a:xfrm>
              <a:off x="2589428" y="3378441"/>
              <a:ext cx="106680" cy="701040"/>
            </a:xfrm>
            <a:custGeom>
              <a:avLst/>
              <a:gdLst/>
              <a:ahLst/>
              <a:cxnLst/>
              <a:rect l="l" t="t" r="r" b="b"/>
              <a:pathLst>
                <a:path w="106680" h="701039">
                  <a:moveTo>
                    <a:pt x="106337" y="0"/>
                  </a:moveTo>
                  <a:lnTo>
                    <a:pt x="56616" y="0"/>
                  </a:lnTo>
                  <a:lnTo>
                    <a:pt x="56616" y="1270"/>
                  </a:lnTo>
                  <a:lnTo>
                    <a:pt x="28867" y="1270"/>
                  </a:lnTo>
                  <a:lnTo>
                    <a:pt x="28867" y="2540"/>
                  </a:lnTo>
                  <a:lnTo>
                    <a:pt x="0" y="2540"/>
                  </a:lnTo>
                  <a:lnTo>
                    <a:pt x="0" y="5080"/>
                  </a:lnTo>
                  <a:lnTo>
                    <a:pt x="14135" y="5080"/>
                  </a:lnTo>
                  <a:lnTo>
                    <a:pt x="14135" y="698500"/>
                  </a:lnTo>
                  <a:lnTo>
                    <a:pt x="44767" y="698500"/>
                  </a:lnTo>
                  <a:lnTo>
                    <a:pt x="44767" y="699770"/>
                  </a:lnTo>
                  <a:lnTo>
                    <a:pt x="44881" y="701040"/>
                  </a:lnTo>
                  <a:lnTo>
                    <a:pt x="55308" y="701040"/>
                  </a:lnTo>
                  <a:lnTo>
                    <a:pt x="55308" y="699770"/>
                  </a:lnTo>
                  <a:lnTo>
                    <a:pt x="76873" y="699770"/>
                  </a:lnTo>
                  <a:lnTo>
                    <a:pt x="76873" y="698500"/>
                  </a:lnTo>
                  <a:lnTo>
                    <a:pt x="106337" y="698500"/>
                  </a:lnTo>
                  <a:lnTo>
                    <a:pt x="106337" y="5080"/>
                  </a:lnTo>
                  <a:lnTo>
                    <a:pt x="106337" y="2540"/>
                  </a:lnTo>
                  <a:lnTo>
                    <a:pt x="106337" y="1270"/>
                  </a:lnTo>
                  <a:lnTo>
                    <a:pt x="106337" y="0"/>
                  </a:lnTo>
                  <a:close/>
                </a:path>
              </a:pathLst>
            </a:custGeom>
            <a:solidFill>
              <a:srgbClr val="4BACC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8" name="object 28"/>
            <p:cNvSpPr/>
            <p:nvPr/>
          </p:nvSpPr>
          <p:spPr>
            <a:xfrm>
              <a:off x="1307592" y="5023103"/>
              <a:ext cx="370840" cy="207645"/>
            </a:xfrm>
            <a:custGeom>
              <a:avLst/>
              <a:gdLst/>
              <a:ahLst/>
              <a:cxnLst/>
              <a:rect l="l" t="t" r="r" b="b"/>
              <a:pathLst>
                <a:path w="370839" h="207645">
                  <a:moveTo>
                    <a:pt x="370331" y="0"/>
                  </a:moveTo>
                  <a:lnTo>
                    <a:pt x="56387" y="207264"/>
                  </a:lnTo>
                  <a:lnTo>
                    <a:pt x="0" y="207264"/>
                  </a:lnTo>
                </a:path>
              </a:pathLst>
            </a:custGeom>
            <a:ln w="9143">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9" name="object 29"/>
            <p:cNvSpPr/>
            <p:nvPr/>
          </p:nvSpPr>
          <p:spPr>
            <a:xfrm>
              <a:off x="2418588" y="3211067"/>
              <a:ext cx="169545" cy="523240"/>
            </a:xfrm>
            <a:custGeom>
              <a:avLst/>
              <a:gdLst/>
              <a:ahLst/>
              <a:cxnLst/>
              <a:rect l="l" t="t" r="r" b="b"/>
              <a:pathLst>
                <a:path w="169544" h="523239">
                  <a:moveTo>
                    <a:pt x="169163" y="522731"/>
                  </a:moveTo>
                  <a:lnTo>
                    <a:pt x="56387" y="0"/>
                  </a:lnTo>
                  <a:lnTo>
                    <a:pt x="0" y="0"/>
                  </a:lnTo>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0" name="object 30"/>
            <p:cNvSpPr/>
            <p:nvPr/>
          </p:nvSpPr>
          <p:spPr>
            <a:xfrm>
              <a:off x="2650236" y="3121151"/>
              <a:ext cx="140335" cy="608330"/>
            </a:xfrm>
            <a:custGeom>
              <a:avLst/>
              <a:gdLst/>
              <a:ahLst/>
              <a:cxnLst/>
              <a:rect l="l" t="t" r="r" b="b"/>
              <a:pathLst>
                <a:path w="140335" h="608329">
                  <a:moveTo>
                    <a:pt x="0" y="608076"/>
                  </a:moveTo>
                  <a:lnTo>
                    <a:pt x="82296" y="0"/>
                  </a:lnTo>
                  <a:lnTo>
                    <a:pt x="140208" y="0"/>
                  </a:lnTo>
                </a:path>
              </a:pathLst>
            </a:custGeom>
            <a:ln w="9143">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31" name="object 31"/>
          <p:cNvSpPr txBox="1"/>
          <p:nvPr/>
        </p:nvSpPr>
        <p:spPr>
          <a:xfrm>
            <a:off x="4233696" y="4497630"/>
            <a:ext cx="698500" cy="577850"/>
          </a:xfrm>
          <a:prstGeom prst="rect">
            <a:avLst/>
          </a:prstGeom>
        </p:spPr>
        <p:txBody>
          <a:bodyPr vert="horz" wrap="square" lIns="0" tIns="17145" rIns="0" bIns="0" rtlCol="0">
            <a:spAutoFit/>
          </a:bodyPr>
          <a:lstStyle/>
          <a:p>
            <a:pPr marR="5080" algn="ctr">
              <a:lnSpc>
                <a:spcPct val="105800"/>
              </a:lnSpc>
              <a:spcBef>
                <a:spcPts val="135"/>
              </a:spcBef>
            </a:pPr>
            <a:r>
              <a:rPr sz="1200" spc="-10" dirty="0">
                <a:latin typeface="BIZ UDP明朝 Medium" panose="02020500000000000000" pitchFamily="18" charset="-128"/>
                <a:ea typeface="BIZ UDP明朝 Medium" panose="02020500000000000000" pitchFamily="18" charset="-128"/>
                <a:cs typeface="ＭＳ Ｐゴシック"/>
              </a:rPr>
              <a:t>食品・農業</a:t>
            </a:r>
            <a:r>
              <a:rPr sz="1200" spc="-25" dirty="0">
                <a:latin typeface="BIZ UDP明朝 Medium" panose="02020500000000000000" pitchFamily="18" charset="-128"/>
                <a:ea typeface="BIZ UDP明朝 Medium" panose="02020500000000000000" pitchFamily="18" charset="-128"/>
                <a:cs typeface="ＭＳ Ｐゴシック"/>
              </a:rPr>
              <a:t>分野</a:t>
            </a:r>
            <a:r>
              <a:rPr sz="1200" spc="-10" dirty="0">
                <a:latin typeface="BIZ UDP明朝 Medium" panose="02020500000000000000" pitchFamily="18" charset="-128"/>
                <a:ea typeface="BIZ UDP明朝 Medium" panose="02020500000000000000" pitchFamily="18" charset="-128"/>
                <a:cs typeface="ＭＳ Ｐゴシック"/>
              </a:rPr>
              <a:t> </a:t>
            </a:r>
            <a:r>
              <a:rPr sz="1200" spc="-10" dirty="0">
                <a:latin typeface="BIZ UDP明朝 Medium" panose="02020500000000000000" pitchFamily="18" charset="-128"/>
                <a:ea typeface="BIZ UDP明朝 Medium" panose="02020500000000000000" pitchFamily="18" charset="-128"/>
                <a:cs typeface="Calibri"/>
              </a:rPr>
              <a:t>46.8%</a:t>
            </a:r>
            <a:endParaRPr sz="1200">
              <a:latin typeface="BIZ UDP明朝 Medium" panose="02020500000000000000" pitchFamily="18" charset="-128"/>
              <a:ea typeface="BIZ UDP明朝 Medium" panose="02020500000000000000" pitchFamily="18" charset="-128"/>
              <a:cs typeface="Calibri"/>
            </a:endParaRPr>
          </a:p>
        </p:txBody>
      </p:sp>
      <p:sp>
        <p:nvSpPr>
          <p:cNvPr id="32" name="object 32"/>
          <p:cNvSpPr txBox="1"/>
          <p:nvPr/>
        </p:nvSpPr>
        <p:spPr>
          <a:xfrm>
            <a:off x="2594482" y="5417821"/>
            <a:ext cx="828675" cy="577850"/>
          </a:xfrm>
          <a:prstGeom prst="rect">
            <a:avLst/>
          </a:prstGeom>
        </p:spPr>
        <p:txBody>
          <a:bodyPr vert="horz" wrap="square" lIns="0" tIns="17145" rIns="0" bIns="0" rtlCol="0">
            <a:spAutoFit/>
          </a:bodyPr>
          <a:lstStyle/>
          <a:p>
            <a:pPr marR="5080" algn="ctr">
              <a:lnSpc>
                <a:spcPct val="105800"/>
              </a:lnSpc>
              <a:spcBef>
                <a:spcPts val="135"/>
              </a:spcBef>
            </a:pPr>
            <a:r>
              <a:rPr sz="1200" spc="-10" dirty="0">
                <a:latin typeface="BIZ UDP明朝 Medium" panose="02020500000000000000" pitchFamily="18" charset="-128"/>
                <a:ea typeface="BIZ UDP明朝 Medium" panose="02020500000000000000" pitchFamily="18" charset="-128"/>
                <a:cs typeface="ＭＳ Ｐゴシック"/>
              </a:rPr>
              <a:t>医療・ヘルス</a:t>
            </a:r>
            <a:r>
              <a:rPr sz="1200" spc="-15" dirty="0">
                <a:latin typeface="BIZ UDP明朝 Medium" panose="02020500000000000000" pitchFamily="18" charset="-128"/>
                <a:ea typeface="BIZ UDP明朝 Medium" panose="02020500000000000000" pitchFamily="18" charset="-128"/>
                <a:cs typeface="ＭＳ Ｐゴシック"/>
              </a:rPr>
              <a:t>ケア分野</a:t>
            </a:r>
            <a:r>
              <a:rPr sz="1200" spc="-50" dirty="0">
                <a:latin typeface="BIZ UDP明朝 Medium" panose="02020500000000000000" pitchFamily="18" charset="-128"/>
                <a:ea typeface="BIZ UDP明朝 Medium" panose="02020500000000000000" pitchFamily="18" charset="-128"/>
                <a:cs typeface="ＭＳ Ｐゴシック"/>
              </a:rPr>
              <a:t> </a:t>
            </a:r>
            <a:r>
              <a:rPr sz="1200" spc="-10" dirty="0">
                <a:latin typeface="BIZ UDP明朝 Medium" panose="02020500000000000000" pitchFamily="18" charset="-128"/>
                <a:ea typeface="BIZ UDP明朝 Medium" panose="02020500000000000000" pitchFamily="18" charset="-128"/>
                <a:cs typeface="Calibri"/>
              </a:rPr>
              <a:t>23.0%</a:t>
            </a:r>
            <a:endParaRPr sz="1200">
              <a:latin typeface="BIZ UDP明朝 Medium" panose="02020500000000000000" pitchFamily="18" charset="-128"/>
              <a:ea typeface="BIZ UDP明朝 Medium" panose="02020500000000000000" pitchFamily="18" charset="-128"/>
              <a:cs typeface="Calibri"/>
            </a:endParaRPr>
          </a:p>
        </p:txBody>
      </p:sp>
      <p:sp>
        <p:nvSpPr>
          <p:cNvPr id="33" name="object 33"/>
          <p:cNvSpPr txBox="1"/>
          <p:nvPr/>
        </p:nvSpPr>
        <p:spPr>
          <a:xfrm>
            <a:off x="1279422" y="4912157"/>
            <a:ext cx="774700" cy="577850"/>
          </a:xfrm>
          <a:prstGeom prst="rect">
            <a:avLst/>
          </a:prstGeom>
        </p:spPr>
        <p:txBody>
          <a:bodyPr vert="horz" wrap="square" lIns="0" tIns="17145" rIns="0" bIns="0" rtlCol="0">
            <a:spAutoFit/>
          </a:bodyPr>
          <a:lstStyle/>
          <a:p>
            <a:pPr marR="5080" algn="ctr">
              <a:lnSpc>
                <a:spcPct val="105800"/>
              </a:lnSpc>
              <a:spcBef>
                <a:spcPts val="135"/>
              </a:spcBef>
            </a:pPr>
            <a:r>
              <a:rPr sz="1200" spc="-10" dirty="0">
                <a:latin typeface="BIZ UDP明朝 Medium" panose="02020500000000000000" pitchFamily="18" charset="-128"/>
                <a:ea typeface="BIZ UDP明朝 Medium" panose="02020500000000000000" pitchFamily="18" charset="-128"/>
                <a:cs typeface="ＭＳ Ｐゴシック"/>
              </a:rPr>
              <a:t>工業製品・化成品分野</a:t>
            </a:r>
            <a:r>
              <a:rPr sz="1200" spc="-50" dirty="0">
                <a:latin typeface="BIZ UDP明朝 Medium" panose="02020500000000000000" pitchFamily="18" charset="-128"/>
                <a:ea typeface="BIZ UDP明朝 Medium" panose="02020500000000000000" pitchFamily="18" charset="-128"/>
                <a:cs typeface="ＭＳ Ｐゴシック"/>
              </a:rPr>
              <a:t> </a:t>
            </a:r>
            <a:r>
              <a:rPr sz="1200" spc="-20" dirty="0">
                <a:latin typeface="BIZ UDP明朝 Medium" panose="02020500000000000000" pitchFamily="18" charset="-128"/>
                <a:ea typeface="BIZ UDP明朝 Medium" panose="02020500000000000000" pitchFamily="18" charset="-128"/>
                <a:cs typeface="Calibri"/>
              </a:rPr>
              <a:t>2.8%</a:t>
            </a:r>
            <a:endParaRPr sz="1200">
              <a:latin typeface="BIZ UDP明朝 Medium" panose="02020500000000000000" pitchFamily="18" charset="-128"/>
              <a:ea typeface="BIZ UDP明朝 Medium" panose="02020500000000000000" pitchFamily="18" charset="-128"/>
              <a:cs typeface="Calibri"/>
            </a:endParaRPr>
          </a:p>
        </p:txBody>
      </p:sp>
      <p:sp>
        <p:nvSpPr>
          <p:cNvPr id="34" name="object 34"/>
          <p:cNvSpPr txBox="1"/>
          <p:nvPr/>
        </p:nvSpPr>
        <p:spPr>
          <a:xfrm>
            <a:off x="2248838" y="3739897"/>
            <a:ext cx="735330" cy="808990"/>
          </a:xfrm>
          <a:prstGeom prst="rect">
            <a:avLst/>
          </a:prstGeom>
        </p:spPr>
        <p:txBody>
          <a:bodyPr vert="horz" wrap="square" lIns="0" tIns="15240" rIns="0" bIns="0" rtlCol="0">
            <a:spAutoFit/>
          </a:bodyPr>
          <a:lstStyle/>
          <a:p>
            <a:pPr marR="5080" indent="-635" algn="ctr">
              <a:lnSpc>
                <a:spcPct val="106700"/>
              </a:lnSpc>
              <a:spcBef>
                <a:spcPts val="120"/>
              </a:spcBef>
            </a:pPr>
            <a:r>
              <a:rPr sz="1200" spc="-10" dirty="0">
                <a:latin typeface="BIZ UDP明朝 Medium" panose="02020500000000000000" pitchFamily="18" charset="-128"/>
                <a:ea typeface="BIZ UDP明朝 Medium" panose="02020500000000000000" pitchFamily="18" charset="-128"/>
                <a:cs typeface="ＭＳ Ｐゴシック"/>
              </a:rPr>
              <a:t>環境関連・</a:t>
            </a:r>
            <a:r>
              <a:rPr sz="1200" spc="-20" dirty="0">
                <a:latin typeface="BIZ UDP明朝 Medium" panose="02020500000000000000" pitchFamily="18" charset="-128"/>
                <a:ea typeface="BIZ UDP明朝 Medium" panose="02020500000000000000" pitchFamily="18" charset="-128"/>
                <a:cs typeface="ＭＳ Ｐゴシック"/>
              </a:rPr>
              <a:t>エネルギー</a:t>
            </a:r>
            <a:r>
              <a:rPr sz="1200" spc="-25" dirty="0">
                <a:latin typeface="BIZ UDP明朝 Medium" panose="02020500000000000000" pitchFamily="18" charset="-128"/>
                <a:ea typeface="BIZ UDP明朝 Medium" panose="02020500000000000000" pitchFamily="18" charset="-128"/>
                <a:cs typeface="ＭＳ Ｐゴシック"/>
              </a:rPr>
              <a:t>分野</a:t>
            </a:r>
            <a:r>
              <a:rPr sz="1200" spc="500" dirty="0">
                <a:latin typeface="BIZ UDP明朝 Medium" panose="02020500000000000000" pitchFamily="18" charset="-128"/>
                <a:ea typeface="BIZ UDP明朝 Medium" panose="02020500000000000000" pitchFamily="18" charset="-128"/>
                <a:cs typeface="ＭＳ Ｐゴシック"/>
              </a:rPr>
              <a:t> </a:t>
            </a:r>
            <a:r>
              <a:rPr sz="1200" spc="-20" dirty="0">
                <a:latin typeface="BIZ UDP明朝 Medium" panose="02020500000000000000" pitchFamily="18" charset="-128"/>
                <a:ea typeface="BIZ UDP明朝 Medium" panose="02020500000000000000" pitchFamily="18" charset="-128"/>
                <a:cs typeface="Calibri"/>
              </a:rPr>
              <a:t>25.5%</a:t>
            </a:r>
            <a:endParaRPr sz="1200">
              <a:latin typeface="BIZ UDP明朝 Medium" panose="02020500000000000000" pitchFamily="18" charset="-128"/>
              <a:ea typeface="BIZ UDP明朝 Medium" panose="02020500000000000000" pitchFamily="18" charset="-128"/>
              <a:cs typeface="Calibri"/>
            </a:endParaRPr>
          </a:p>
        </p:txBody>
      </p:sp>
      <p:sp>
        <p:nvSpPr>
          <p:cNvPr id="35" name="object 35"/>
          <p:cNvSpPr txBox="1"/>
          <p:nvPr/>
        </p:nvSpPr>
        <p:spPr>
          <a:xfrm>
            <a:off x="1753843" y="3007310"/>
            <a:ext cx="1308100" cy="382156"/>
          </a:xfrm>
          <a:prstGeom prst="rect">
            <a:avLst/>
          </a:prstGeom>
        </p:spPr>
        <p:txBody>
          <a:bodyPr vert="horz" wrap="square" lIns="0" tIns="12700" rIns="0" bIns="0" rtlCol="0">
            <a:spAutoFit/>
          </a:bodyPr>
          <a:lstStyle/>
          <a:p>
            <a:pPr marR="5080" algn="ctr">
              <a:spcBef>
                <a:spcPts val="100"/>
              </a:spcBef>
            </a:pPr>
            <a:r>
              <a:rPr sz="1200" spc="-10" dirty="0">
                <a:latin typeface="BIZ UDP明朝 Medium" panose="02020500000000000000" pitchFamily="18" charset="-128"/>
                <a:ea typeface="BIZ UDP明朝 Medium" panose="02020500000000000000" pitchFamily="18" charset="-128"/>
                <a:cs typeface="ＭＳ Ｐゴシック"/>
              </a:rPr>
              <a:t>研究用試薬・機器等</a:t>
            </a:r>
            <a:endParaRPr sz="1200">
              <a:latin typeface="BIZ UDP明朝 Medium" panose="02020500000000000000" pitchFamily="18" charset="-128"/>
              <a:ea typeface="BIZ UDP明朝 Medium" panose="02020500000000000000" pitchFamily="18" charset="-128"/>
              <a:cs typeface="ＭＳ Ｐゴシック"/>
            </a:endParaRPr>
          </a:p>
          <a:p>
            <a:pPr marR="3810" algn="ctr">
              <a:spcBef>
                <a:spcPts val="45"/>
              </a:spcBef>
            </a:pPr>
            <a:r>
              <a:rPr sz="1200" spc="-20" dirty="0">
                <a:latin typeface="BIZ UDP明朝 Medium" panose="02020500000000000000" pitchFamily="18" charset="-128"/>
                <a:ea typeface="BIZ UDP明朝 Medium" panose="02020500000000000000" pitchFamily="18" charset="-128"/>
                <a:cs typeface="Calibri"/>
              </a:rPr>
              <a:t>0.5%</a:t>
            </a:r>
            <a:endParaRPr sz="1200">
              <a:latin typeface="BIZ UDP明朝 Medium" panose="02020500000000000000" pitchFamily="18" charset="-128"/>
              <a:ea typeface="BIZ UDP明朝 Medium" panose="02020500000000000000" pitchFamily="18" charset="-128"/>
              <a:cs typeface="Calibri"/>
            </a:endParaRPr>
          </a:p>
        </p:txBody>
      </p:sp>
      <p:sp>
        <p:nvSpPr>
          <p:cNvPr id="36" name="object 36"/>
          <p:cNvSpPr txBox="1"/>
          <p:nvPr/>
        </p:nvSpPr>
        <p:spPr>
          <a:xfrm>
            <a:off x="3689171" y="2917851"/>
            <a:ext cx="1570990" cy="382156"/>
          </a:xfrm>
          <a:prstGeom prst="rect">
            <a:avLst/>
          </a:prstGeom>
        </p:spPr>
        <p:txBody>
          <a:bodyPr vert="horz" wrap="square" lIns="0" tIns="12700" rIns="0" bIns="0" rtlCol="0">
            <a:spAutoFit/>
          </a:bodyPr>
          <a:lstStyle/>
          <a:p>
            <a:pPr marR="5080" algn="ctr">
              <a:spcBef>
                <a:spcPts val="100"/>
              </a:spcBef>
            </a:pPr>
            <a:r>
              <a:rPr sz="1200" spc="-15" dirty="0">
                <a:latin typeface="BIZ UDP明朝 Medium" panose="02020500000000000000" pitchFamily="18" charset="-128"/>
                <a:ea typeface="BIZ UDP明朝 Medium" panose="02020500000000000000" pitchFamily="18" charset="-128"/>
                <a:cs typeface="ＭＳ Ｐゴシック"/>
              </a:rPr>
              <a:t>情報処理・受託サービス</a:t>
            </a:r>
            <a:endParaRPr sz="1200">
              <a:latin typeface="BIZ UDP明朝 Medium" panose="02020500000000000000" pitchFamily="18" charset="-128"/>
              <a:ea typeface="BIZ UDP明朝 Medium" panose="02020500000000000000" pitchFamily="18" charset="-128"/>
              <a:cs typeface="ＭＳ Ｐゴシック"/>
            </a:endParaRPr>
          </a:p>
          <a:p>
            <a:pPr marR="3810" algn="ctr">
              <a:spcBef>
                <a:spcPts val="45"/>
              </a:spcBef>
            </a:pPr>
            <a:r>
              <a:rPr sz="1200" spc="-20" dirty="0">
                <a:latin typeface="BIZ UDP明朝 Medium" panose="02020500000000000000" pitchFamily="18" charset="-128"/>
                <a:ea typeface="BIZ UDP明朝 Medium" panose="02020500000000000000" pitchFamily="18" charset="-128"/>
                <a:cs typeface="Calibri"/>
              </a:rPr>
              <a:t>1.4%</a:t>
            </a:r>
            <a:endParaRPr sz="1200">
              <a:latin typeface="BIZ UDP明朝 Medium" panose="02020500000000000000" pitchFamily="18" charset="-128"/>
              <a:ea typeface="BIZ UDP明朝 Medium" panose="02020500000000000000" pitchFamily="18" charset="-128"/>
              <a:cs typeface="Calibri"/>
            </a:endParaRPr>
          </a:p>
        </p:txBody>
      </p:sp>
      <p:sp>
        <p:nvSpPr>
          <p:cNvPr id="37" name="object 37"/>
          <p:cNvSpPr/>
          <p:nvPr/>
        </p:nvSpPr>
        <p:spPr>
          <a:xfrm>
            <a:off x="855133" y="1725167"/>
            <a:ext cx="4782863" cy="4639310"/>
          </a:xfrm>
          <a:custGeom>
            <a:avLst/>
            <a:gdLst/>
            <a:ahLst/>
            <a:cxnLst/>
            <a:rect l="l" t="t" r="r" b="b"/>
            <a:pathLst>
              <a:path w="4642485" h="4639310">
                <a:moveTo>
                  <a:pt x="0" y="0"/>
                </a:moveTo>
                <a:lnTo>
                  <a:pt x="4642104" y="0"/>
                </a:lnTo>
                <a:lnTo>
                  <a:pt x="4642104" y="4639056"/>
                </a:lnTo>
                <a:lnTo>
                  <a:pt x="0" y="4639056"/>
                </a:lnTo>
                <a:lnTo>
                  <a:pt x="0" y="0"/>
                </a:lnTo>
                <a:close/>
              </a:path>
            </a:pathLst>
          </a:custGeom>
          <a:ln w="9144">
            <a:solidFill>
              <a:srgbClr val="99D6E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8" name="object 38"/>
          <p:cNvSpPr/>
          <p:nvPr/>
        </p:nvSpPr>
        <p:spPr>
          <a:xfrm>
            <a:off x="6626184" y="1725167"/>
            <a:ext cx="4662170" cy="4639310"/>
          </a:xfrm>
          <a:custGeom>
            <a:avLst/>
            <a:gdLst/>
            <a:ahLst/>
            <a:cxnLst/>
            <a:rect l="l" t="t" r="r" b="b"/>
            <a:pathLst>
              <a:path w="4662170" h="4639310">
                <a:moveTo>
                  <a:pt x="0" y="0"/>
                </a:moveTo>
                <a:lnTo>
                  <a:pt x="4661916" y="0"/>
                </a:lnTo>
                <a:lnTo>
                  <a:pt x="4661916" y="4639056"/>
                </a:lnTo>
                <a:lnTo>
                  <a:pt x="0" y="4639056"/>
                </a:lnTo>
                <a:lnTo>
                  <a:pt x="0" y="0"/>
                </a:lnTo>
                <a:close/>
              </a:path>
            </a:pathLst>
          </a:custGeom>
          <a:ln w="9144">
            <a:solidFill>
              <a:srgbClr val="99D6E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9" name="object 39"/>
          <p:cNvSpPr txBox="1"/>
          <p:nvPr/>
        </p:nvSpPr>
        <p:spPr>
          <a:xfrm>
            <a:off x="3039812" y="4457594"/>
            <a:ext cx="1005205" cy="557530"/>
          </a:xfrm>
          <a:prstGeom prst="rect">
            <a:avLst/>
          </a:prstGeom>
        </p:spPr>
        <p:txBody>
          <a:bodyPr vert="horz" wrap="square" lIns="0" tIns="12700" rIns="0" bIns="0" rtlCol="0">
            <a:spAutoFit/>
          </a:bodyPr>
          <a:lstStyle/>
          <a:p>
            <a:pPr marR="5080" algn="ctr">
              <a:spcBef>
                <a:spcPts val="100"/>
              </a:spcBef>
            </a:pPr>
            <a:r>
              <a:rPr sz="1200" b="1" spc="-15" dirty="0">
                <a:latin typeface="BIZ UDP明朝 Medium" panose="02020500000000000000" pitchFamily="18" charset="-128"/>
                <a:ea typeface="BIZ UDP明朝 Medium" panose="02020500000000000000" pitchFamily="18" charset="-128"/>
                <a:cs typeface="Meiryo UI"/>
              </a:rPr>
              <a:t>国内バイオ産業市場規模</a:t>
            </a:r>
            <a:endParaRPr sz="1200">
              <a:latin typeface="BIZ UDP明朝 Medium" panose="02020500000000000000" pitchFamily="18" charset="-128"/>
              <a:ea typeface="BIZ UDP明朝 Medium" panose="02020500000000000000" pitchFamily="18" charset="-128"/>
              <a:cs typeface="Meiryo UI"/>
            </a:endParaRPr>
          </a:p>
          <a:p>
            <a:pPr marR="6350" algn="ctr">
              <a:lnSpc>
                <a:spcPts val="1310"/>
              </a:lnSpc>
            </a:pPr>
            <a:r>
              <a:rPr sz="1200" b="1" u="sng" dirty="0">
                <a:uFill>
                  <a:solidFill>
                    <a:srgbClr val="000000"/>
                  </a:solidFill>
                </a:uFill>
                <a:latin typeface="BIZ UDP明朝 Medium" panose="02020500000000000000" pitchFamily="18" charset="-128"/>
                <a:ea typeface="BIZ UDP明朝 Medium" panose="02020500000000000000" pitchFamily="18" charset="-128"/>
                <a:cs typeface="メイリオ"/>
              </a:rPr>
              <a:t>約57</a:t>
            </a:r>
            <a:r>
              <a:rPr sz="1200" b="1" u="sng" spc="-25" dirty="0">
                <a:uFill>
                  <a:solidFill>
                    <a:srgbClr val="000000"/>
                  </a:solidFill>
                </a:uFill>
                <a:latin typeface="BIZ UDP明朝 Medium" panose="02020500000000000000" pitchFamily="18" charset="-128"/>
                <a:ea typeface="BIZ UDP明朝 Medium" panose="02020500000000000000" pitchFamily="18" charset="-128"/>
                <a:cs typeface="メイリオ"/>
              </a:rPr>
              <a:t>兆円</a:t>
            </a:r>
            <a:endParaRPr sz="1200">
              <a:latin typeface="BIZ UDP明朝 Medium" panose="02020500000000000000" pitchFamily="18" charset="-128"/>
              <a:ea typeface="BIZ UDP明朝 Medium" panose="02020500000000000000" pitchFamily="18" charset="-128"/>
              <a:cs typeface="メイリオ"/>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048750" y="149000"/>
            <a:ext cx="6234717" cy="382156"/>
          </a:xfrm>
          <a:prstGeom prst="rect">
            <a:avLst/>
          </a:prstGeom>
        </p:spPr>
        <p:txBody>
          <a:bodyPr vert="horz" wrap="square" lIns="0" tIns="12700" rIns="0" bIns="0" rtlCol="0" anchor="ctr">
            <a:spAutoFit/>
          </a:bodyPr>
          <a:lstStyle/>
          <a:p>
            <a:pPr marL="12700" algn="ctr">
              <a:lnSpc>
                <a:spcPct val="100000"/>
              </a:lnSpc>
              <a:spcBef>
                <a:spcPts val="100"/>
              </a:spcBef>
            </a:pPr>
            <a:r>
              <a:rPr lang="ja-JP" altLang="en-US" sz="2400" spc="-15" dirty="0">
                <a:latin typeface="BIZ UDP明朝 Medium" panose="02020500000000000000" pitchFamily="18" charset="-128"/>
                <a:ea typeface="BIZ UDP明朝 Medium" panose="02020500000000000000" pitchFamily="18" charset="-128"/>
              </a:rPr>
              <a:t>成長する合成生物学</a:t>
            </a:r>
            <a:endParaRPr sz="2400" spc="-15" dirty="0">
              <a:latin typeface="BIZ UDP明朝 Medium" panose="02020500000000000000" pitchFamily="18" charset="-128"/>
              <a:ea typeface="BIZ UDP明朝 Medium" panose="02020500000000000000" pitchFamily="18" charset="-128"/>
            </a:endParaRPr>
          </a:p>
        </p:txBody>
      </p:sp>
      <p:grpSp>
        <p:nvGrpSpPr>
          <p:cNvPr id="129" name="object 2">
            <a:extLst>
              <a:ext uri="{FF2B5EF4-FFF2-40B4-BE49-F238E27FC236}">
                <a16:creationId xmlns:a16="http://schemas.microsoft.com/office/drawing/2014/main" id="{A54DD282-2A9F-42AE-8DD2-5FDD1836A161}"/>
              </a:ext>
            </a:extLst>
          </p:cNvPr>
          <p:cNvGrpSpPr/>
          <p:nvPr/>
        </p:nvGrpSpPr>
        <p:grpSpPr>
          <a:xfrm>
            <a:off x="5631300" y="1586300"/>
            <a:ext cx="6230620" cy="5157470"/>
            <a:chOff x="961644" y="1438655"/>
            <a:chExt cx="6230620" cy="5157470"/>
          </a:xfrm>
        </p:grpSpPr>
        <p:pic>
          <p:nvPicPr>
            <p:cNvPr id="130" name="object 3">
              <a:extLst>
                <a:ext uri="{FF2B5EF4-FFF2-40B4-BE49-F238E27FC236}">
                  <a16:creationId xmlns:a16="http://schemas.microsoft.com/office/drawing/2014/main" id="{AF4ADFBE-6A69-4921-AF76-0F53FCC03AE2}"/>
                </a:ext>
              </a:extLst>
            </p:cNvPr>
            <p:cNvPicPr/>
            <p:nvPr/>
          </p:nvPicPr>
          <p:blipFill>
            <a:blip r:embed="rId2" cstate="print"/>
            <a:stretch>
              <a:fillRect/>
            </a:stretch>
          </p:blipFill>
          <p:spPr>
            <a:xfrm>
              <a:off x="961644" y="1438655"/>
              <a:ext cx="6230111" cy="5157215"/>
            </a:xfrm>
            <a:prstGeom prst="rect">
              <a:avLst/>
            </a:prstGeom>
          </p:spPr>
        </p:pic>
        <p:sp>
          <p:nvSpPr>
            <p:cNvPr id="131" name="object 4">
              <a:extLst>
                <a:ext uri="{FF2B5EF4-FFF2-40B4-BE49-F238E27FC236}">
                  <a16:creationId xmlns:a16="http://schemas.microsoft.com/office/drawing/2014/main" id="{D118AEBF-2DD1-413A-A1CA-400185A6BA41}"/>
                </a:ext>
              </a:extLst>
            </p:cNvPr>
            <p:cNvSpPr/>
            <p:nvPr/>
          </p:nvSpPr>
          <p:spPr>
            <a:xfrm>
              <a:off x="5382005" y="4782268"/>
              <a:ext cx="770255" cy="721360"/>
            </a:xfrm>
            <a:custGeom>
              <a:avLst/>
              <a:gdLst/>
              <a:ahLst/>
              <a:cxnLst/>
              <a:rect l="l" t="t" r="r" b="b"/>
              <a:pathLst>
                <a:path w="770254" h="721360">
                  <a:moveTo>
                    <a:pt x="0" y="721118"/>
                  </a:moveTo>
                  <a:lnTo>
                    <a:pt x="769924" y="0"/>
                  </a:lnTo>
                </a:path>
              </a:pathLst>
            </a:custGeom>
            <a:ln w="28956">
              <a:solidFill>
                <a:srgbClr val="FF0000"/>
              </a:solidFill>
            </a:ln>
          </p:spPr>
          <p:txBody>
            <a:bodyPr wrap="square" lIns="0" tIns="0" rIns="0" bIns="0" rtlCol="0"/>
            <a:lstStyle/>
            <a:p>
              <a:endParaRPr/>
            </a:p>
          </p:txBody>
        </p:sp>
        <p:sp>
          <p:nvSpPr>
            <p:cNvPr id="132" name="object 5">
              <a:extLst>
                <a:ext uri="{FF2B5EF4-FFF2-40B4-BE49-F238E27FC236}">
                  <a16:creationId xmlns:a16="http://schemas.microsoft.com/office/drawing/2014/main" id="{673978B8-C985-4219-B65B-9E59E4E3BA77}"/>
                </a:ext>
              </a:extLst>
            </p:cNvPr>
            <p:cNvSpPr/>
            <p:nvPr/>
          </p:nvSpPr>
          <p:spPr>
            <a:xfrm>
              <a:off x="6111676" y="4732781"/>
              <a:ext cx="93345" cy="91440"/>
            </a:xfrm>
            <a:custGeom>
              <a:avLst/>
              <a:gdLst/>
              <a:ahLst/>
              <a:cxnLst/>
              <a:rect l="l" t="t" r="r" b="b"/>
              <a:pathLst>
                <a:path w="93345" h="91439">
                  <a:moveTo>
                    <a:pt x="93090" y="0"/>
                  </a:moveTo>
                  <a:lnTo>
                    <a:pt x="0" y="27686"/>
                  </a:lnTo>
                  <a:lnTo>
                    <a:pt x="59385" y="91084"/>
                  </a:lnTo>
                  <a:lnTo>
                    <a:pt x="93090" y="0"/>
                  </a:lnTo>
                  <a:close/>
                </a:path>
              </a:pathLst>
            </a:custGeom>
            <a:solidFill>
              <a:srgbClr val="FF0000"/>
            </a:solidFill>
          </p:spPr>
          <p:txBody>
            <a:bodyPr wrap="square" lIns="0" tIns="0" rIns="0" bIns="0" rtlCol="0"/>
            <a:lstStyle/>
            <a:p>
              <a:endParaRPr/>
            </a:p>
          </p:txBody>
        </p:sp>
      </p:grpSp>
      <p:sp>
        <p:nvSpPr>
          <p:cNvPr id="133" name="object 14">
            <a:extLst>
              <a:ext uri="{FF2B5EF4-FFF2-40B4-BE49-F238E27FC236}">
                <a16:creationId xmlns:a16="http://schemas.microsoft.com/office/drawing/2014/main" id="{75B90917-8BFE-439B-BB70-7C1B1BBE7EA8}"/>
              </a:ext>
            </a:extLst>
          </p:cNvPr>
          <p:cNvSpPr txBox="1"/>
          <p:nvPr/>
        </p:nvSpPr>
        <p:spPr>
          <a:xfrm>
            <a:off x="10149719" y="3662279"/>
            <a:ext cx="1934210" cy="832485"/>
          </a:xfrm>
          <a:prstGeom prst="rect">
            <a:avLst/>
          </a:prstGeom>
          <a:ln w="28955">
            <a:solidFill>
              <a:srgbClr val="000000"/>
            </a:solidFill>
          </a:ln>
        </p:spPr>
        <p:txBody>
          <a:bodyPr vert="horz" wrap="square" lIns="0" tIns="25400" rIns="0" bIns="0" rtlCol="0">
            <a:spAutoFit/>
          </a:bodyPr>
          <a:lstStyle/>
          <a:p>
            <a:pPr marL="90170">
              <a:lnSpc>
                <a:spcPct val="100000"/>
              </a:lnSpc>
              <a:spcBef>
                <a:spcPts val="200"/>
              </a:spcBef>
            </a:pPr>
            <a:r>
              <a:rPr sz="2400" b="1" spc="-20" dirty="0">
                <a:solidFill>
                  <a:srgbClr val="FF0000"/>
                </a:solidFill>
                <a:latin typeface="Calibri"/>
                <a:cs typeface="Calibri"/>
              </a:rPr>
              <a:t>2021</a:t>
            </a:r>
            <a:endParaRPr sz="2400">
              <a:latin typeface="Calibri"/>
              <a:cs typeface="Calibri"/>
            </a:endParaRPr>
          </a:p>
          <a:p>
            <a:pPr marL="90170">
              <a:lnSpc>
                <a:spcPct val="100000"/>
              </a:lnSpc>
              <a:spcBef>
                <a:spcPts val="50"/>
              </a:spcBef>
            </a:pPr>
            <a:r>
              <a:rPr sz="2400" b="1" spc="-10" dirty="0">
                <a:solidFill>
                  <a:srgbClr val="FF0000"/>
                </a:solidFill>
                <a:latin typeface="ＭＳ Ｐゴシック"/>
                <a:cs typeface="ＭＳ Ｐゴシック"/>
              </a:rPr>
              <a:t>＄</a:t>
            </a:r>
            <a:r>
              <a:rPr sz="2400" b="1" spc="-10" dirty="0">
                <a:solidFill>
                  <a:srgbClr val="FF0000"/>
                </a:solidFill>
                <a:latin typeface="Calibri"/>
                <a:cs typeface="Calibri"/>
              </a:rPr>
              <a:t>18billion</a:t>
            </a:r>
            <a:endParaRPr sz="2400">
              <a:latin typeface="Calibri"/>
              <a:cs typeface="Calibri"/>
            </a:endParaRPr>
          </a:p>
        </p:txBody>
      </p:sp>
      <p:sp>
        <p:nvSpPr>
          <p:cNvPr id="134" name="object 15">
            <a:extLst>
              <a:ext uri="{FF2B5EF4-FFF2-40B4-BE49-F238E27FC236}">
                <a16:creationId xmlns:a16="http://schemas.microsoft.com/office/drawing/2014/main" id="{7C1EAFFF-C327-4C35-838C-E50B13B04935}"/>
              </a:ext>
            </a:extLst>
          </p:cNvPr>
          <p:cNvSpPr txBox="1"/>
          <p:nvPr/>
        </p:nvSpPr>
        <p:spPr>
          <a:xfrm>
            <a:off x="5904109" y="1035220"/>
            <a:ext cx="6179820" cy="330835"/>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C00000"/>
                </a:solidFill>
                <a:latin typeface="HGP創英ﾌﾟﾚｾﾞﾝｽEB" panose="02020800000000000000" pitchFamily="18" charset="-128"/>
                <a:ea typeface="HGP創英ﾌﾟﾚｾﾞﾝｽEB" panose="02020800000000000000" pitchFamily="18" charset="-128"/>
                <a:cs typeface="Meiryo UI"/>
              </a:rPr>
              <a:t>2021年には、約180</a:t>
            </a:r>
            <a:r>
              <a:rPr sz="2000" spc="-15" dirty="0">
                <a:solidFill>
                  <a:srgbClr val="C00000"/>
                </a:solidFill>
                <a:latin typeface="HGP創英ﾌﾟﾚｾﾞﾝｽEB" panose="02020800000000000000" pitchFamily="18" charset="-128"/>
                <a:ea typeface="HGP創英ﾌﾟﾚｾﾞﾝｽEB" panose="02020800000000000000" pitchFamily="18" charset="-128"/>
                <a:cs typeface="Meiryo UI"/>
              </a:rPr>
              <a:t>億ドル</a:t>
            </a:r>
            <a:r>
              <a:rPr sz="2000" dirty="0">
                <a:solidFill>
                  <a:srgbClr val="C00000"/>
                </a:solidFill>
                <a:latin typeface="HGP創英ﾌﾟﾚｾﾞﾝｽEB" panose="02020800000000000000" pitchFamily="18" charset="-128"/>
                <a:ea typeface="HGP創英ﾌﾟﾚｾﾞﾝｽEB" panose="02020800000000000000" pitchFamily="18" charset="-128"/>
                <a:cs typeface="Meiryo UI"/>
              </a:rPr>
              <a:t>（約</a:t>
            </a:r>
            <a:r>
              <a:rPr sz="2000" spc="-10" dirty="0">
                <a:solidFill>
                  <a:srgbClr val="C00000"/>
                </a:solidFill>
                <a:latin typeface="HGP創英ﾌﾟﾚｾﾞﾝｽEB" panose="02020800000000000000" pitchFamily="18" charset="-128"/>
                <a:ea typeface="HGP創英ﾌﾟﾚｾﾞﾝｽEB" panose="02020800000000000000" pitchFamily="18" charset="-128"/>
                <a:cs typeface="Meiryo UI"/>
              </a:rPr>
              <a:t>2兆円</a:t>
            </a:r>
            <a:r>
              <a:rPr sz="2000" dirty="0">
                <a:solidFill>
                  <a:srgbClr val="C00000"/>
                </a:solidFill>
                <a:latin typeface="HGP創英ﾌﾟﾚｾﾞﾝｽEB" panose="02020800000000000000" pitchFamily="18" charset="-128"/>
                <a:ea typeface="HGP創英ﾌﾟﾚｾﾞﾝｽEB" panose="02020800000000000000" pitchFamily="18" charset="-128"/>
                <a:cs typeface="Meiryo UI"/>
              </a:rPr>
              <a:t>）</a:t>
            </a:r>
            <a:r>
              <a:rPr sz="2000" spc="-15" dirty="0">
                <a:solidFill>
                  <a:srgbClr val="C00000"/>
                </a:solidFill>
                <a:latin typeface="HGP創英ﾌﾟﾚｾﾞﾝｽEB" panose="02020800000000000000" pitchFamily="18" charset="-128"/>
                <a:ea typeface="HGP創英ﾌﾟﾚｾﾞﾝｽEB" panose="02020800000000000000" pitchFamily="18" charset="-128"/>
                <a:cs typeface="Meiryo UI"/>
              </a:rPr>
              <a:t>が投資されている。</a:t>
            </a:r>
            <a:endParaRPr sz="2000" dirty="0">
              <a:solidFill>
                <a:srgbClr val="C00000"/>
              </a:solidFill>
              <a:latin typeface="HGP創英ﾌﾟﾚｾﾞﾝｽEB" panose="02020800000000000000" pitchFamily="18" charset="-128"/>
              <a:ea typeface="HGP創英ﾌﾟﾚｾﾞﾝｽEB" panose="02020800000000000000" pitchFamily="18" charset="-128"/>
              <a:cs typeface="Meiryo UI"/>
            </a:endParaRPr>
          </a:p>
        </p:txBody>
      </p:sp>
      <p:sp>
        <p:nvSpPr>
          <p:cNvPr id="136" name="object 17">
            <a:extLst>
              <a:ext uri="{FF2B5EF4-FFF2-40B4-BE49-F238E27FC236}">
                <a16:creationId xmlns:a16="http://schemas.microsoft.com/office/drawing/2014/main" id="{4FDC4A5F-1B7E-46A7-8F28-884A79658C25}"/>
              </a:ext>
            </a:extLst>
          </p:cNvPr>
          <p:cNvSpPr/>
          <p:nvPr/>
        </p:nvSpPr>
        <p:spPr>
          <a:xfrm>
            <a:off x="10987398" y="4494764"/>
            <a:ext cx="696595" cy="2237830"/>
          </a:xfrm>
          <a:custGeom>
            <a:avLst/>
            <a:gdLst/>
            <a:ahLst/>
            <a:cxnLst/>
            <a:rect l="l" t="t" r="r" b="b"/>
            <a:pathLst>
              <a:path w="696595" h="2466340">
                <a:moveTo>
                  <a:pt x="0" y="0"/>
                </a:moveTo>
                <a:lnTo>
                  <a:pt x="696467" y="0"/>
                </a:lnTo>
                <a:lnTo>
                  <a:pt x="696467" y="2465832"/>
                </a:lnTo>
                <a:lnTo>
                  <a:pt x="0" y="2465832"/>
                </a:lnTo>
                <a:lnTo>
                  <a:pt x="0" y="0"/>
                </a:lnTo>
                <a:close/>
              </a:path>
            </a:pathLst>
          </a:custGeom>
          <a:ln w="25908">
            <a:solidFill>
              <a:srgbClr val="FF0000"/>
            </a:solidFill>
          </a:ln>
        </p:spPr>
        <p:txBody>
          <a:bodyPr wrap="square" lIns="0" tIns="0" rIns="0" bIns="0" rtlCol="0"/>
          <a:lstStyle/>
          <a:p>
            <a:endParaRPr/>
          </a:p>
        </p:txBody>
      </p:sp>
      <p:sp>
        <p:nvSpPr>
          <p:cNvPr id="138" name="object 19">
            <a:extLst>
              <a:ext uri="{FF2B5EF4-FFF2-40B4-BE49-F238E27FC236}">
                <a16:creationId xmlns:a16="http://schemas.microsoft.com/office/drawing/2014/main" id="{C2B1CA0E-0D08-4EE1-A683-4471928DD6C3}"/>
              </a:ext>
            </a:extLst>
          </p:cNvPr>
          <p:cNvSpPr/>
          <p:nvPr/>
        </p:nvSpPr>
        <p:spPr>
          <a:xfrm>
            <a:off x="5633586" y="3257367"/>
            <a:ext cx="648335" cy="0"/>
          </a:xfrm>
          <a:custGeom>
            <a:avLst/>
            <a:gdLst/>
            <a:ahLst/>
            <a:cxnLst/>
            <a:rect l="l" t="t" r="r" b="b"/>
            <a:pathLst>
              <a:path w="648335">
                <a:moveTo>
                  <a:pt x="0" y="0"/>
                </a:moveTo>
                <a:lnTo>
                  <a:pt x="648004" y="0"/>
                </a:lnTo>
              </a:path>
            </a:pathLst>
          </a:custGeom>
          <a:ln w="28956">
            <a:solidFill>
              <a:srgbClr val="FF0000"/>
            </a:solidFill>
          </a:ln>
        </p:spPr>
        <p:txBody>
          <a:bodyPr wrap="square" lIns="0" tIns="0" rIns="0" bIns="0" rtlCol="0"/>
          <a:lstStyle/>
          <a:p>
            <a:endParaRPr/>
          </a:p>
        </p:txBody>
      </p:sp>
      <p:grpSp>
        <p:nvGrpSpPr>
          <p:cNvPr id="146" name="object 11">
            <a:extLst>
              <a:ext uri="{FF2B5EF4-FFF2-40B4-BE49-F238E27FC236}">
                <a16:creationId xmlns:a16="http://schemas.microsoft.com/office/drawing/2014/main" id="{0B7340EF-4C39-427B-85E2-6D65AA7AD425}"/>
              </a:ext>
            </a:extLst>
          </p:cNvPr>
          <p:cNvGrpSpPr/>
          <p:nvPr/>
        </p:nvGrpSpPr>
        <p:grpSpPr>
          <a:xfrm>
            <a:off x="518274" y="696649"/>
            <a:ext cx="4704176" cy="3049905"/>
            <a:chOff x="112648" y="3671125"/>
            <a:chExt cx="4470400" cy="3049905"/>
          </a:xfrm>
        </p:grpSpPr>
        <p:sp>
          <p:nvSpPr>
            <p:cNvPr id="147" name="object 12">
              <a:extLst>
                <a:ext uri="{FF2B5EF4-FFF2-40B4-BE49-F238E27FC236}">
                  <a16:creationId xmlns:a16="http://schemas.microsoft.com/office/drawing/2014/main" id="{49814BE6-B8D6-4DCA-8136-155FC2FEAE4F}"/>
                </a:ext>
              </a:extLst>
            </p:cNvPr>
            <p:cNvSpPr/>
            <p:nvPr/>
          </p:nvSpPr>
          <p:spPr>
            <a:xfrm>
              <a:off x="127253" y="3854958"/>
              <a:ext cx="4441190" cy="2851785"/>
            </a:xfrm>
            <a:custGeom>
              <a:avLst/>
              <a:gdLst/>
              <a:ahLst/>
              <a:cxnLst/>
              <a:rect l="l" t="t" r="r" b="b"/>
              <a:pathLst>
                <a:path w="4441190" h="2851784">
                  <a:moveTo>
                    <a:pt x="0" y="0"/>
                  </a:moveTo>
                  <a:lnTo>
                    <a:pt x="4440936" y="0"/>
                  </a:lnTo>
                  <a:lnTo>
                    <a:pt x="4440936" y="2851404"/>
                  </a:lnTo>
                  <a:lnTo>
                    <a:pt x="0" y="2851404"/>
                  </a:lnTo>
                  <a:lnTo>
                    <a:pt x="0" y="0"/>
                  </a:lnTo>
                  <a:close/>
                </a:path>
              </a:pathLst>
            </a:custGeom>
            <a:ln w="28956">
              <a:solidFill>
                <a:srgbClr val="16375E"/>
              </a:solidFill>
            </a:ln>
          </p:spPr>
          <p:txBody>
            <a:bodyPr wrap="square" lIns="0" tIns="0" rIns="0" bIns="0" rtlCol="0"/>
            <a:lstStyle/>
            <a:p>
              <a:endParaRPr/>
            </a:p>
          </p:txBody>
        </p:sp>
        <p:sp>
          <p:nvSpPr>
            <p:cNvPr id="148" name="object 13">
              <a:extLst>
                <a:ext uri="{FF2B5EF4-FFF2-40B4-BE49-F238E27FC236}">
                  <a16:creationId xmlns:a16="http://schemas.microsoft.com/office/drawing/2014/main" id="{8122A5B7-64C8-438E-A947-89D2090C3475}"/>
                </a:ext>
              </a:extLst>
            </p:cNvPr>
            <p:cNvSpPr/>
            <p:nvPr/>
          </p:nvSpPr>
          <p:spPr>
            <a:xfrm>
              <a:off x="495299" y="3675888"/>
              <a:ext cx="1483360" cy="341630"/>
            </a:xfrm>
            <a:custGeom>
              <a:avLst/>
              <a:gdLst/>
              <a:ahLst/>
              <a:cxnLst/>
              <a:rect l="l" t="t" r="r" b="b"/>
              <a:pathLst>
                <a:path w="1483360" h="341629">
                  <a:moveTo>
                    <a:pt x="1482852" y="0"/>
                  </a:moveTo>
                  <a:lnTo>
                    <a:pt x="0" y="0"/>
                  </a:lnTo>
                  <a:lnTo>
                    <a:pt x="0" y="341375"/>
                  </a:lnTo>
                  <a:lnTo>
                    <a:pt x="1482852" y="341375"/>
                  </a:lnTo>
                  <a:lnTo>
                    <a:pt x="1482852" y="0"/>
                  </a:lnTo>
                  <a:close/>
                </a:path>
              </a:pathLst>
            </a:custGeom>
            <a:solidFill>
              <a:srgbClr val="16375E"/>
            </a:solidFill>
          </p:spPr>
          <p:txBody>
            <a:bodyPr wrap="square" lIns="0" tIns="0" rIns="0" bIns="0" rtlCol="0"/>
            <a:lstStyle/>
            <a:p>
              <a:endParaRPr/>
            </a:p>
          </p:txBody>
        </p:sp>
        <p:sp>
          <p:nvSpPr>
            <p:cNvPr id="149" name="object 14">
              <a:extLst>
                <a:ext uri="{FF2B5EF4-FFF2-40B4-BE49-F238E27FC236}">
                  <a16:creationId xmlns:a16="http://schemas.microsoft.com/office/drawing/2014/main" id="{317614A4-8AAB-46EF-82C7-8FD8F06C3A80}"/>
                </a:ext>
              </a:extLst>
            </p:cNvPr>
            <p:cNvSpPr/>
            <p:nvPr/>
          </p:nvSpPr>
          <p:spPr>
            <a:xfrm>
              <a:off x="495299" y="3675888"/>
              <a:ext cx="1483360" cy="341630"/>
            </a:xfrm>
            <a:custGeom>
              <a:avLst/>
              <a:gdLst/>
              <a:ahLst/>
              <a:cxnLst/>
              <a:rect l="l" t="t" r="r" b="b"/>
              <a:pathLst>
                <a:path w="1483360" h="341629">
                  <a:moveTo>
                    <a:pt x="0" y="0"/>
                  </a:moveTo>
                  <a:lnTo>
                    <a:pt x="1482852" y="0"/>
                  </a:lnTo>
                  <a:lnTo>
                    <a:pt x="1482852" y="341375"/>
                  </a:lnTo>
                  <a:lnTo>
                    <a:pt x="0" y="341375"/>
                  </a:lnTo>
                  <a:lnTo>
                    <a:pt x="0" y="0"/>
                  </a:lnTo>
                  <a:close/>
                </a:path>
              </a:pathLst>
            </a:custGeom>
            <a:ln w="9144">
              <a:solidFill>
                <a:srgbClr val="4F81BC"/>
              </a:solidFill>
            </a:ln>
          </p:spPr>
          <p:txBody>
            <a:bodyPr wrap="square" lIns="0" tIns="0" rIns="0" bIns="0" rtlCol="0"/>
            <a:lstStyle/>
            <a:p>
              <a:endParaRPr/>
            </a:p>
          </p:txBody>
        </p:sp>
      </p:grpSp>
      <p:sp>
        <p:nvSpPr>
          <p:cNvPr id="150" name="object 15">
            <a:extLst>
              <a:ext uri="{FF2B5EF4-FFF2-40B4-BE49-F238E27FC236}">
                <a16:creationId xmlns:a16="http://schemas.microsoft.com/office/drawing/2014/main" id="{CC34AD46-C045-4B11-96E0-82161566D7AB}"/>
              </a:ext>
            </a:extLst>
          </p:cNvPr>
          <p:cNvSpPr txBox="1"/>
          <p:nvPr/>
        </p:nvSpPr>
        <p:spPr>
          <a:xfrm>
            <a:off x="1087351" y="769378"/>
            <a:ext cx="1036319" cy="232410"/>
          </a:xfrm>
          <a:prstGeom prst="rect">
            <a:avLst/>
          </a:prstGeom>
        </p:spPr>
        <p:txBody>
          <a:bodyPr vert="horz" wrap="square" lIns="0" tIns="13335" rIns="0" bIns="0" rtlCol="0">
            <a:spAutoFit/>
          </a:bodyPr>
          <a:lstStyle/>
          <a:p>
            <a:pPr marL="12700">
              <a:lnSpc>
                <a:spcPct val="100000"/>
              </a:lnSpc>
              <a:spcBef>
                <a:spcPts val="105"/>
              </a:spcBef>
            </a:pPr>
            <a:r>
              <a:rPr sz="1350" b="1" spc="-20" dirty="0">
                <a:solidFill>
                  <a:srgbClr val="FFFFFF"/>
                </a:solidFill>
                <a:latin typeface="Meiryo UI"/>
                <a:cs typeface="Meiryo UI"/>
              </a:rPr>
              <a:t>ものづくり分野</a:t>
            </a:r>
            <a:endParaRPr sz="1350">
              <a:latin typeface="Meiryo UI"/>
              <a:cs typeface="Meiryo UI"/>
            </a:endParaRPr>
          </a:p>
        </p:txBody>
      </p:sp>
      <p:pic>
        <p:nvPicPr>
          <p:cNvPr id="151" name="object 33">
            <a:extLst>
              <a:ext uri="{FF2B5EF4-FFF2-40B4-BE49-F238E27FC236}">
                <a16:creationId xmlns:a16="http://schemas.microsoft.com/office/drawing/2014/main" id="{4D40E25D-E5D1-4F9A-B838-AB6C3F133B6C}"/>
              </a:ext>
            </a:extLst>
          </p:cNvPr>
          <p:cNvPicPr/>
          <p:nvPr/>
        </p:nvPicPr>
        <p:blipFill>
          <a:blip r:embed="rId3" cstate="print"/>
          <a:stretch>
            <a:fillRect/>
          </a:stretch>
        </p:blipFill>
        <p:spPr>
          <a:xfrm>
            <a:off x="487922" y="1158612"/>
            <a:ext cx="4514087" cy="2069591"/>
          </a:xfrm>
          <a:prstGeom prst="rect">
            <a:avLst/>
          </a:prstGeom>
        </p:spPr>
      </p:pic>
      <p:sp>
        <p:nvSpPr>
          <p:cNvPr id="152" name="object 34">
            <a:extLst>
              <a:ext uri="{FF2B5EF4-FFF2-40B4-BE49-F238E27FC236}">
                <a16:creationId xmlns:a16="http://schemas.microsoft.com/office/drawing/2014/main" id="{327B9F29-C5F0-4B00-BEF3-EC632257E0A8}"/>
              </a:ext>
            </a:extLst>
          </p:cNvPr>
          <p:cNvSpPr txBox="1"/>
          <p:nvPr/>
        </p:nvSpPr>
        <p:spPr>
          <a:xfrm>
            <a:off x="628130" y="3110856"/>
            <a:ext cx="2420620" cy="512445"/>
          </a:xfrm>
          <a:prstGeom prst="rect">
            <a:avLst/>
          </a:prstGeom>
          <a:solidFill>
            <a:srgbClr val="0097D0"/>
          </a:solidFill>
          <a:ln w="9144">
            <a:solidFill>
              <a:srgbClr val="4F81BC"/>
            </a:solidFill>
          </a:ln>
        </p:spPr>
        <p:txBody>
          <a:bodyPr vert="horz" wrap="square" lIns="0" tIns="29844" rIns="0" bIns="0" rtlCol="0">
            <a:spAutoFit/>
          </a:bodyPr>
          <a:lstStyle/>
          <a:p>
            <a:pPr marL="191770" marR="170180">
              <a:lnSpc>
                <a:spcPct val="100000"/>
              </a:lnSpc>
              <a:spcBef>
                <a:spcPts val="234"/>
              </a:spcBef>
            </a:pPr>
            <a:r>
              <a:rPr sz="1400" b="1" spc="-10" dirty="0">
                <a:solidFill>
                  <a:srgbClr val="FFFFFF"/>
                </a:solidFill>
                <a:latin typeface="ＭＳ Ｐゴシック"/>
                <a:cs typeface="ＭＳ Ｐゴシック"/>
              </a:rPr>
              <a:t>持続</a:t>
            </a:r>
            <a:r>
              <a:rPr sz="1400" b="1" spc="-20" dirty="0">
                <a:solidFill>
                  <a:srgbClr val="FFFFFF"/>
                </a:solidFill>
                <a:latin typeface="ＭＳ Ｐゴシック"/>
                <a:cs typeface="ＭＳ Ｐゴシック"/>
              </a:rPr>
              <a:t>可能</a:t>
            </a:r>
            <a:r>
              <a:rPr sz="1400" b="1" spc="-30" dirty="0">
                <a:solidFill>
                  <a:srgbClr val="FFFFFF"/>
                </a:solidFill>
                <a:latin typeface="ＭＳ Ｐゴシック"/>
                <a:cs typeface="ＭＳ Ｐゴシック"/>
              </a:rPr>
              <a:t>・環境</a:t>
            </a:r>
            <a:r>
              <a:rPr sz="1400" b="1" spc="-20" dirty="0">
                <a:solidFill>
                  <a:srgbClr val="FFFFFF"/>
                </a:solidFill>
                <a:latin typeface="ＭＳ Ｐゴシック"/>
                <a:cs typeface="ＭＳ Ｐゴシック"/>
              </a:rPr>
              <a:t>適合</a:t>
            </a:r>
            <a:r>
              <a:rPr sz="1400" b="1" spc="-35" dirty="0">
                <a:solidFill>
                  <a:srgbClr val="FFFFFF"/>
                </a:solidFill>
                <a:latin typeface="ＭＳ Ｐゴシック"/>
                <a:cs typeface="ＭＳ Ｐゴシック"/>
              </a:rPr>
              <a:t>型</a:t>
            </a:r>
            <a:r>
              <a:rPr sz="1400" b="1" spc="-20" dirty="0">
                <a:solidFill>
                  <a:srgbClr val="FFFFFF"/>
                </a:solidFill>
                <a:latin typeface="ＭＳ Ｐゴシック"/>
                <a:cs typeface="ＭＳ Ｐゴシック"/>
              </a:rPr>
              <a:t>素</a:t>
            </a:r>
            <a:r>
              <a:rPr sz="1400" b="1" spc="-50" dirty="0">
                <a:solidFill>
                  <a:srgbClr val="FFFFFF"/>
                </a:solidFill>
                <a:latin typeface="ＭＳ Ｐゴシック"/>
                <a:cs typeface="ＭＳ Ｐゴシック"/>
              </a:rPr>
              <a:t>材</a:t>
            </a:r>
            <a:r>
              <a:rPr sz="1400" b="1" spc="-10" dirty="0">
                <a:solidFill>
                  <a:srgbClr val="FFFFFF"/>
                </a:solidFill>
                <a:latin typeface="ＭＳ Ｐゴシック"/>
                <a:cs typeface="ＭＳ Ｐゴシック"/>
              </a:rPr>
              <a:t>供給</a:t>
            </a:r>
            <a:r>
              <a:rPr sz="1400" b="1" spc="-20" dirty="0">
                <a:solidFill>
                  <a:srgbClr val="FFFFFF"/>
                </a:solidFill>
                <a:latin typeface="ＭＳ Ｐゴシック"/>
                <a:cs typeface="ＭＳ Ｐゴシック"/>
              </a:rPr>
              <a:t>の実</a:t>
            </a:r>
            <a:r>
              <a:rPr sz="1400" b="1" spc="-50" dirty="0">
                <a:solidFill>
                  <a:srgbClr val="FFFFFF"/>
                </a:solidFill>
                <a:latin typeface="ＭＳ Ｐゴシック"/>
                <a:cs typeface="ＭＳ Ｐゴシック"/>
              </a:rPr>
              <a:t>現</a:t>
            </a:r>
            <a:endParaRPr sz="1400" dirty="0">
              <a:latin typeface="ＭＳ Ｐゴシック"/>
              <a:cs typeface="ＭＳ Ｐゴシック"/>
            </a:endParaRPr>
          </a:p>
        </p:txBody>
      </p:sp>
      <p:grpSp>
        <p:nvGrpSpPr>
          <p:cNvPr id="162" name="object 26">
            <a:extLst>
              <a:ext uri="{FF2B5EF4-FFF2-40B4-BE49-F238E27FC236}">
                <a16:creationId xmlns:a16="http://schemas.microsoft.com/office/drawing/2014/main" id="{0D8C2404-EDE9-49E1-88CE-98CE075E0B8D}"/>
              </a:ext>
            </a:extLst>
          </p:cNvPr>
          <p:cNvGrpSpPr/>
          <p:nvPr/>
        </p:nvGrpSpPr>
        <p:grpSpPr>
          <a:xfrm>
            <a:off x="749542" y="5747008"/>
            <a:ext cx="4119879" cy="815340"/>
            <a:chOff x="4866132" y="2668536"/>
            <a:chExt cx="4119879" cy="815340"/>
          </a:xfrm>
        </p:grpSpPr>
        <p:pic>
          <p:nvPicPr>
            <p:cNvPr id="163" name="object 27">
              <a:extLst>
                <a:ext uri="{FF2B5EF4-FFF2-40B4-BE49-F238E27FC236}">
                  <a16:creationId xmlns:a16="http://schemas.microsoft.com/office/drawing/2014/main" id="{86654141-531D-4DEA-989A-76392AED9BD3}"/>
                </a:ext>
              </a:extLst>
            </p:cNvPr>
            <p:cNvPicPr/>
            <p:nvPr/>
          </p:nvPicPr>
          <p:blipFill>
            <a:blip r:embed="rId4" cstate="print"/>
            <a:stretch>
              <a:fillRect/>
            </a:stretch>
          </p:blipFill>
          <p:spPr>
            <a:xfrm>
              <a:off x="6265163" y="2668536"/>
              <a:ext cx="729995" cy="729983"/>
            </a:xfrm>
            <a:prstGeom prst="rect">
              <a:avLst/>
            </a:prstGeom>
          </p:spPr>
        </p:pic>
        <p:pic>
          <p:nvPicPr>
            <p:cNvPr id="164" name="object 28">
              <a:extLst>
                <a:ext uri="{FF2B5EF4-FFF2-40B4-BE49-F238E27FC236}">
                  <a16:creationId xmlns:a16="http://schemas.microsoft.com/office/drawing/2014/main" id="{F04E79DA-403D-43F1-B8CC-EA14A11C2F43}"/>
                </a:ext>
              </a:extLst>
            </p:cNvPr>
            <p:cNvPicPr/>
            <p:nvPr/>
          </p:nvPicPr>
          <p:blipFill>
            <a:blip r:embed="rId5" cstate="print"/>
            <a:stretch>
              <a:fillRect/>
            </a:stretch>
          </p:blipFill>
          <p:spPr>
            <a:xfrm>
              <a:off x="5079492" y="2804160"/>
              <a:ext cx="1240535" cy="679703"/>
            </a:xfrm>
            <a:prstGeom prst="rect">
              <a:avLst/>
            </a:prstGeom>
          </p:spPr>
        </p:pic>
        <p:pic>
          <p:nvPicPr>
            <p:cNvPr id="165" name="object 29">
              <a:extLst>
                <a:ext uri="{FF2B5EF4-FFF2-40B4-BE49-F238E27FC236}">
                  <a16:creationId xmlns:a16="http://schemas.microsoft.com/office/drawing/2014/main" id="{DAA06051-2F23-41B1-A364-C73546635C3B}"/>
                </a:ext>
              </a:extLst>
            </p:cNvPr>
            <p:cNvPicPr/>
            <p:nvPr/>
          </p:nvPicPr>
          <p:blipFill>
            <a:blip r:embed="rId6" cstate="print"/>
            <a:stretch>
              <a:fillRect/>
            </a:stretch>
          </p:blipFill>
          <p:spPr>
            <a:xfrm>
              <a:off x="4866132" y="2881884"/>
              <a:ext cx="257555" cy="339851"/>
            </a:xfrm>
            <a:prstGeom prst="rect">
              <a:avLst/>
            </a:prstGeom>
          </p:spPr>
        </p:pic>
        <p:sp>
          <p:nvSpPr>
            <p:cNvPr id="166" name="object 30">
              <a:extLst>
                <a:ext uri="{FF2B5EF4-FFF2-40B4-BE49-F238E27FC236}">
                  <a16:creationId xmlns:a16="http://schemas.microsoft.com/office/drawing/2014/main" id="{4B3E9AE7-2755-44AD-AAEB-7E99083262D5}"/>
                </a:ext>
              </a:extLst>
            </p:cNvPr>
            <p:cNvSpPr/>
            <p:nvPr/>
          </p:nvSpPr>
          <p:spPr>
            <a:xfrm>
              <a:off x="7043927" y="2944368"/>
              <a:ext cx="1937385" cy="510540"/>
            </a:xfrm>
            <a:custGeom>
              <a:avLst/>
              <a:gdLst/>
              <a:ahLst/>
              <a:cxnLst/>
              <a:rect l="l" t="t" r="r" b="b"/>
              <a:pathLst>
                <a:path w="1937384" h="510539">
                  <a:moveTo>
                    <a:pt x="1937003" y="0"/>
                  </a:moveTo>
                  <a:lnTo>
                    <a:pt x="0" y="0"/>
                  </a:lnTo>
                  <a:lnTo>
                    <a:pt x="0" y="510539"/>
                  </a:lnTo>
                  <a:lnTo>
                    <a:pt x="1937003" y="510539"/>
                  </a:lnTo>
                  <a:lnTo>
                    <a:pt x="1937003" y="0"/>
                  </a:lnTo>
                  <a:close/>
                </a:path>
              </a:pathLst>
            </a:custGeom>
            <a:solidFill>
              <a:srgbClr val="0097D0"/>
            </a:solidFill>
          </p:spPr>
          <p:txBody>
            <a:bodyPr wrap="square" lIns="0" tIns="0" rIns="0" bIns="0" rtlCol="0"/>
            <a:lstStyle/>
            <a:p>
              <a:endParaRPr/>
            </a:p>
          </p:txBody>
        </p:sp>
        <p:sp>
          <p:nvSpPr>
            <p:cNvPr id="167" name="object 31">
              <a:extLst>
                <a:ext uri="{FF2B5EF4-FFF2-40B4-BE49-F238E27FC236}">
                  <a16:creationId xmlns:a16="http://schemas.microsoft.com/office/drawing/2014/main" id="{8F4E5455-E3AA-4655-B07B-10B17F9EAAFE}"/>
                </a:ext>
              </a:extLst>
            </p:cNvPr>
            <p:cNvSpPr/>
            <p:nvPr/>
          </p:nvSpPr>
          <p:spPr>
            <a:xfrm>
              <a:off x="7043927" y="2944368"/>
              <a:ext cx="1937385" cy="510540"/>
            </a:xfrm>
            <a:custGeom>
              <a:avLst/>
              <a:gdLst/>
              <a:ahLst/>
              <a:cxnLst/>
              <a:rect l="l" t="t" r="r" b="b"/>
              <a:pathLst>
                <a:path w="1937384" h="510539">
                  <a:moveTo>
                    <a:pt x="0" y="0"/>
                  </a:moveTo>
                  <a:lnTo>
                    <a:pt x="1937003" y="0"/>
                  </a:lnTo>
                  <a:lnTo>
                    <a:pt x="1937003" y="510539"/>
                  </a:lnTo>
                  <a:lnTo>
                    <a:pt x="0" y="510539"/>
                  </a:lnTo>
                  <a:lnTo>
                    <a:pt x="0" y="0"/>
                  </a:lnTo>
                  <a:close/>
                </a:path>
              </a:pathLst>
            </a:custGeom>
            <a:ln w="9144">
              <a:solidFill>
                <a:srgbClr val="4F81BC"/>
              </a:solidFill>
            </a:ln>
          </p:spPr>
          <p:txBody>
            <a:bodyPr wrap="square" lIns="0" tIns="0" rIns="0" bIns="0" rtlCol="0"/>
            <a:lstStyle/>
            <a:p>
              <a:endParaRPr/>
            </a:p>
          </p:txBody>
        </p:sp>
      </p:grpSp>
      <p:graphicFrame>
        <p:nvGraphicFramePr>
          <p:cNvPr id="168" name="object 32">
            <a:extLst>
              <a:ext uri="{FF2B5EF4-FFF2-40B4-BE49-F238E27FC236}">
                <a16:creationId xmlns:a16="http://schemas.microsoft.com/office/drawing/2014/main" id="{B309B7AE-AF74-46D0-94D8-2BB62F08D10C}"/>
              </a:ext>
            </a:extLst>
          </p:cNvPr>
          <p:cNvGraphicFramePr>
            <a:graphicFrameLocks noGrp="1"/>
          </p:cNvGraphicFramePr>
          <p:nvPr>
            <p:extLst>
              <p:ext uri="{D42A27DB-BD31-4B8C-83A1-F6EECF244321}">
                <p14:modId xmlns:p14="http://schemas.microsoft.com/office/powerpoint/2010/main" val="1427997525"/>
              </p:ext>
            </p:extLst>
          </p:nvPr>
        </p:nvGraphicFramePr>
        <p:xfrm>
          <a:off x="525514" y="4010397"/>
          <a:ext cx="4696936" cy="2682634"/>
        </p:xfrm>
        <a:graphic>
          <a:graphicData uri="http://schemas.openxmlformats.org/drawingml/2006/table">
            <a:tbl>
              <a:tblPr firstRow="1" bandRow="1">
                <a:tableStyleId>{2D5ABB26-0587-4C30-8999-92F81FD0307C}</a:tableStyleId>
              </a:tblPr>
              <a:tblGrid>
                <a:gridCol w="183104">
                  <a:extLst>
                    <a:ext uri="{9D8B030D-6E8A-4147-A177-3AD203B41FA5}">
                      <a16:colId xmlns:a16="http://schemas.microsoft.com/office/drawing/2014/main" val="20000"/>
                    </a:ext>
                  </a:extLst>
                </a:gridCol>
                <a:gridCol w="1754400">
                  <a:extLst>
                    <a:ext uri="{9D8B030D-6E8A-4147-A177-3AD203B41FA5}">
                      <a16:colId xmlns:a16="http://schemas.microsoft.com/office/drawing/2014/main" val="20001"/>
                    </a:ext>
                  </a:extLst>
                </a:gridCol>
                <a:gridCol w="2759432">
                  <a:extLst>
                    <a:ext uri="{9D8B030D-6E8A-4147-A177-3AD203B41FA5}">
                      <a16:colId xmlns:a16="http://schemas.microsoft.com/office/drawing/2014/main" val="20002"/>
                    </a:ext>
                  </a:extLst>
                </a:gridCol>
              </a:tblGrid>
              <a:tr h="151007">
                <a:tc>
                  <a:txBody>
                    <a:bodyPr/>
                    <a:lstStyle/>
                    <a:p>
                      <a:pPr>
                        <a:lnSpc>
                          <a:spcPct val="100000"/>
                        </a:lnSpc>
                      </a:pPr>
                      <a:endParaRPr sz="800">
                        <a:latin typeface="Times New Roman"/>
                        <a:cs typeface="Times New Roman"/>
                      </a:endParaRPr>
                    </a:p>
                  </a:txBody>
                  <a:tcPr marL="0" marR="0" marT="0" marB="0">
                    <a:lnR w="9525">
                      <a:solidFill>
                        <a:srgbClr val="4F81BC"/>
                      </a:solidFill>
                      <a:prstDash val="solid"/>
                    </a:lnR>
                    <a:lnB w="38100">
                      <a:solidFill>
                        <a:srgbClr val="16375E"/>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4F81BC"/>
                      </a:solidFill>
                      <a:prstDash val="solid"/>
                    </a:lnL>
                    <a:lnR w="9525">
                      <a:solidFill>
                        <a:srgbClr val="4F81BC"/>
                      </a:solidFill>
                      <a:prstDash val="solid"/>
                    </a:lnR>
                    <a:lnT w="9525">
                      <a:solidFill>
                        <a:srgbClr val="4F81BC"/>
                      </a:solidFill>
                      <a:prstDash val="solid"/>
                    </a:lnT>
                    <a:solidFill>
                      <a:srgbClr val="16375E"/>
                    </a:solidFill>
                  </a:tcPr>
                </a:tc>
                <a:tc>
                  <a:txBody>
                    <a:bodyPr/>
                    <a:lstStyle/>
                    <a:p>
                      <a:pPr>
                        <a:lnSpc>
                          <a:spcPct val="100000"/>
                        </a:lnSpc>
                      </a:pPr>
                      <a:endParaRPr sz="800">
                        <a:latin typeface="Times New Roman"/>
                        <a:cs typeface="Times New Roman"/>
                      </a:endParaRPr>
                    </a:p>
                  </a:txBody>
                  <a:tcPr marL="0" marR="0" marT="0" marB="0">
                    <a:lnL w="9525">
                      <a:solidFill>
                        <a:srgbClr val="4F81BC"/>
                      </a:solidFill>
                      <a:prstDash val="solid"/>
                    </a:lnL>
                    <a:lnB w="38100">
                      <a:solidFill>
                        <a:srgbClr val="16375E"/>
                      </a:solidFill>
                      <a:prstDash val="solid"/>
                    </a:lnB>
                  </a:tcPr>
                </a:tc>
                <a:extLst>
                  <a:ext uri="{0D108BD9-81ED-4DB2-BD59-A6C34878D82A}">
                    <a16:rowId xmlns:a16="http://schemas.microsoft.com/office/drawing/2014/main" val="10000"/>
                  </a:ext>
                </a:extLst>
              </a:tr>
              <a:tr h="153588">
                <a:tc>
                  <a:txBody>
                    <a:bodyPr/>
                    <a:lstStyle/>
                    <a:p>
                      <a:pPr>
                        <a:lnSpc>
                          <a:spcPct val="100000"/>
                        </a:lnSpc>
                      </a:pPr>
                      <a:endParaRPr sz="800">
                        <a:latin typeface="Times New Roman"/>
                        <a:cs typeface="Times New Roman"/>
                      </a:endParaRPr>
                    </a:p>
                  </a:txBody>
                  <a:tcPr marL="0" marR="0" marT="0" marB="0">
                    <a:lnL w="38100">
                      <a:solidFill>
                        <a:srgbClr val="16375E"/>
                      </a:solidFill>
                      <a:prstDash val="solid"/>
                    </a:lnL>
                    <a:lnR w="9525">
                      <a:solidFill>
                        <a:srgbClr val="4F81BC"/>
                      </a:solidFill>
                      <a:prstDash val="solid"/>
                    </a:lnR>
                    <a:lnT w="38100">
                      <a:solidFill>
                        <a:srgbClr val="16375E"/>
                      </a:solidFill>
                      <a:prstDash val="solid"/>
                    </a:lnT>
                  </a:tcPr>
                </a:tc>
                <a:tc>
                  <a:txBody>
                    <a:bodyPr/>
                    <a:lstStyle/>
                    <a:p>
                      <a:pPr marL="307975">
                        <a:lnSpc>
                          <a:spcPts val="795"/>
                        </a:lnSpc>
                      </a:pPr>
                      <a:r>
                        <a:rPr sz="1350" b="1" spc="-20" dirty="0">
                          <a:solidFill>
                            <a:srgbClr val="FFFFFF"/>
                          </a:solidFill>
                          <a:latin typeface="Meiryo UI"/>
                          <a:cs typeface="Meiryo UI"/>
                        </a:rPr>
                        <a:t>エネルギー分野</a:t>
                      </a:r>
                      <a:endParaRPr sz="1350">
                        <a:latin typeface="Meiryo UI"/>
                        <a:cs typeface="Meiryo UI"/>
                      </a:endParaRPr>
                    </a:p>
                  </a:txBody>
                  <a:tcPr marL="0" marR="0" marT="0" marB="0">
                    <a:lnL w="9525">
                      <a:solidFill>
                        <a:srgbClr val="4F81BC"/>
                      </a:solidFill>
                      <a:prstDash val="solid"/>
                    </a:lnL>
                    <a:lnR w="9525">
                      <a:solidFill>
                        <a:srgbClr val="4F81BC"/>
                      </a:solidFill>
                      <a:prstDash val="solid"/>
                    </a:lnR>
                    <a:lnB w="9525">
                      <a:solidFill>
                        <a:srgbClr val="4F81BC"/>
                      </a:solidFill>
                      <a:prstDash val="solid"/>
                    </a:lnB>
                    <a:solidFill>
                      <a:srgbClr val="16375E"/>
                    </a:solidFill>
                  </a:tcPr>
                </a:tc>
                <a:tc>
                  <a:txBody>
                    <a:bodyPr/>
                    <a:lstStyle/>
                    <a:p>
                      <a:pPr>
                        <a:lnSpc>
                          <a:spcPct val="100000"/>
                        </a:lnSpc>
                      </a:pPr>
                      <a:endParaRPr sz="800">
                        <a:latin typeface="Times New Roman"/>
                        <a:cs typeface="Times New Roman"/>
                      </a:endParaRPr>
                    </a:p>
                  </a:txBody>
                  <a:tcPr marL="0" marR="0" marT="0" marB="0">
                    <a:lnL w="9525">
                      <a:solidFill>
                        <a:srgbClr val="4F81BC"/>
                      </a:solidFill>
                      <a:prstDash val="solid"/>
                    </a:lnL>
                    <a:lnR w="38100">
                      <a:solidFill>
                        <a:srgbClr val="16375E"/>
                      </a:solidFill>
                      <a:prstDash val="solid"/>
                    </a:lnR>
                    <a:lnT w="38100">
                      <a:solidFill>
                        <a:srgbClr val="16375E"/>
                      </a:solidFill>
                      <a:prstDash val="solid"/>
                    </a:lnT>
                  </a:tcPr>
                </a:tc>
                <a:extLst>
                  <a:ext uri="{0D108BD9-81ED-4DB2-BD59-A6C34878D82A}">
                    <a16:rowId xmlns:a16="http://schemas.microsoft.com/office/drawing/2014/main" val="10001"/>
                  </a:ext>
                </a:extLst>
              </a:tr>
              <a:tr h="2378039">
                <a:tc gridSpan="3">
                  <a:txBody>
                    <a:bodyPr/>
                    <a:lstStyle/>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spcBef>
                          <a:spcPts val="45"/>
                        </a:spcBef>
                      </a:pPr>
                      <a:endParaRPr sz="2000" dirty="0">
                        <a:latin typeface="Times New Roman"/>
                        <a:cs typeface="Times New Roman"/>
                      </a:endParaRPr>
                    </a:p>
                    <a:p>
                      <a:pPr marL="2500630" marR="146050">
                        <a:lnSpc>
                          <a:spcPct val="100000"/>
                        </a:lnSpc>
                      </a:pPr>
                      <a:r>
                        <a:rPr sz="1400" b="1" spc="-10" dirty="0">
                          <a:solidFill>
                            <a:srgbClr val="FFFFFF"/>
                          </a:solidFill>
                          <a:latin typeface="ＭＳ Ｐゴシック"/>
                          <a:cs typeface="ＭＳ Ｐゴシック"/>
                        </a:rPr>
                        <a:t>持続</a:t>
                      </a:r>
                      <a:r>
                        <a:rPr sz="1400" b="1" spc="-20" dirty="0">
                          <a:solidFill>
                            <a:srgbClr val="FFFFFF"/>
                          </a:solidFill>
                          <a:latin typeface="ＭＳ Ｐゴシック"/>
                          <a:cs typeface="ＭＳ Ｐゴシック"/>
                        </a:rPr>
                        <a:t>可能</a:t>
                      </a:r>
                      <a:r>
                        <a:rPr sz="1400" b="1" spc="-30" dirty="0">
                          <a:solidFill>
                            <a:srgbClr val="FFFFFF"/>
                          </a:solidFill>
                          <a:latin typeface="ＭＳ Ｐゴシック"/>
                          <a:cs typeface="ＭＳ Ｐゴシック"/>
                        </a:rPr>
                        <a:t>・環境</a:t>
                      </a:r>
                      <a:r>
                        <a:rPr sz="1400" b="1" spc="-20" dirty="0">
                          <a:solidFill>
                            <a:srgbClr val="FFFFFF"/>
                          </a:solidFill>
                          <a:latin typeface="ＭＳ Ｐゴシック"/>
                          <a:cs typeface="ＭＳ Ｐゴシック"/>
                        </a:rPr>
                        <a:t>適合</a:t>
                      </a:r>
                      <a:r>
                        <a:rPr sz="1400" b="1" spc="-50" dirty="0">
                          <a:solidFill>
                            <a:srgbClr val="FFFFFF"/>
                          </a:solidFill>
                          <a:latin typeface="ＭＳ Ｐゴシック"/>
                          <a:cs typeface="ＭＳ Ｐゴシック"/>
                        </a:rPr>
                        <a:t>型</a:t>
                      </a:r>
                      <a:r>
                        <a:rPr sz="1400" b="1" spc="-15" dirty="0">
                          <a:solidFill>
                            <a:srgbClr val="FFFFFF"/>
                          </a:solidFill>
                          <a:latin typeface="ＭＳ Ｐゴシック"/>
                          <a:cs typeface="ＭＳ Ｐゴシック"/>
                        </a:rPr>
                        <a:t>エネルギー</a:t>
                      </a:r>
                      <a:r>
                        <a:rPr sz="1400" b="1" spc="-20" dirty="0">
                          <a:solidFill>
                            <a:srgbClr val="FFFFFF"/>
                          </a:solidFill>
                          <a:latin typeface="ＭＳ Ｐゴシック"/>
                          <a:cs typeface="ＭＳ Ｐゴシック"/>
                        </a:rPr>
                        <a:t>供給</a:t>
                      </a:r>
                      <a:r>
                        <a:rPr sz="1400" b="1" spc="-35" dirty="0">
                          <a:solidFill>
                            <a:srgbClr val="FFFFFF"/>
                          </a:solidFill>
                          <a:latin typeface="ＭＳ Ｐゴシック"/>
                          <a:cs typeface="ＭＳ Ｐゴシック"/>
                        </a:rPr>
                        <a:t>の</a:t>
                      </a:r>
                      <a:r>
                        <a:rPr sz="1400" b="1" spc="-20" dirty="0">
                          <a:solidFill>
                            <a:srgbClr val="FFFFFF"/>
                          </a:solidFill>
                          <a:latin typeface="ＭＳ Ｐゴシック"/>
                          <a:cs typeface="ＭＳ Ｐゴシック"/>
                        </a:rPr>
                        <a:t>実</a:t>
                      </a:r>
                      <a:r>
                        <a:rPr sz="1400" b="1" spc="-50" dirty="0">
                          <a:solidFill>
                            <a:srgbClr val="FFFFFF"/>
                          </a:solidFill>
                          <a:latin typeface="ＭＳ Ｐゴシック"/>
                          <a:cs typeface="ＭＳ Ｐゴシック"/>
                        </a:rPr>
                        <a:t>現</a:t>
                      </a:r>
                      <a:endParaRPr sz="1400" dirty="0">
                        <a:latin typeface="ＭＳ Ｐゴシック"/>
                        <a:cs typeface="ＭＳ Ｐゴシック"/>
                      </a:endParaRPr>
                    </a:p>
                  </a:txBody>
                  <a:tcPr marL="0" marR="0" marT="0" marB="0">
                    <a:lnL w="38100">
                      <a:solidFill>
                        <a:srgbClr val="16375E"/>
                      </a:solidFill>
                      <a:prstDash val="solid"/>
                    </a:lnL>
                    <a:lnR w="38100">
                      <a:solidFill>
                        <a:srgbClr val="16375E"/>
                      </a:solidFill>
                      <a:prstDash val="solid"/>
                    </a:lnR>
                    <a:lnB w="38100">
                      <a:solidFill>
                        <a:srgbClr val="16375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69" name="object 46">
            <a:extLst>
              <a:ext uri="{FF2B5EF4-FFF2-40B4-BE49-F238E27FC236}">
                <a16:creationId xmlns:a16="http://schemas.microsoft.com/office/drawing/2014/main" id="{9EB8EE38-B17D-4C6D-B264-E5C0646572DC}"/>
              </a:ext>
            </a:extLst>
          </p:cNvPr>
          <p:cNvSpPr/>
          <p:nvPr/>
        </p:nvSpPr>
        <p:spPr>
          <a:xfrm>
            <a:off x="2278114" y="4546083"/>
            <a:ext cx="2473960" cy="315595"/>
          </a:xfrm>
          <a:custGeom>
            <a:avLst/>
            <a:gdLst/>
            <a:ahLst/>
            <a:cxnLst/>
            <a:rect l="l" t="t" r="r" b="b"/>
            <a:pathLst>
              <a:path w="2473959" h="315594">
                <a:moveTo>
                  <a:pt x="2101596" y="169164"/>
                </a:moveTo>
                <a:lnTo>
                  <a:pt x="0" y="169164"/>
                </a:lnTo>
                <a:lnTo>
                  <a:pt x="0" y="315468"/>
                </a:lnTo>
                <a:lnTo>
                  <a:pt x="2101596" y="315468"/>
                </a:lnTo>
                <a:lnTo>
                  <a:pt x="2101596" y="169164"/>
                </a:lnTo>
                <a:close/>
              </a:path>
              <a:path w="2473959" h="315594">
                <a:moveTo>
                  <a:pt x="2473452" y="0"/>
                </a:moveTo>
                <a:lnTo>
                  <a:pt x="28956" y="0"/>
                </a:lnTo>
                <a:lnTo>
                  <a:pt x="28956" y="144780"/>
                </a:lnTo>
                <a:lnTo>
                  <a:pt x="2473452" y="144780"/>
                </a:lnTo>
                <a:lnTo>
                  <a:pt x="2473452" y="0"/>
                </a:lnTo>
                <a:close/>
              </a:path>
            </a:pathLst>
          </a:custGeom>
          <a:solidFill>
            <a:srgbClr val="FFFFFF"/>
          </a:solidFill>
        </p:spPr>
        <p:txBody>
          <a:bodyPr wrap="square" lIns="0" tIns="0" rIns="0" bIns="0" rtlCol="0"/>
          <a:lstStyle/>
          <a:p>
            <a:endParaRPr/>
          </a:p>
        </p:txBody>
      </p:sp>
      <p:pic>
        <p:nvPicPr>
          <p:cNvPr id="171" name="object 23">
            <a:extLst>
              <a:ext uri="{FF2B5EF4-FFF2-40B4-BE49-F238E27FC236}">
                <a16:creationId xmlns:a16="http://schemas.microsoft.com/office/drawing/2014/main" id="{09D7D1D0-CCF2-4565-8041-916DE6B8E6B1}"/>
              </a:ext>
            </a:extLst>
          </p:cNvPr>
          <p:cNvPicPr/>
          <p:nvPr/>
        </p:nvPicPr>
        <p:blipFill>
          <a:blip r:embed="rId7" cstate="print"/>
          <a:stretch>
            <a:fillRect/>
          </a:stretch>
        </p:blipFill>
        <p:spPr>
          <a:xfrm>
            <a:off x="594729" y="4434284"/>
            <a:ext cx="4494275" cy="1395983"/>
          </a:xfrm>
          <a:prstGeom prst="rect">
            <a:avLst/>
          </a:prstGeom>
        </p:spPr>
      </p:pic>
      <p:sp>
        <p:nvSpPr>
          <p:cNvPr id="172" name="テキスト ボックス 171">
            <a:extLst>
              <a:ext uri="{FF2B5EF4-FFF2-40B4-BE49-F238E27FC236}">
                <a16:creationId xmlns:a16="http://schemas.microsoft.com/office/drawing/2014/main" id="{049ABA8A-A189-4A25-BC29-D7D208FA7FC7}"/>
              </a:ext>
            </a:extLst>
          </p:cNvPr>
          <p:cNvSpPr txBox="1"/>
          <p:nvPr/>
        </p:nvSpPr>
        <p:spPr>
          <a:xfrm>
            <a:off x="5315381" y="6612710"/>
            <a:ext cx="1854723" cy="261610"/>
          </a:xfrm>
          <a:prstGeom prst="rect">
            <a:avLst/>
          </a:prstGeom>
          <a:noFill/>
        </p:spPr>
        <p:txBody>
          <a:bodyPr wrap="square">
            <a:spAutoFit/>
          </a:bodyPr>
          <a:lstStyle/>
          <a:p>
            <a:pPr marL="12700" algn="ctr">
              <a:spcBef>
                <a:spcPts val="105"/>
              </a:spcBef>
            </a:pPr>
            <a:r>
              <a:rPr lang="zh-TW" altLang="en-US" sz="1050" dirty="0">
                <a:latin typeface="BIZ UDP明朝 Medium" panose="02020500000000000000" pitchFamily="18" charset="-128"/>
                <a:ea typeface="BIZ UDP明朝 Medium" panose="02020500000000000000" pitchFamily="18" charset="-128"/>
                <a:cs typeface="Meiryo UI"/>
              </a:rPr>
              <a:t>出所：</a:t>
            </a:r>
            <a:r>
              <a:rPr lang="ja-JP" altLang="en-US" sz="1050" dirty="0">
                <a:latin typeface="BIZ UDP明朝 Medium" panose="02020500000000000000" pitchFamily="18" charset="-128"/>
                <a:ea typeface="BIZ UDP明朝 Medium" panose="02020500000000000000" pitchFamily="18" charset="-128"/>
                <a:cs typeface="Meiryo UI"/>
              </a:rPr>
              <a:t>内閣府、</a:t>
            </a:r>
            <a:r>
              <a:rPr lang="zh-TW" altLang="en-US" sz="1050" dirty="0">
                <a:latin typeface="BIZ UDP明朝 Medium" panose="02020500000000000000" pitchFamily="18" charset="-128"/>
                <a:ea typeface="BIZ UDP明朝 Medium" panose="02020500000000000000" pitchFamily="18" charset="-128"/>
                <a:cs typeface="Meiryo UI"/>
              </a:rPr>
              <a:t>経済産業省</a:t>
            </a:r>
          </a:p>
        </p:txBody>
      </p:sp>
    </p:spTree>
    <p:extLst>
      <p:ext uri="{BB962C8B-B14F-4D97-AF65-F5344CB8AC3E}">
        <p14:creationId xmlns:p14="http://schemas.microsoft.com/office/powerpoint/2010/main" val="3995904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ボックス 53">
            <a:extLst>
              <a:ext uri="{FF2B5EF4-FFF2-40B4-BE49-F238E27FC236}">
                <a16:creationId xmlns:a16="http://schemas.microsoft.com/office/drawing/2014/main" id="{5B7D7F3C-734F-4974-A64B-46F95E7A9C90}"/>
              </a:ext>
            </a:extLst>
          </p:cNvPr>
          <p:cNvSpPr txBox="1"/>
          <p:nvPr/>
        </p:nvSpPr>
        <p:spPr>
          <a:xfrm>
            <a:off x="4017306" y="-46797"/>
            <a:ext cx="4178480" cy="338554"/>
          </a:xfrm>
          <a:prstGeom prst="rect">
            <a:avLst/>
          </a:prstGeom>
          <a:noFill/>
          <a:ln>
            <a:noFill/>
          </a:ln>
        </p:spPr>
        <p:txBody>
          <a:bodyPr wrap="square" rtlCol="0">
            <a:spAutoFit/>
          </a:bodyPr>
          <a:lstStyle/>
          <a:p>
            <a:pPr algn="ctr"/>
            <a:r>
              <a:rPr lang="ja-JP" altLang="en-US" sz="1600" b="1" dirty="0">
                <a:latin typeface="BIZ UDP明朝 Medium" panose="02020500000000000000" pitchFamily="18" charset="-128"/>
                <a:ea typeface="BIZ UDP明朝 Medium" panose="02020500000000000000" pitchFamily="18" charset="-128"/>
              </a:rPr>
              <a:t>主な合成生物企業</a:t>
            </a:r>
            <a:endParaRPr kumimoji="1" lang="ja-JP" altLang="en-US" sz="1600" b="1" dirty="0">
              <a:latin typeface="BIZ UDP明朝 Medium" panose="02020500000000000000" pitchFamily="18" charset="-128"/>
              <a:ea typeface="BIZ UDP明朝 Medium" panose="02020500000000000000" pitchFamily="18" charset="-128"/>
            </a:endParaRPr>
          </a:p>
        </p:txBody>
      </p:sp>
      <p:graphicFrame>
        <p:nvGraphicFramePr>
          <p:cNvPr id="12" name="表 12">
            <a:extLst>
              <a:ext uri="{FF2B5EF4-FFF2-40B4-BE49-F238E27FC236}">
                <a16:creationId xmlns:a16="http://schemas.microsoft.com/office/drawing/2014/main" id="{CD7793C1-8745-48C9-95C3-548AAC45DEC2}"/>
              </a:ext>
            </a:extLst>
          </p:cNvPr>
          <p:cNvGraphicFramePr>
            <a:graphicFrameLocks noGrp="1"/>
          </p:cNvGraphicFramePr>
          <p:nvPr>
            <p:extLst>
              <p:ext uri="{D42A27DB-BD31-4B8C-83A1-F6EECF244321}">
                <p14:modId xmlns:p14="http://schemas.microsoft.com/office/powerpoint/2010/main" val="97086967"/>
              </p:ext>
            </p:extLst>
          </p:nvPr>
        </p:nvGraphicFramePr>
        <p:xfrm>
          <a:off x="33865" y="246081"/>
          <a:ext cx="12132733" cy="6588760"/>
        </p:xfrm>
        <a:graphic>
          <a:graphicData uri="http://schemas.openxmlformats.org/drawingml/2006/table">
            <a:tbl>
              <a:tblPr firstRow="1" bandRow="1">
                <a:effectLst>
                  <a:outerShdw blurRad="50800" dist="38100" dir="5400000" algn="t" rotWithShape="0">
                    <a:prstClr val="black">
                      <a:alpha val="40000"/>
                    </a:prstClr>
                  </a:outerShdw>
                </a:effectLst>
                <a:tableStyleId>{8799B23B-EC83-4686-B30A-512413B5E67A}</a:tableStyleId>
              </a:tblPr>
              <a:tblGrid>
                <a:gridCol w="2870200">
                  <a:extLst>
                    <a:ext uri="{9D8B030D-6E8A-4147-A177-3AD203B41FA5}">
                      <a16:colId xmlns:a16="http://schemas.microsoft.com/office/drawing/2014/main" val="644533516"/>
                    </a:ext>
                  </a:extLst>
                </a:gridCol>
                <a:gridCol w="1202266">
                  <a:extLst>
                    <a:ext uri="{9D8B030D-6E8A-4147-A177-3AD203B41FA5}">
                      <a16:colId xmlns:a16="http://schemas.microsoft.com/office/drawing/2014/main" val="1422615717"/>
                    </a:ext>
                  </a:extLst>
                </a:gridCol>
                <a:gridCol w="8060267">
                  <a:extLst>
                    <a:ext uri="{9D8B030D-6E8A-4147-A177-3AD203B41FA5}">
                      <a16:colId xmlns:a16="http://schemas.microsoft.com/office/drawing/2014/main" val="1954970900"/>
                    </a:ext>
                  </a:extLst>
                </a:gridCol>
              </a:tblGrid>
              <a:tr h="370840">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企業名</a:t>
                      </a:r>
                    </a:p>
                  </a:txBody>
                  <a:tcPr anchor="b">
                    <a:solidFill>
                      <a:srgbClr val="C00000"/>
                    </a:solidFill>
                  </a:tcPr>
                </a:tc>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国</a:t>
                      </a:r>
                    </a:p>
                  </a:txBody>
                  <a:tcPr anchor="b">
                    <a:solidFill>
                      <a:srgbClr val="C00000"/>
                    </a:solidFill>
                  </a:tcPr>
                </a:tc>
                <a:tc>
                  <a:txBody>
                    <a:bodyPr/>
                    <a:lstStyle/>
                    <a:p>
                      <a:pPr algn="ctr"/>
                      <a:r>
                        <a:rPr kumimoji="1" lang="ja-JP" altLang="en-US" sz="1800" b="1" dirty="0">
                          <a:solidFill>
                            <a:schemeClr val="bg1"/>
                          </a:solidFill>
                          <a:latin typeface="UD Digi Kyokasho NK-B" panose="02020700000000000000" pitchFamily="18" charset="-128"/>
                          <a:ea typeface="UD Digi Kyokasho NK-B" panose="02020700000000000000" pitchFamily="18" charset="-128"/>
                        </a:rPr>
                        <a:t>概要</a:t>
                      </a:r>
                    </a:p>
                  </a:txBody>
                  <a:tcPr anchor="b">
                    <a:solidFill>
                      <a:srgbClr val="C00000"/>
                    </a:solidFill>
                  </a:tcPr>
                </a:tc>
                <a:extLst>
                  <a:ext uri="{0D108BD9-81ED-4DB2-BD59-A6C34878D82A}">
                    <a16:rowId xmlns:a16="http://schemas.microsoft.com/office/drawing/2014/main" val="3952611736"/>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ギンコ・バイオワークス</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（Ginkgo Bioworks）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合成生物企業の代表的企業。細胞をプログラミング合成生物学を駆使して、医薬・化学・肥料・合成生物資材などの生産を革新する企業。</a:t>
                      </a:r>
                    </a:p>
                  </a:txBody>
                  <a:tcPr>
                    <a:solidFill>
                      <a:schemeClr val="bg1">
                        <a:lumMod val="95000"/>
                      </a:schemeClr>
                    </a:solidFill>
                  </a:tcPr>
                </a:tc>
                <a:extLst>
                  <a:ext uri="{0D108BD9-81ED-4DB2-BD59-A6C34878D82A}">
                    <a16:rowId xmlns:a16="http://schemas.microsoft.com/office/drawing/2014/main" val="1404582417"/>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カリブー・バイオサイエンシズ</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（CARIBOU BIOSCIENCES）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ゲノム編集</a:t>
                      </a:r>
                      <a:r>
                        <a:rPr kumimoji="1" lang="en-US" altLang="ja-JP" sz="1400" b="0" dirty="0">
                          <a:latin typeface="HYGungSo-Bold" panose="02030600000101010101" pitchFamily="18" charset="-127"/>
                          <a:ea typeface="BIZ UDP明朝 Medium" panose="02020500000000000000" pitchFamily="18" charset="-128"/>
                        </a:rPr>
                        <a:t>CRISPR</a:t>
                      </a:r>
                      <a:r>
                        <a:rPr kumimoji="1" lang="ja-JP" altLang="en-US" sz="1400" b="0" dirty="0">
                          <a:latin typeface="HYGungSo-Bold" panose="02030600000101010101" pitchFamily="18" charset="-127"/>
                          <a:ea typeface="BIZ UDP明朝 Medium" panose="02020500000000000000" pitchFamily="18" charset="-128"/>
                        </a:rPr>
                        <a:t>のパイオニア企業。</a:t>
                      </a:r>
                      <a:r>
                        <a:rPr kumimoji="1" lang="en-US" altLang="ja-JP" sz="1400" b="0" dirty="0" err="1">
                          <a:latin typeface="HYGungSo-Bold" panose="02030600000101010101" pitchFamily="18" charset="-127"/>
                          <a:ea typeface="BIZ UDP明朝 Medium" panose="02020500000000000000" pitchFamily="18" charset="-128"/>
                        </a:rPr>
                        <a:t>chRDNA</a:t>
                      </a:r>
                      <a:r>
                        <a:rPr kumimoji="1" lang="en-US" altLang="ja-JP" sz="1400" b="0" dirty="0">
                          <a:latin typeface="HYGungSo-Bold" panose="02030600000101010101" pitchFamily="18" charset="-127"/>
                          <a:ea typeface="BIZ UDP明朝 Medium" panose="02020500000000000000" pitchFamily="18" charset="-128"/>
                        </a:rPr>
                        <a:t> (CRISPR Hybrid RNA-DNA) </a:t>
                      </a:r>
                      <a:r>
                        <a:rPr kumimoji="1" lang="ja-JP" altLang="en-US" sz="1400" b="0" dirty="0">
                          <a:latin typeface="HYGungSo-Bold" panose="02030600000101010101" pitchFamily="18" charset="-127"/>
                          <a:ea typeface="BIZ UDP明朝 Medium" panose="02020500000000000000" pitchFamily="18" charset="-128"/>
                        </a:rPr>
                        <a:t>技術によるゲノム編集細胞療法を推進。</a:t>
                      </a:r>
                    </a:p>
                  </a:txBody>
                  <a:tcPr>
                    <a:solidFill>
                      <a:schemeClr val="bg1">
                        <a:lumMod val="95000"/>
                      </a:schemeClr>
                    </a:solidFill>
                  </a:tcPr>
                </a:tc>
                <a:extLst>
                  <a:ext uri="{0D108BD9-81ED-4DB2-BD59-A6C34878D82A}">
                    <a16:rowId xmlns:a16="http://schemas.microsoft.com/office/drawing/2014/main" val="1126628052"/>
                  </a:ext>
                </a:extLst>
              </a:tr>
              <a:tr h="370840">
                <a:tc>
                  <a:txBody>
                    <a:bodyPr/>
                    <a:lstStyle/>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ジーバイオテックス</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（ZBIOTICS）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世界初の遺伝子組換えプロバイオティックス（二日酔い緩和：納豆菌）開発企業。感染症に対抗する微生物の開発など新機軸の商品を開発。</a:t>
                      </a:r>
                    </a:p>
                  </a:txBody>
                  <a:tcPr>
                    <a:solidFill>
                      <a:schemeClr val="bg1">
                        <a:lumMod val="95000"/>
                      </a:schemeClr>
                    </a:solidFill>
                  </a:tcPr>
                </a:tc>
                <a:extLst>
                  <a:ext uri="{0D108BD9-81ED-4DB2-BD59-A6C34878D82A}">
                    <a16:rowId xmlns:a16="http://schemas.microsoft.com/office/drawing/2014/main" val="1402032667"/>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ツイスト・バイオサイエンス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Twist Bioscience</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合成</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による</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データストレージ技術の開発、及び世界の人種など遺伝的差異を利用した創薬標的の特定と開発促進などの研究開発。</a:t>
                      </a:r>
                    </a:p>
                  </a:txBody>
                  <a:tcPr>
                    <a:solidFill>
                      <a:schemeClr val="bg1">
                        <a:lumMod val="95000"/>
                      </a:schemeClr>
                    </a:solidFill>
                  </a:tcPr>
                </a:tc>
                <a:extLst>
                  <a:ext uri="{0D108BD9-81ED-4DB2-BD59-A6C34878D82A}">
                    <a16:rowId xmlns:a16="http://schemas.microsoft.com/office/drawing/2014/main" val="4287173040"/>
                  </a:ext>
                </a:extLst>
              </a:tr>
              <a:tr h="370840">
                <a:tc>
                  <a:txBody>
                    <a:bodyPr/>
                    <a:lstStyle/>
                    <a:p>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バッカス・バイオ・イノベーション</a:t>
                      </a:r>
                      <a:endPar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endParaRPr>
                    </a:p>
                    <a:p>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a:t>
                      </a:r>
                      <a:r>
                        <a:rPr kumimoji="1" lang="en-US" altLang="ja-JP" sz="1400" b="1" kern="1200" dirty="0">
                          <a:solidFill>
                            <a:schemeClr val="tx1"/>
                          </a:solidFill>
                          <a:effectLst/>
                          <a:latin typeface="BIZ UDP明朝 Medium" panose="02020500000000000000" pitchFamily="18" charset="-128"/>
                          <a:ea typeface="BIZ UDP明朝 Medium" panose="02020500000000000000" pitchFamily="18" charset="-128"/>
                          <a:cs typeface="+mn-cs"/>
                        </a:rPr>
                        <a:t>Bacchus Bio innovation</a:t>
                      </a:r>
                      <a:r>
                        <a:rPr kumimoji="1" lang="ja-JP" altLang="en-US" sz="1400" b="1" kern="1200" dirty="0">
                          <a:solidFill>
                            <a:schemeClr val="tx1"/>
                          </a:solidFill>
                          <a:effectLst/>
                          <a:latin typeface="BIZ UDP明朝 Medium" panose="02020500000000000000" pitchFamily="18" charset="-128"/>
                          <a:ea typeface="BIZ UDP明朝 Medium" panose="02020500000000000000" pitchFamily="18" charset="-128"/>
                          <a:cs typeface="+mn-cs"/>
                        </a:rPr>
                        <a:t>）</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日本</a:t>
                      </a:r>
                      <a:endParaRPr kumimoji="1" lang="en-US" altLang="ja-JP" sz="1400" b="0" dirty="0">
                        <a:latin typeface="BIZ UDP明朝 Medium" panose="02020500000000000000" pitchFamily="18" charset="-128"/>
                        <a:ea typeface="BIZ UDP明朝 Medium" panose="02020500000000000000" pitchFamily="18" charset="-128"/>
                      </a:endParaRP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統合型バイオファウンドリ企業。神戸大学発の</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バイオパレット 社（ゲノム編集）、シンプロジェン社 （</a:t>
                      </a:r>
                      <a:r>
                        <a:rPr kumimoji="1" lang="en-US" altLang="ja-JP" sz="1400" b="0" i="0" kern="1200" dirty="0">
                          <a:solidFill>
                            <a:schemeClr val="tx1"/>
                          </a:solidFill>
                          <a:effectLst/>
                          <a:latin typeface="HYGungSo-Bold" panose="02030600000101010101" pitchFamily="18" charset="-127"/>
                          <a:ea typeface="HYGungSo-Bold" panose="02030600000101010101" pitchFamily="18" charset="-127"/>
                          <a:cs typeface="+mn-cs"/>
                        </a:rPr>
                        <a:t>DNA </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合成）との連携による事業推進。</a:t>
                      </a:r>
                      <a:endParaRPr kumimoji="1" lang="ja-JP" altLang="en-US" sz="1400" b="0" dirty="0">
                        <a:latin typeface="HYGungSo-Bold" panose="02030600000101010101" pitchFamily="18" charset="-127"/>
                        <a:ea typeface="BIZ UDP明朝 Medium" panose="02020500000000000000" pitchFamily="18" charset="-128"/>
                      </a:endParaRPr>
                    </a:p>
                  </a:txBody>
                  <a:tcPr>
                    <a:solidFill>
                      <a:schemeClr val="bg1">
                        <a:lumMod val="95000"/>
                      </a:schemeClr>
                    </a:solidFill>
                  </a:tcPr>
                </a:tc>
                <a:extLst>
                  <a:ext uri="{0D108BD9-81ED-4DB2-BD59-A6C34878D82A}">
                    <a16:rowId xmlns:a16="http://schemas.microsoft.com/office/drawing/2014/main" val="2080159250"/>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アミリス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Amyris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フレーバー </a:t>
                      </a:r>
                      <a:r>
                        <a:rPr kumimoji="1" lang="en-US" altLang="ja-JP" sz="1400" b="0" dirty="0">
                          <a:latin typeface="HYGungSo-Bold" panose="02030600000101010101" pitchFamily="18" charset="-127"/>
                          <a:ea typeface="HYGungSo-Bold" panose="02030600000101010101" pitchFamily="18" charset="-127"/>
                        </a:rPr>
                        <a:t>&amp;</a:t>
                      </a:r>
                      <a:r>
                        <a:rPr kumimoji="1" lang="ja-JP" altLang="en-US" sz="1400" b="0" dirty="0">
                          <a:latin typeface="HYGungSo-Bold" panose="02030600000101010101" pitchFamily="18" charset="-127"/>
                          <a:ea typeface="BIZ UDP明朝 Medium" panose="02020500000000000000" pitchFamily="18" charset="-128"/>
                        </a:rPr>
                        <a:t>フレグランス </a:t>
                      </a:r>
                      <a:r>
                        <a:rPr kumimoji="1" lang="en-US" altLang="ja-JP" sz="1400" b="0" dirty="0">
                          <a:latin typeface="HYGungSo-Bold" panose="02030600000101010101" pitchFamily="18" charset="-127"/>
                          <a:ea typeface="HYGungSo-Bold" panose="02030600000101010101" pitchFamily="18" charset="-127"/>
                        </a:rPr>
                        <a:t>(F&amp;F) </a:t>
                      </a:r>
                      <a:r>
                        <a:rPr kumimoji="1" lang="ja-JP" altLang="en-US" sz="1400" b="0" dirty="0">
                          <a:latin typeface="HYGungSo-Bold" panose="02030600000101010101" pitchFamily="18" charset="-127"/>
                          <a:ea typeface="BIZ UDP明朝 Medium" panose="02020500000000000000" pitchFamily="18" charset="-128"/>
                        </a:rPr>
                        <a:t>市場向けの原料を生産する合成生物企業。感染症研究所と共同で</a:t>
                      </a:r>
                      <a:r>
                        <a:rPr kumimoji="1" lang="en-US" altLang="ja-JP" sz="1400" b="0" dirty="0">
                          <a:latin typeface="HYGungSo-Bold" panose="02030600000101010101" pitchFamily="18" charset="-127"/>
                          <a:ea typeface="HYGungSo-Bold" panose="02030600000101010101" pitchFamily="18" charset="-127"/>
                        </a:rPr>
                        <a:t>COVID-19</a:t>
                      </a:r>
                      <a:r>
                        <a:rPr kumimoji="1" lang="ja-JP" altLang="en-US" sz="1400" b="0" dirty="0">
                          <a:latin typeface="HYGungSo-Bold" panose="02030600000101010101" pitchFamily="18" charset="-127"/>
                          <a:ea typeface="BIZ UDP明朝 Medium" panose="02020500000000000000" pitchFamily="18" charset="-128"/>
                        </a:rPr>
                        <a:t>ワクチンの開発実績。</a:t>
                      </a:r>
                    </a:p>
                  </a:txBody>
                  <a:tcPr>
                    <a:solidFill>
                      <a:schemeClr val="bg1">
                        <a:lumMod val="95000"/>
                      </a:schemeClr>
                    </a:solidFill>
                  </a:tcPr>
                </a:tc>
                <a:extLst>
                  <a:ext uri="{0D108BD9-81ED-4DB2-BD59-A6C34878D82A}">
                    <a16:rowId xmlns:a16="http://schemas.microsoft.com/office/drawing/2014/main" val="3095742567"/>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ナショナル・レジリエンス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National </a:t>
                      </a:r>
                      <a:r>
                        <a:rPr kumimoji="1" lang="en-US" altLang="ja-JP" sz="1400" b="1" dirty="0" err="1">
                          <a:latin typeface="BIZ UDP明朝 Medium" panose="02020500000000000000" pitchFamily="18" charset="-128"/>
                          <a:ea typeface="BIZ UDP明朝 Medium" panose="02020500000000000000" pitchFamily="18" charset="-128"/>
                        </a:rPr>
                        <a:t>Resilienc</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カナダ</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次世代のライフサイエンス企業を標榜する合成生物企業。医薬品と生物製剤の開発及び生産を行う。</a:t>
                      </a:r>
                    </a:p>
                  </a:txBody>
                  <a:tcPr anchor="ctr">
                    <a:solidFill>
                      <a:schemeClr val="bg1">
                        <a:lumMod val="95000"/>
                      </a:schemeClr>
                    </a:solidFill>
                  </a:tcPr>
                </a:tc>
                <a:extLst>
                  <a:ext uri="{0D108BD9-81ED-4DB2-BD59-A6C34878D82A}">
                    <a16:rowId xmlns:a16="http://schemas.microsoft.com/office/drawing/2014/main" val="664367192"/>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コーデックス</a:t>
                      </a:r>
                      <a:r>
                        <a:rPr kumimoji="1" lang="en-US" altLang="ja-JP" sz="1400" b="1" dirty="0">
                          <a:latin typeface="BIZ UDP明朝 Medium" panose="02020500000000000000" pitchFamily="18" charset="-128"/>
                          <a:ea typeface="BIZ UDP明朝 Medium" panose="02020500000000000000" pitchFamily="18" charset="-128"/>
                        </a:rPr>
                        <a:t>DNA</a:t>
                      </a:r>
                    </a:p>
                    <a:p>
                      <a:r>
                        <a:rPr kumimoji="1" lang="en-US" altLang="ja-JP" sz="1400" b="1" dirty="0">
                          <a:latin typeface="BIZ UDP明朝 Medium" panose="02020500000000000000" pitchFamily="18" charset="-128"/>
                          <a:ea typeface="BIZ UDP明朝 Medium" panose="02020500000000000000" pitchFamily="18" charset="-128"/>
                        </a:rPr>
                        <a:t>Codex DNA</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配列情報から、合成</a:t>
                      </a:r>
                      <a:r>
                        <a:rPr kumimoji="1" lang="en-US" altLang="ja-JP" sz="1400" b="0" dirty="0">
                          <a:latin typeface="HYGungSo-Bold" panose="02030600000101010101" pitchFamily="18" charset="-127"/>
                          <a:ea typeface="HYGungSo-Bold" panose="02030600000101010101" pitchFamily="18" charset="-127"/>
                        </a:rPr>
                        <a:t>DNA</a:t>
                      </a:r>
                      <a:r>
                        <a:rPr kumimoji="1" lang="ja-JP" altLang="en-US" sz="1400" b="0" dirty="0">
                          <a:latin typeface="HYGungSo-Bold" panose="02030600000101010101" pitchFamily="18" charset="-127"/>
                          <a:ea typeface="BIZ UDP明朝 Medium" panose="02020500000000000000" pitchFamily="18" charset="-128"/>
                        </a:rPr>
                        <a:t>／合成ｍ</a:t>
                      </a:r>
                      <a:r>
                        <a:rPr kumimoji="1" lang="en-US" altLang="ja-JP" sz="1400" b="0" dirty="0">
                          <a:latin typeface="HYGungSo-Bold" panose="02030600000101010101" pitchFamily="18" charset="-127"/>
                          <a:ea typeface="HYGungSo-Bold" panose="02030600000101010101" pitchFamily="18" charset="-127"/>
                        </a:rPr>
                        <a:t>RNA</a:t>
                      </a:r>
                      <a:r>
                        <a:rPr kumimoji="1" lang="ja-JP" altLang="en-US" sz="1400" b="0" dirty="0">
                          <a:latin typeface="HYGungSo-Bold" panose="02030600000101010101" pitchFamily="18" charset="-127"/>
                          <a:ea typeface="BIZ UDP明朝 Medium" panose="02020500000000000000" pitchFamily="18" charset="-128"/>
                        </a:rPr>
                        <a:t>を生成する遺伝子合成技術や短いアミノ酸配列のペプチドを完全自動で生産するシステムなど。</a:t>
                      </a:r>
                    </a:p>
                  </a:txBody>
                  <a:tcPr>
                    <a:solidFill>
                      <a:schemeClr val="bg1">
                        <a:lumMod val="95000"/>
                      </a:schemeClr>
                    </a:solidFill>
                  </a:tcPr>
                </a:tc>
                <a:extLst>
                  <a:ext uri="{0D108BD9-81ED-4DB2-BD59-A6C34878D82A}">
                    <a16:rowId xmlns:a16="http://schemas.microsoft.com/office/drawing/2014/main" val="500588790"/>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ジメルゲン</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Zymergen</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ソフト工学や</a:t>
                      </a:r>
                      <a:r>
                        <a:rPr kumimoji="1" lang="en-US" altLang="ja-JP" sz="1400" b="0" dirty="0">
                          <a:latin typeface="HYGungSo-Bold" panose="02030600000101010101" pitchFamily="18" charset="-127"/>
                          <a:ea typeface="HYGungSo-Bold" panose="02030600000101010101" pitchFamily="18" charset="-127"/>
                        </a:rPr>
                        <a:t>AI</a:t>
                      </a:r>
                      <a:r>
                        <a:rPr kumimoji="1" lang="ja-JP" altLang="en-US" sz="1400" b="0" dirty="0">
                          <a:latin typeface="HYGungSo-Bold" panose="02030600000101010101" pitchFamily="18" charset="-127"/>
                          <a:ea typeface="BIZ UDP明朝 Medium" panose="02020500000000000000" pitchFamily="18" charset="-128"/>
                        </a:rPr>
                        <a:t>により統合化されたオートメーションシステムにより、従来の化学物質、生物資材を従来の半分の時間と</a:t>
                      </a:r>
                      <a:r>
                        <a:rPr kumimoji="1" lang="en-US" altLang="ja-JP" sz="1400" b="0" dirty="0">
                          <a:latin typeface="HYGungSo-Bold" panose="02030600000101010101" pitchFamily="18" charset="-127"/>
                          <a:ea typeface="HYGungSo-Bold" panose="02030600000101010101" pitchFamily="18" charset="-127"/>
                        </a:rPr>
                        <a:t>1/10</a:t>
                      </a:r>
                      <a:r>
                        <a:rPr kumimoji="1" lang="ja-JP" altLang="en-US" sz="1400" b="0" dirty="0">
                          <a:latin typeface="HYGungSo-Bold" panose="02030600000101010101" pitchFamily="18" charset="-127"/>
                          <a:ea typeface="BIZ UDP明朝 Medium" panose="02020500000000000000" pitchFamily="18" charset="-128"/>
                        </a:rPr>
                        <a:t>以下のコストで生産。</a:t>
                      </a:r>
                    </a:p>
                  </a:txBody>
                  <a:tcPr>
                    <a:solidFill>
                      <a:schemeClr val="bg1">
                        <a:lumMod val="95000"/>
                      </a:schemeClr>
                    </a:solidFill>
                  </a:tcPr>
                </a:tc>
                <a:extLst>
                  <a:ext uri="{0D108BD9-81ED-4DB2-BD59-A6C34878D82A}">
                    <a16:rowId xmlns:a16="http://schemas.microsoft.com/office/drawing/2014/main" val="2292079654"/>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アピール・サイエンス</a:t>
                      </a:r>
                      <a:endParaRPr kumimoji="1" lang="en-US" altLang="ja-JP" sz="1400" b="1" dirty="0">
                        <a:latin typeface="BIZ UDP明朝 Medium" panose="02020500000000000000" pitchFamily="18" charset="-128"/>
                        <a:ea typeface="BIZ UDP明朝 Medium" panose="02020500000000000000" pitchFamily="18" charset="-128"/>
                      </a:endParaRPr>
                    </a:p>
                    <a:p>
                      <a:r>
                        <a:rPr kumimoji="1" lang="en-US" altLang="ja-JP" sz="1400" b="1" dirty="0">
                          <a:latin typeface="BIZ UDP明朝 Medium" panose="02020500000000000000" pitchFamily="18" charset="-128"/>
                          <a:ea typeface="BIZ UDP明朝 Medium" panose="02020500000000000000" pitchFamily="18" charset="-128"/>
                        </a:rPr>
                        <a:t>Apeel Sciences</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生鮮食料品をサプライチェーン全体にわたり新鮮に保つ植物由来のコーディングを生産。食品廃棄物の抑制（最小化）を目指す。</a:t>
                      </a:r>
                    </a:p>
                  </a:txBody>
                  <a:tcPr>
                    <a:solidFill>
                      <a:schemeClr val="bg1">
                        <a:lumMod val="95000"/>
                      </a:schemeClr>
                    </a:solidFill>
                  </a:tcPr>
                </a:tc>
                <a:extLst>
                  <a:ext uri="{0D108BD9-81ED-4DB2-BD59-A6C34878D82A}">
                    <a16:rowId xmlns:a16="http://schemas.microsoft.com/office/drawing/2014/main" val="3899911241"/>
                  </a:ext>
                </a:extLst>
              </a:tr>
              <a:tr h="370840">
                <a:tc>
                  <a:txBody>
                    <a:bodyPr/>
                    <a:lstStyle/>
                    <a:p>
                      <a:r>
                        <a:rPr kumimoji="1" lang="ja-JP" altLang="en-US" sz="1400" b="1" dirty="0">
                          <a:latin typeface="BIZ UDP明朝 Medium" panose="02020500000000000000" pitchFamily="18" charset="-128"/>
                          <a:ea typeface="BIZ UDP明朝 Medium" panose="02020500000000000000" pitchFamily="18" charset="-128"/>
                        </a:rPr>
                        <a:t>プレシゲン</a:t>
                      </a:r>
                      <a:endParaRPr kumimoji="1" lang="en-US" altLang="ja-JP" sz="1400" b="1" dirty="0">
                        <a:latin typeface="BIZ UDP明朝 Medium" panose="02020500000000000000" pitchFamily="18" charset="-128"/>
                        <a:ea typeface="BIZ UDP明朝 Medium" panose="020205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Precigen</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米国</a:t>
                      </a:r>
                    </a:p>
                  </a:txBody>
                  <a:tcPr anchor="ctr">
                    <a:solidFill>
                      <a:schemeClr val="bg1">
                        <a:lumMod val="95000"/>
                      </a:schemeClr>
                    </a:solidFill>
                  </a:tcPr>
                </a:tc>
                <a:tc>
                  <a:txBody>
                    <a:bodyPr/>
                    <a:lstStyle/>
                    <a:p>
                      <a:r>
                        <a:rPr kumimoji="1" lang="ja-JP" altLang="en-US" sz="1400" b="0" dirty="0">
                          <a:latin typeface="HYGungSo-Bold" panose="02030600000101010101" pitchFamily="18" charset="-127"/>
                          <a:ea typeface="BIZ UDP明朝 Medium" panose="02020500000000000000" pitchFamily="18" charset="-128"/>
                        </a:rPr>
                        <a:t>独自の</a:t>
                      </a:r>
                      <a:r>
                        <a:rPr kumimoji="1" lang="en-US" altLang="ja-JP" sz="1400" b="0" i="0" kern="1200" dirty="0" err="1">
                          <a:solidFill>
                            <a:schemeClr val="tx1"/>
                          </a:solidFill>
                          <a:effectLst/>
                          <a:latin typeface="HYGungSo-Bold" panose="02030600000101010101" pitchFamily="18" charset="-127"/>
                          <a:ea typeface="HYGungSo-Bold" panose="02030600000101010101" pitchFamily="18" charset="-127"/>
                          <a:cs typeface="+mn-cs"/>
                        </a:rPr>
                        <a:t>ActoBiotics</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プラットフォームを利用した微生物ベースの糖尿病薬</a:t>
                      </a:r>
                      <a:r>
                        <a:rPr kumimoji="1" lang="en-US" altLang="ja-JP" sz="1400" b="0" i="0" kern="1200" dirty="0">
                          <a:solidFill>
                            <a:schemeClr val="tx1"/>
                          </a:solidFill>
                          <a:effectLst/>
                          <a:latin typeface="HYGungSo-Bold" panose="02030600000101010101" pitchFamily="18" charset="-127"/>
                          <a:ea typeface="HYGungSo-Bold" panose="02030600000101010101" pitchFamily="18" charset="-127"/>
                          <a:cs typeface="+mn-cs"/>
                        </a:rPr>
                        <a:t>AG019</a:t>
                      </a:r>
                      <a:r>
                        <a:rPr kumimoji="1" lang="ja-JP" altLang="en-US" sz="1400" b="0" i="0" kern="1200" dirty="0">
                          <a:solidFill>
                            <a:schemeClr val="tx1"/>
                          </a:solidFill>
                          <a:effectLst/>
                          <a:latin typeface="HYGungSo-Bold" panose="02030600000101010101" pitchFamily="18" charset="-127"/>
                          <a:ea typeface="BIZ UDP明朝 Medium" panose="02020500000000000000" pitchFamily="18" charset="-128"/>
                          <a:cs typeface="+mn-cs"/>
                        </a:rPr>
                        <a:t>や感染症、ガン、白血病などの治療薬や免疫療法を開発。</a:t>
                      </a:r>
                      <a:endParaRPr kumimoji="1" lang="ja-JP" altLang="en-US" sz="1400" b="0" dirty="0">
                        <a:latin typeface="HYGungSo-Bold" panose="02030600000101010101" pitchFamily="18" charset="-127"/>
                        <a:ea typeface="BIZ UDP明朝 Medium" panose="02020500000000000000" pitchFamily="18" charset="-128"/>
                      </a:endParaRPr>
                    </a:p>
                  </a:txBody>
                  <a:tcPr>
                    <a:solidFill>
                      <a:schemeClr val="bg1">
                        <a:lumMod val="95000"/>
                      </a:schemeClr>
                    </a:solidFill>
                  </a:tcPr>
                </a:tc>
                <a:extLst>
                  <a:ext uri="{0D108BD9-81ED-4DB2-BD59-A6C34878D82A}">
                    <a16:rowId xmlns:a16="http://schemas.microsoft.com/office/drawing/2014/main" val="4662346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kern="1200" dirty="0">
                          <a:solidFill>
                            <a:schemeClr val="tx1"/>
                          </a:solidFill>
                          <a:effectLst/>
                          <a:latin typeface="BIZ UDP明朝 Medium" panose="02020500000000000000" pitchFamily="18" charset="-128"/>
                          <a:ea typeface="BIZ UDP明朝 Medium" panose="02020500000000000000" pitchFamily="18" charset="-128"/>
                          <a:cs typeface="+mn-cs"/>
                        </a:rPr>
                        <a:t>リニューアル・バイオ</a:t>
                      </a:r>
                      <a:endPar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kern="1200" dirty="0">
                          <a:solidFill>
                            <a:schemeClr val="tx1"/>
                          </a:solidFill>
                          <a:effectLst/>
                          <a:latin typeface="BIZ UDP明朝 Medium" panose="02020500000000000000" pitchFamily="18" charset="-128"/>
                          <a:ea typeface="BIZ UDP明朝 Medium" panose="02020500000000000000" pitchFamily="18" charset="-128"/>
                          <a:cs typeface="+mn-cs"/>
                        </a:rPr>
                        <a:t>Renewal Bio</a:t>
                      </a:r>
                      <a:endParaRPr kumimoji="1" lang="ja-JP" altLang="en-US" sz="1400" b="1" dirty="0">
                        <a:latin typeface="BIZ UDP明朝 Medium" panose="02020500000000000000" pitchFamily="18" charset="-128"/>
                        <a:ea typeface="BIZ UDP明朝 Medium" panose="02020500000000000000" pitchFamily="18" charset="-128"/>
                      </a:endParaRPr>
                    </a:p>
                  </a:txBody>
                  <a:tcPr>
                    <a:solidFill>
                      <a:schemeClr val="accent2">
                        <a:lumMod val="60000"/>
                        <a:lumOff val="40000"/>
                      </a:schemeClr>
                    </a:solidFill>
                  </a:tcPr>
                </a:tc>
                <a:tc>
                  <a:txBody>
                    <a:bodyPr/>
                    <a:lstStyle/>
                    <a:p>
                      <a:pPr algn="ctr"/>
                      <a:r>
                        <a:rPr kumimoji="1" lang="ja-JP" altLang="en-US" sz="1400" b="0" dirty="0">
                          <a:latin typeface="BIZ UDP明朝 Medium" panose="02020500000000000000" pitchFamily="18" charset="-128"/>
                          <a:ea typeface="BIZ UDP明朝 Medium" panose="02020500000000000000" pitchFamily="18" charset="-128"/>
                        </a:rPr>
                        <a:t>イスラエル</a:t>
                      </a:r>
                    </a:p>
                  </a:txBody>
                  <a:tcPr anchor="ctr">
                    <a:solidFill>
                      <a:schemeClr val="bg1">
                        <a:lumMod val="95000"/>
                      </a:schemeClr>
                    </a:solidFill>
                  </a:tcPr>
                </a:tc>
                <a:tc>
                  <a:txBody>
                    <a:bodyPr/>
                    <a:lstStyle/>
                    <a:p>
                      <a:r>
                        <a:rPr kumimoji="1" lang="ja-JP" altLang="en-US" sz="1400" b="0" dirty="0">
                          <a:latin typeface="BIZ UDP明朝 Medium" panose="02020500000000000000" pitchFamily="18" charset="-128"/>
                          <a:ea typeface="BIZ UDP明朝 Medium" panose="02020500000000000000" pitchFamily="18" charset="-128"/>
                        </a:rPr>
                        <a:t>幹細胞技術と人工子宮を使って人工胚を成長させ、移植用の臓器を培養する技術。精子と卵子を必要としない最新のオルガノイド技術。</a:t>
                      </a:r>
                    </a:p>
                  </a:txBody>
                  <a:tcPr>
                    <a:solidFill>
                      <a:schemeClr val="bg1">
                        <a:lumMod val="95000"/>
                      </a:schemeClr>
                    </a:solidFill>
                  </a:tcPr>
                </a:tc>
                <a:extLst>
                  <a:ext uri="{0D108BD9-81ED-4DB2-BD59-A6C34878D82A}">
                    <a16:rowId xmlns:a16="http://schemas.microsoft.com/office/drawing/2014/main" val="1140694257"/>
                  </a:ext>
                </a:extLst>
              </a:tr>
            </a:tbl>
          </a:graphicData>
        </a:graphic>
      </p:graphicFrame>
    </p:spTree>
    <p:extLst>
      <p:ext uri="{BB962C8B-B14F-4D97-AF65-F5344CB8AC3E}">
        <p14:creationId xmlns:p14="http://schemas.microsoft.com/office/powerpoint/2010/main" val="3842418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descr="ロゴ">
            <a:extLst>
              <a:ext uri="{FF2B5EF4-FFF2-40B4-BE49-F238E27FC236}">
                <a16:creationId xmlns:a16="http://schemas.microsoft.com/office/drawing/2014/main" id="{F9FEA998-393F-48A7-A370-3345E6EC3C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5" name="表 4">
            <a:extLst>
              <a:ext uri="{FF2B5EF4-FFF2-40B4-BE49-F238E27FC236}">
                <a16:creationId xmlns:a16="http://schemas.microsoft.com/office/drawing/2014/main" id="{2D000B10-AF8A-4452-8794-40B01470A869}"/>
              </a:ext>
            </a:extLst>
          </p:cNvPr>
          <p:cNvGraphicFramePr>
            <a:graphicFrameLocks noGrp="1"/>
          </p:cNvGraphicFramePr>
          <p:nvPr>
            <p:extLst>
              <p:ext uri="{D42A27DB-BD31-4B8C-83A1-F6EECF244321}">
                <p14:modId xmlns:p14="http://schemas.microsoft.com/office/powerpoint/2010/main" val="2399952662"/>
              </p:ext>
            </p:extLst>
          </p:nvPr>
        </p:nvGraphicFramePr>
        <p:xfrm>
          <a:off x="382972" y="436927"/>
          <a:ext cx="11426055" cy="5833236"/>
        </p:xfrm>
        <a:graphic>
          <a:graphicData uri="http://schemas.openxmlformats.org/drawingml/2006/table">
            <a:tbl>
              <a:tblPr firstRow="1" bandRow="1">
                <a:tableStyleId>{5C22544A-7EE6-4342-B048-85BDC9FD1C3A}</a:tableStyleId>
              </a:tblPr>
              <a:tblGrid>
                <a:gridCol w="1608186">
                  <a:extLst>
                    <a:ext uri="{9D8B030D-6E8A-4147-A177-3AD203B41FA5}">
                      <a16:colId xmlns:a16="http://schemas.microsoft.com/office/drawing/2014/main" val="3707809057"/>
                    </a:ext>
                  </a:extLst>
                </a:gridCol>
                <a:gridCol w="1549648">
                  <a:extLst>
                    <a:ext uri="{9D8B030D-6E8A-4147-A177-3AD203B41FA5}">
                      <a16:colId xmlns:a16="http://schemas.microsoft.com/office/drawing/2014/main" val="827237492"/>
                    </a:ext>
                  </a:extLst>
                </a:gridCol>
                <a:gridCol w="1243849">
                  <a:extLst>
                    <a:ext uri="{9D8B030D-6E8A-4147-A177-3AD203B41FA5}">
                      <a16:colId xmlns:a16="http://schemas.microsoft.com/office/drawing/2014/main" val="479454238"/>
                    </a:ext>
                  </a:extLst>
                </a:gridCol>
                <a:gridCol w="2208073">
                  <a:extLst>
                    <a:ext uri="{9D8B030D-6E8A-4147-A177-3AD203B41FA5}">
                      <a16:colId xmlns:a16="http://schemas.microsoft.com/office/drawing/2014/main" val="2180614851"/>
                    </a:ext>
                  </a:extLst>
                </a:gridCol>
                <a:gridCol w="3585842">
                  <a:extLst>
                    <a:ext uri="{9D8B030D-6E8A-4147-A177-3AD203B41FA5}">
                      <a16:colId xmlns:a16="http://schemas.microsoft.com/office/drawing/2014/main" val="3914887157"/>
                    </a:ext>
                  </a:extLst>
                </a:gridCol>
                <a:gridCol w="1230457">
                  <a:extLst>
                    <a:ext uri="{9D8B030D-6E8A-4147-A177-3AD203B41FA5}">
                      <a16:colId xmlns:a16="http://schemas.microsoft.com/office/drawing/2014/main" val="1247911781"/>
                    </a:ext>
                  </a:extLst>
                </a:gridCol>
              </a:tblGrid>
              <a:tr h="228327">
                <a:tc gridSpan="2">
                  <a:txBody>
                    <a:bodyPr/>
                    <a:lstStyle/>
                    <a:p>
                      <a:pPr algn="ctr" fontAlgn="ctr"/>
                      <a:r>
                        <a:rPr lang="ja-JP" altLang="en-US" sz="1200" u="none" strike="noStrike" dirty="0">
                          <a:effectLst/>
                        </a:rPr>
                        <a:t>バイオ技術</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tc hMerge="1">
                  <a:txBody>
                    <a:bodyPr/>
                    <a:lstStyle/>
                    <a:p>
                      <a:endParaRPr kumimoji="1" lang="ja-JP" altLang="en-US"/>
                    </a:p>
                  </a:txBody>
                  <a:tcPr/>
                </a:tc>
                <a:tc>
                  <a:txBody>
                    <a:bodyPr/>
                    <a:lstStyle/>
                    <a:p>
                      <a:pPr algn="ctr" fontAlgn="ctr"/>
                      <a:r>
                        <a:rPr lang="ja-JP" altLang="en-US" sz="1200" u="none" strike="noStrike" dirty="0">
                          <a:effectLst/>
                        </a:rPr>
                        <a:t>国</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tc>
                  <a:txBody>
                    <a:bodyPr/>
                    <a:lstStyle/>
                    <a:p>
                      <a:pPr algn="ctr" fontAlgn="ctr"/>
                      <a:r>
                        <a:rPr lang="ja-JP" altLang="en-US" sz="1200" u="none" strike="noStrike" dirty="0">
                          <a:effectLst/>
                        </a:rPr>
                        <a:t>企業</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tc>
                  <a:txBody>
                    <a:bodyPr/>
                    <a:lstStyle/>
                    <a:p>
                      <a:pPr algn="ctr" fontAlgn="ctr"/>
                      <a:r>
                        <a:rPr lang="ja-JP" altLang="en-US" sz="1200" u="none" strike="noStrike" dirty="0">
                          <a:effectLst/>
                        </a:rPr>
                        <a:t>製品</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tc>
                  <a:txBody>
                    <a:bodyPr/>
                    <a:lstStyle/>
                    <a:p>
                      <a:pPr algn="ctr" fontAlgn="ctr"/>
                      <a:r>
                        <a:rPr lang="ja-JP" altLang="en-US" sz="1200" u="none" strike="noStrike" dirty="0">
                          <a:effectLst/>
                        </a:rPr>
                        <a:t>資金調達</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7657" marR="7657" marT="7657" marB="0" anchor="ctr">
                    <a:solidFill>
                      <a:srgbClr val="C00000"/>
                    </a:solidFill>
                  </a:tcPr>
                </a:tc>
                <a:extLst>
                  <a:ext uri="{0D108BD9-81ED-4DB2-BD59-A6C34878D82A}">
                    <a16:rowId xmlns:a16="http://schemas.microsoft.com/office/drawing/2014/main" val="1202894813"/>
                  </a:ext>
                </a:extLst>
              </a:tr>
              <a:tr h="211859">
                <a:tc rowSpan="7">
                  <a:txBody>
                    <a:bodyPr/>
                    <a:lstStyle/>
                    <a:p>
                      <a:pPr algn="ctr" fontAlgn="ctr"/>
                      <a: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t>藻類</a:t>
                      </a:r>
                      <a:b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br>
                      <a: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t>微細藻類</a:t>
                      </a:r>
                      <a:b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br>
                      <a: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t>シアノバクテリア</a:t>
                      </a:r>
                      <a:endParaRPr lang="ja-JP" altLang="en-US" sz="1100" b="1"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75000"/>
                      </a:schemeClr>
                    </a:solidFill>
                  </a:tcPr>
                </a:tc>
                <a:tc rowSpan="6">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hlinkClick r:id="rId2"/>
                        </a:rPr>
                        <a:t>Phytonix</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en-US" altLang="ja-JP" sz="1100" b="1" i="0" u="none" strike="noStrike" dirty="0">
                          <a:solidFill>
                            <a:srgbClr val="000000"/>
                          </a:solidFill>
                          <a:effectLst/>
                          <a:latin typeface="BIZ UDPゴシック" panose="020B0400000000000000" pitchFamily="50" charset="-128"/>
                          <a:ea typeface="BIZ UDPゴシック" panose="020B0400000000000000" pitchFamily="50" charset="-128"/>
                        </a:rPr>
                        <a:t>1-</a:t>
                      </a:r>
                      <a:r>
                        <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rPr>
                        <a:t>ブタノール、アルコール</a:t>
                      </a:r>
                    </a:p>
                  </a:txBody>
                  <a:tcPr marL="7657" marR="7657" marT="7657" marB="0" anchor="ctr"/>
                </a:tc>
                <a:tc>
                  <a:txBody>
                    <a:bodyPr/>
                    <a:lstStyle/>
                    <a:p>
                      <a:pPr algn="r" fontAlgn="ctr"/>
                      <a:r>
                        <a:rPr lang="en-US" sz="1100" b="1" u="none" strike="noStrike" dirty="0">
                          <a:effectLst/>
                        </a:rPr>
                        <a:t>1.8M</a:t>
                      </a:r>
                      <a:r>
                        <a:rPr lang="ja-JP" altLang="en-US" sz="1100" b="1" u="none" strike="noStrike" dirty="0">
                          <a:effectLst/>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486006523"/>
                  </a:ext>
                </a:extLst>
              </a:tr>
              <a:tr h="211859">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hlinkClick r:id="rId3"/>
                        </a:rPr>
                        <a:t>Viridos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バイオ燃料</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altLang="ja-JP" sz="1100" b="1" u="none" strike="noStrike" dirty="0">
                          <a:effectLst/>
                          <a:latin typeface="BIZ UDPゴシック" panose="020B0400000000000000" pitchFamily="50" charset="-128"/>
                          <a:ea typeface="BIZ UDPゴシック" panose="020B0400000000000000" pitchFamily="50" charset="-128"/>
                        </a:rPr>
                        <a:t>175</a:t>
                      </a:r>
                      <a:r>
                        <a:rPr lang="en-US" sz="1100" b="1" u="none" strike="noStrike" dirty="0">
                          <a:effectLst/>
                          <a:latin typeface="BIZ UDPゴシック" panose="020B0400000000000000" pitchFamily="50" charset="-128"/>
                          <a:ea typeface="BIZ UDPゴシック" panose="020B0400000000000000" pitchFamily="50" charset="-128"/>
                        </a:rPr>
                        <a:t>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487675845"/>
                  </a:ext>
                </a:extLst>
              </a:tr>
              <a:tr h="211859">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カナダ</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Pond Technologies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食品添加物、飼料、バイオ燃料、工業用化学品</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altLang="ja-JP" sz="1100" b="1" u="none" strike="noStrike" dirty="0">
                          <a:effectLst/>
                          <a:latin typeface="BIZ UDPゴシック" panose="020B0400000000000000" pitchFamily="50" charset="-128"/>
                          <a:ea typeface="BIZ UDPゴシック" panose="020B0400000000000000" pitchFamily="50" charset="-128"/>
                        </a:rPr>
                        <a:t>13.5</a:t>
                      </a:r>
                      <a:r>
                        <a:rPr lang="en-US" sz="1100" b="1" u="none" strike="noStrike" dirty="0">
                          <a:effectLst/>
                          <a:latin typeface="BIZ UDPゴシック" panose="020B0400000000000000" pitchFamily="50" charset="-128"/>
                          <a:ea typeface="BIZ UDPゴシック" panose="020B0400000000000000" pitchFamily="50" charset="-128"/>
                        </a:rPr>
                        <a:t>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823808647"/>
                  </a:ext>
                </a:extLst>
              </a:tr>
              <a:tr h="211859">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オランダ</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Photanol</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工業用化学品、バイオ燃料</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altLang="ja-JP" sz="1100" b="1" u="none" strike="noStrike" dirty="0">
                          <a:effectLst/>
                          <a:latin typeface="BIZ UDPゴシック" panose="020B0400000000000000" pitchFamily="50" charset="-128"/>
                          <a:ea typeface="BIZ UDPゴシック" panose="020B0400000000000000" pitchFamily="50" charset="-128"/>
                        </a:rPr>
                        <a:t>9.2</a:t>
                      </a:r>
                      <a:r>
                        <a:rPr lang="en-US" sz="1100" b="1" u="none" strike="noStrike" dirty="0">
                          <a:effectLst/>
                          <a:latin typeface="BIZ UDPゴシック" panose="020B0400000000000000" pitchFamily="50" charset="-128"/>
                          <a:ea typeface="BIZ UDPゴシック" panose="020B0400000000000000" pitchFamily="50" charset="-128"/>
                        </a:rPr>
                        <a:t>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3707973806"/>
                  </a:ext>
                </a:extLst>
              </a:tr>
              <a:tr h="376538">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オーストラリア</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Bondi Bio</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食品添加物、飼料、医薬品、工業用化学品</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N/A</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647955120"/>
                  </a:ext>
                </a:extLst>
              </a:tr>
              <a:tr h="376538">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オーストラリア</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Provectus</a:t>
                      </a:r>
                      <a:r>
                        <a:rPr lang="en-US" sz="1100" b="1" u="none" strike="noStrike" dirty="0">
                          <a:effectLst/>
                          <a:latin typeface="BIZ UDPゴシック" panose="020B0400000000000000" pitchFamily="50" charset="-128"/>
                          <a:ea typeface="BIZ UDPゴシック" panose="020B0400000000000000" pitchFamily="50" charset="-128"/>
                        </a:rPr>
                        <a:t> Algae</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zh-TW" altLang="en-US" sz="1100" b="1" u="none" strike="noStrike">
                          <a:effectLst/>
                          <a:latin typeface="BIZ UDPゴシック" panose="020B0400000000000000" pitchFamily="50" charset="-128"/>
                          <a:ea typeface="BIZ UDPゴシック" panose="020B0400000000000000" pitchFamily="50" charset="-128"/>
                        </a:rPr>
                        <a:t>食品添加物、飼料、農薬、医薬品原料</a:t>
                      </a:r>
                      <a:endParaRPr lang="zh-TW"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11.3M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155122966"/>
                  </a:ext>
                </a:extLst>
              </a:tr>
              <a:tr h="211859">
                <a:tc vMerge="1">
                  <a:txBody>
                    <a:bodyPr/>
                    <a:lstStyle/>
                    <a:p>
                      <a:endParaRPr kumimoji="1" lang="ja-JP" altLang="en-US"/>
                    </a:p>
                  </a:txBody>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微生物触媒</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a:effectLst/>
                          <a:latin typeface="BIZ UDPゴシック" panose="020B0400000000000000" pitchFamily="50" charset="-128"/>
                          <a:ea typeface="BIZ UDPゴシック" panose="020B0400000000000000" pitchFamily="50" charset="-128"/>
                        </a:rPr>
                        <a:t>フランス</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Algenics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がん治療薬用タンパク質</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N/A</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978889495"/>
                  </a:ext>
                </a:extLst>
              </a:tr>
              <a:tr h="211859">
                <a:tc rowSpan="12">
                  <a:txBody>
                    <a:bodyPr/>
                    <a:lstStyle/>
                    <a:p>
                      <a:pPr algn="ctr" fontAlgn="ctr"/>
                      <a:r>
                        <a:rPr lang="ja-JP" altLang="en-US" sz="1100" b="1" u="none" strike="noStrike" dirty="0">
                          <a:solidFill>
                            <a:schemeClr val="bg1"/>
                          </a:solidFill>
                          <a:effectLst/>
                          <a:latin typeface="BIZ UDPゴシック" panose="020B0400000000000000" pitchFamily="50" charset="-128"/>
                          <a:ea typeface="BIZ UDPゴシック" panose="020B0400000000000000" pitchFamily="50" charset="-128"/>
                        </a:rPr>
                        <a:t>藻類・微生物触媒</a:t>
                      </a:r>
                      <a:endParaRPr lang="ja-JP" altLang="en-US" sz="1100" b="1" i="0" u="none" strike="noStrike" dirty="0">
                        <a:solidFill>
                          <a:schemeClr val="bg1"/>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75000"/>
                      </a:schemeClr>
                    </a:solidFill>
                  </a:tcPr>
                </a:tc>
                <a:tc rowSpan="3">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光合成細菌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Joule Unlimited Technologies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バイオ燃料</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225M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4160640485"/>
                  </a:ext>
                </a:extLst>
              </a:tr>
              <a:tr h="211859">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a:effectLst/>
                          <a:latin typeface="BIZ UDPゴシック" panose="020B0400000000000000" pitchFamily="50" charset="-128"/>
                          <a:ea typeface="BIZ UDPゴシック" panose="020B0400000000000000" pitchFamily="50" charset="-128"/>
                        </a:rPr>
                        <a:t>アメリカ</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Oakbio</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飼料、燃料、工業用化学品、バイオプラスチック</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9.3M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3481399201"/>
                  </a:ext>
                </a:extLst>
              </a:tr>
              <a:tr h="211859">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イギリス</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Deep Branch Biotechnology</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飼料用タンパク質</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10.9M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064297485"/>
                  </a:ext>
                </a:extLst>
              </a:tr>
              <a:tr h="376538">
                <a:tc vMerge="1">
                  <a:txBody>
                    <a:bodyPr/>
                    <a:lstStyle/>
                    <a:p>
                      <a:endParaRPr kumimoji="1" lang="ja-JP" altLang="en-US"/>
                    </a:p>
                  </a:txBody>
                  <a:tcPr/>
                </a:tc>
                <a:tc rowSpan="3">
                  <a:txBody>
                    <a:bodyPr/>
                    <a:lstStyle/>
                    <a:p>
                      <a:pPr algn="l" fontAlgn="ctr"/>
                      <a:r>
                        <a:rPr lang="zh-TW" altLang="en-US" sz="1100" b="1" u="none" strike="noStrike" dirty="0">
                          <a:effectLst/>
                          <a:latin typeface="BIZ UDPゴシック" panose="020B0400000000000000" pitchFamily="50" charset="-128"/>
                          <a:ea typeface="BIZ UDPゴシック" panose="020B0400000000000000" pitchFamily="50" charset="-128"/>
                        </a:rPr>
                        <a:t>水素酸化細菌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フランス</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a:effectLst/>
                          <a:latin typeface="BIZ UDPゴシック" panose="020B0400000000000000" pitchFamily="50" charset="-128"/>
                          <a:ea typeface="BIZ UDPゴシック" panose="020B0400000000000000" pitchFamily="50" charset="-128"/>
                        </a:rPr>
                        <a:t>EnobraQ</a:t>
                      </a:r>
                      <a:endParaRPr 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飼料</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2.9M</a:t>
                      </a:r>
                      <a:r>
                        <a:rPr lang="ja-JP" altLang="en-US" sz="1100" b="1" u="none" strike="noStrike" dirty="0">
                          <a:effectLst/>
                          <a:latin typeface="BIZ UDPゴシック" panose="020B0400000000000000" pitchFamily="50" charset="-128"/>
                          <a:ea typeface="BIZ UDPゴシック" panose="020B0400000000000000" pitchFamily="50" charset="-128"/>
                        </a:rPr>
                        <a:t>ユーロ</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248275436"/>
                  </a:ext>
                </a:extLst>
              </a:tr>
              <a:tr h="376538">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フィンランド</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Solar Foods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a:effectLst/>
                          <a:latin typeface="BIZ UDPゴシック" panose="020B0400000000000000" pitchFamily="50" charset="-128"/>
                          <a:ea typeface="BIZ UDPゴシック" panose="020B0400000000000000" pitchFamily="50" charset="-128"/>
                        </a:rPr>
                        <a:t>食品タンパク質（天然由来細菌から合成生物学手法）</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altLang="ja-JP" sz="1100" b="1" u="none" strike="noStrike" dirty="0">
                          <a:effectLst/>
                          <a:latin typeface="BIZ UDPゴシック" panose="020B0400000000000000" pitchFamily="50" charset="-128"/>
                          <a:ea typeface="BIZ UDPゴシック" panose="020B0400000000000000" pitchFamily="50" charset="-128"/>
                        </a:rPr>
                        <a:t>42</a:t>
                      </a:r>
                      <a:r>
                        <a:rPr lang="en-US" sz="1100" b="1" u="none" strike="noStrike" dirty="0">
                          <a:effectLst/>
                          <a:latin typeface="BIZ UDPゴシック" panose="020B0400000000000000" pitchFamily="50" charset="-128"/>
                          <a:ea typeface="BIZ UDPゴシック" panose="020B0400000000000000" pitchFamily="50" charset="-128"/>
                        </a:rPr>
                        <a:t>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92352196"/>
                  </a:ext>
                </a:extLst>
              </a:tr>
              <a:tr h="211859">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a:effectLst/>
                          <a:latin typeface="BIZ UDPゴシック" panose="020B0400000000000000" pitchFamily="50" charset="-128"/>
                          <a:ea typeface="BIZ UDPゴシック" panose="020B0400000000000000" pitchFamily="50" charset="-128"/>
                        </a:rPr>
                        <a:t>アメリカ</a:t>
                      </a:r>
                      <a:endParaRPr lang="ja-JP" alt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a:effectLst/>
                          <a:latin typeface="BIZ UDPゴシック" panose="020B0400000000000000" pitchFamily="50" charset="-128"/>
                          <a:ea typeface="BIZ UDPゴシック" panose="020B0400000000000000" pitchFamily="50" charset="-128"/>
                        </a:rPr>
                        <a:t>Novo Nutrients</a:t>
                      </a:r>
                      <a:endParaRPr 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食品、飼料</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５M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033144687"/>
                  </a:ext>
                </a:extLst>
              </a:tr>
              <a:tr h="211859">
                <a:tc vMerge="1">
                  <a:txBody>
                    <a:bodyPr/>
                    <a:lstStyle/>
                    <a:p>
                      <a:endParaRPr kumimoji="1" lang="ja-JP" altLang="en-US"/>
                    </a:p>
                  </a:txBody>
                  <a:tcPr/>
                </a:tc>
                <a:tc rowSpan="2">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グラム陽性菌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Kiverdi</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ポリヒドロキシ酪酸（</a:t>
                      </a:r>
                      <a:r>
                        <a:rPr lang="en-US" altLang="ja-JP" sz="1100" b="1" u="none" strike="noStrike" dirty="0" err="1">
                          <a:effectLst/>
                          <a:latin typeface="BIZ UDPゴシック" panose="020B0400000000000000" pitchFamily="50" charset="-128"/>
                          <a:ea typeface="BIZ UDPゴシック" panose="020B0400000000000000" pitchFamily="50" charset="-128"/>
                        </a:rPr>
                        <a:t>polyhydroxybutyrate:PHB</a:t>
                      </a:r>
                      <a:r>
                        <a:rPr lang="en-US" altLang="ja-JP" sz="1100" b="1" u="none" strike="noStrike" dirty="0">
                          <a:effectLst/>
                          <a:latin typeface="BIZ UDPゴシック" panose="020B0400000000000000" pitchFamily="50" charset="-128"/>
                          <a:ea typeface="BIZ UDPゴシック" panose="020B0400000000000000" pitchFamily="50" charset="-128"/>
                        </a:rPr>
                        <a:t>)</a:t>
                      </a:r>
                      <a:endParaRPr lang="en-US" altLang="ja-JP"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N/A</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979580997"/>
                  </a:ext>
                </a:extLst>
              </a:tr>
              <a:tr h="376538">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Zymochem</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脂肪分子、多機能分子、生体高分子、生体モノマー</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4.4M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481497901"/>
                  </a:ext>
                </a:extLst>
              </a:tr>
              <a:tr h="376538">
                <a:tc vMerge="1">
                  <a:txBody>
                    <a:bodyPr/>
                    <a:lstStyle/>
                    <a:p>
                      <a:endParaRPr kumimoji="1" lang="ja-JP" altLang="en-US"/>
                    </a:p>
                  </a:txBody>
                  <a:tcPr/>
                </a:tc>
                <a:tc rowSpan="2">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メタン資化菌</a:t>
                      </a:r>
                      <a:endParaRPr lang="en-US" altLang="ja-JP" sz="1100" b="1" u="none" strike="noStrike" dirty="0">
                        <a:effectLst/>
                        <a:latin typeface="BIZ UDPゴシック" panose="020B0400000000000000" pitchFamily="50" charset="-128"/>
                        <a:ea typeface="BIZ UDPゴシック" panose="020B0400000000000000" pitchFamily="50" charset="-128"/>
                      </a:endParaRPr>
                    </a:p>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メタノール資化細菌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err="1">
                          <a:effectLst/>
                          <a:latin typeface="BIZ UDPゴシック" panose="020B0400000000000000" pitchFamily="50" charset="-128"/>
                          <a:ea typeface="BIZ UDPゴシック" panose="020B0400000000000000" pitchFamily="50" charset="-128"/>
                        </a:rPr>
                        <a:t>Calysta</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飼料用タンパク質（中国で工場建設）</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168.2M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2973190461"/>
                  </a:ext>
                </a:extLst>
              </a:tr>
              <a:tr h="376538">
                <a:tc vMerge="1">
                  <a:txBody>
                    <a:bodyPr/>
                    <a:lstStyle/>
                    <a:p>
                      <a:endParaRPr kumimoji="1" lang="ja-JP" altLang="en-US"/>
                    </a:p>
                  </a:txBody>
                  <a:tcPr/>
                </a:tc>
                <a:tc vMerge="1">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　</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カナダ</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Terra </a:t>
                      </a:r>
                      <a:r>
                        <a:rPr lang="en-US" sz="1100" b="1" u="none" strike="noStrike" dirty="0" err="1">
                          <a:effectLst/>
                          <a:latin typeface="BIZ UDPゴシック" panose="020B0400000000000000" pitchFamily="50" charset="-128"/>
                          <a:ea typeface="BIZ UDPゴシック" panose="020B0400000000000000" pitchFamily="50" charset="-128"/>
                        </a:rPr>
                        <a:t>Verdae</a:t>
                      </a:r>
                      <a:r>
                        <a:rPr lang="en-US" sz="1100" b="1" u="none" strike="noStrike" dirty="0">
                          <a:effectLst/>
                          <a:latin typeface="BIZ UDPゴシック" panose="020B0400000000000000" pitchFamily="50" charset="-128"/>
                          <a:ea typeface="BIZ UDPゴシック" panose="020B0400000000000000" pitchFamily="50" charset="-128"/>
                        </a:rPr>
                        <a:t> Bio Works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ポリヒドロキシアルカノエート</a:t>
                      </a:r>
                      <a:r>
                        <a:rPr lang="en-US" altLang="ja-JP" sz="1100" b="1" u="none" strike="noStrike" dirty="0">
                          <a:effectLst/>
                          <a:latin typeface="BIZ UDPゴシック" panose="020B0400000000000000" pitchFamily="50" charset="-128"/>
                          <a:ea typeface="BIZ UDPゴシック" panose="020B0400000000000000" pitchFamily="50" charset="-128"/>
                        </a:rPr>
                        <a:t>(</a:t>
                      </a:r>
                      <a:r>
                        <a:rPr lang="en-US" altLang="ja-JP" sz="1100" b="1" u="none" strike="noStrike" dirty="0" err="1">
                          <a:effectLst/>
                          <a:latin typeface="BIZ UDPゴシック" panose="020B0400000000000000" pitchFamily="50" charset="-128"/>
                          <a:ea typeface="BIZ UDPゴシック" panose="020B0400000000000000" pitchFamily="50" charset="-128"/>
                        </a:rPr>
                        <a:t>Polyhydroxyalkanoates</a:t>
                      </a:r>
                      <a:r>
                        <a:rPr lang="en-US" altLang="ja-JP" sz="1100" b="1" u="none" strike="noStrike" dirty="0">
                          <a:effectLst/>
                          <a:latin typeface="BIZ UDPゴシック" panose="020B0400000000000000" pitchFamily="50" charset="-128"/>
                          <a:ea typeface="BIZ UDPゴシック" panose="020B0400000000000000" pitchFamily="50" charset="-128"/>
                        </a:rPr>
                        <a:t> :PHA)</a:t>
                      </a:r>
                      <a:endParaRPr lang="en-US" altLang="ja-JP"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4.5M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3253822572"/>
                  </a:ext>
                </a:extLst>
              </a:tr>
              <a:tr h="211859">
                <a:tc vMerge="1">
                  <a:txBody>
                    <a:bodyPr/>
                    <a:lstStyle/>
                    <a:p>
                      <a:endParaRPr kumimoji="1" lang="ja-JP" altLang="en-US"/>
                    </a:p>
                  </a:txBody>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メタン生成菌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デンマーク</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a:effectLst/>
                          <a:latin typeface="BIZ UDPゴシック" panose="020B0400000000000000" pitchFamily="50" charset="-128"/>
                          <a:ea typeface="BIZ UDPゴシック" panose="020B0400000000000000" pitchFamily="50" charset="-128"/>
                        </a:rPr>
                        <a:t>Electrochaea</a:t>
                      </a:r>
                      <a:endParaRPr lang="en-US" sz="11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メタンガス（エネルギー）</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r" fontAlgn="ctr"/>
                      <a:r>
                        <a:rPr lang="en-US" sz="1100" b="1" u="none" strike="noStrike" dirty="0">
                          <a:effectLst/>
                          <a:latin typeface="BIZ UDPゴシック" panose="020B0400000000000000" pitchFamily="50" charset="-128"/>
                          <a:ea typeface="BIZ UDPゴシック" panose="020B0400000000000000" pitchFamily="50" charset="-128"/>
                        </a:rPr>
                        <a:t>41.2M</a:t>
                      </a:r>
                      <a:r>
                        <a:rPr lang="ja-JP" altLang="en-US" sz="1100" b="1" u="none" strike="noStrike" dirty="0">
                          <a:effectLst/>
                          <a:latin typeface="BIZ UDPゴシック" panose="020B0400000000000000" pitchFamily="50" charset="-128"/>
                          <a:ea typeface="BIZ UDPゴシック" panose="020B0400000000000000" pitchFamily="50" charset="-128"/>
                        </a:rPr>
                        <a:t>ドル</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935596867"/>
                  </a:ext>
                </a:extLst>
              </a:tr>
              <a:tr h="376538">
                <a:tc vMerge="1">
                  <a:txBody>
                    <a:bodyPr/>
                    <a:lstStyle/>
                    <a:p>
                      <a:endParaRPr kumimoji="1" lang="ja-JP" altLang="en-US"/>
                    </a:p>
                  </a:txBody>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大腸菌</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2">
                        <a:lumMod val="60000"/>
                        <a:lumOff val="40000"/>
                      </a:schemeClr>
                    </a:solidFill>
                  </a:tcPr>
                </a:tc>
                <a:tc>
                  <a:txBody>
                    <a:bodyPr/>
                    <a:lstStyle/>
                    <a:p>
                      <a:pPr algn="ctr" fontAlgn="ctr"/>
                      <a:r>
                        <a:rPr lang="ja-JP" altLang="en-US" sz="1100" b="1" u="none" strike="noStrike" dirty="0">
                          <a:effectLst/>
                          <a:latin typeface="BIZ UDPゴシック" panose="020B0400000000000000" pitchFamily="50" charset="-128"/>
                          <a:ea typeface="BIZ UDPゴシック" panose="020B0400000000000000" pitchFamily="50" charset="-128"/>
                        </a:rPr>
                        <a:t>アメリカ</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bg2"/>
                    </a:solidFill>
                  </a:tcPr>
                </a:tc>
                <a:tc>
                  <a:txBody>
                    <a:bodyPr/>
                    <a:lstStyle/>
                    <a:p>
                      <a:pPr algn="l" fontAlgn="ctr"/>
                      <a:r>
                        <a:rPr lang="en-US" sz="1100" b="1" u="none" strike="noStrike" dirty="0">
                          <a:effectLst/>
                          <a:latin typeface="BIZ UDPゴシック" panose="020B0400000000000000" pitchFamily="50" charset="-128"/>
                          <a:ea typeface="BIZ UDPゴシック" panose="020B0400000000000000" pitchFamily="50" charset="-128"/>
                        </a:rPr>
                        <a:t>Industrial Microbes</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5">
                        <a:lumMod val="20000"/>
                        <a:lumOff val="80000"/>
                      </a:schemeClr>
                    </a:solidFill>
                  </a:tcPr>
                </a:tc>
                <a:tc>
                  <a:txBody>
                    <a:bodyPr/>
                    <a:lstStyle/>
                    <a:p>
                      <a:pPr algn="l" fontAlgn="ctr"/>
                      <a:r>
                        <a:rPr lang="ja-JP" altLang="en-US" sz="1100" b="1" u="none" strike="noStrike" dirty="0">
                          <a:effectLst/>
                          <a:latin typeface="BIZ UDPゴシック" panose="020B0400000000000000" pitchFamily="50" charset="-128"/>
                          <a:ea typeface="BIZ UDPゴシック" panose="020B0400000000000000" pitchFamily="50" charset="-128"/>
                        </a:rPr>
                        <a:t>線維、プラスチック、ゴム、塗料、コーディング剤</a:t>
                      </a:r>
                      <a:endParaRPr lang="ja-JP" alt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tc>
                <a:tc>
                  <a:txBody>
                    <a:bodyPr/>
                    <a:lstStyle/>
                    <a:p>
                      <a:pPr algn="ctr" fontAlgn="ctr"/>
                      <a:r>
                        <a:rPr lang="en-US" sz="1100" b="1" u="none" strike="noStrike" dirty="0">
                          <a:effectLst/>
                          <a:latin typeface="BIZ UDPゴシック" panose="020B0400000000000000" pitchFamily="50" charset="-128"/>
                          <a:ea typeface="BIZ UDPゴシック" panose="020B0400000000000000" pitchFamily="50" charset="-128"/>
                        </a:rPr>
                        <a:t>N/A</a:t>
                      </a:r>
                      <a:endParaRPr lang="en-US" sz="11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7657" marR="7657" marT="7657" marB="0" anchor="ctr">
                    <a:solidFill>
                      <a:schemeClr val="accent6">
                        <a:lumMod val="20000"/>
                        <a:lumOff val="80000"/>
                      </a:schemeClr>
                    </a:solidFill>
                  </a:tcPr>
                </a:tc>
                <a:extLst>
                  <a:ext uri="{0D108BD9-81ED-4DB2-BD59-A6C34878D82A}">
                    <a16:rowId xmlns:a16="http://schemas.microsoft.com/office/drawing/2014/main" val="1953491254"/>
                  </a:ext>
                </a:extLst>
              </a:tr>
            </a:tbl>
          </a:graphicData>
        </a:graphic>
      </p:graphicFrame>
      <p:sp>
        <p:nvSpPr>
          <p:cNvPr id="6" name="object 6">
            <a:extLst>
              <a:ext uri="{FF2B5EF4-FFF2-40B4-BE49-F238E27FC236}">
                <a16:creationId xmlns:a16="http://schemas.microsoft.com/office/drawing/2014/main" id="{BEBF01B7-9BB6-4D5D-89D9-C4B0E7B211F3}"/>
              </a:ext>
            </a:extLst>
          </p:cNvPr>
          <p:cNvSpPr txBox="1"/>
          <p:nvPr/>
        </p:nvSpPr>
        <p:spPr>
          <a:xfrm>
            <a:off x="1" y="6304397"/>
            <a:ext cx="12192000" cy="530915"/>
          </a:xfrm>
          <a:prstGeom prst="rect">
            <a:avLst/>
          </a:prstGeom>
        </p:spPr>
        <p:txBody>
          <a:bodyPr vert="horz" wrap="square" lIns="0" tIns="12700" rIns="0" bIns="0" rtlCol="0">
            <a:spAutoFit/>
          </a:bodyPr>
          <a:lstStyle/>
          <a:p>
            <a:pPr marL="12700" marR="5080" algn="ctr">
              <a:lnSpc>
                <a:spcPct val="100000"/>
              </a:lnSpc>
              <a:spcBef>
                <a:spcPts val="100"/>
              </a:spcBef>
            </a:pPr>
            <a:r>
              <a:rPr sz="800" dirty="0" err="1">
                <a:latin typeface="BIZ UDP明朝 Medium" panose="02020500000000000000" pitchFamily="18" charset="-128"/>
                <a:ea typeface="BIZ UDP明朝 Medium" panose="02020500000000000000" pitchFamily="18" charset="-128"/>
                <a:cs typeface="ＭＳ Ｐゴシック"/>
              </a:rPr>
              <a:t>出所</a:t>
            </a:r>
            <a:r>
              <a:rPr sz="800" dirty="0">
                <a:latin typeface="BIZ UDP明朝 Medium" panose="02020500000000000000" pitchFamily="18" charset="-128"/>
                <a:ea typeface="BIZ UDP明朝 Medium" panose="02020500000000000000" pitchFamily="18" charset="-128"/>
                <a:cs typeface="ＭＳ Ｐゴシック"/>
              </a:rPr>
              <a:t>：</a:t>
            </a:r>
            <a:r>
              <a:rPr lang="ja-JP" altLang="en-US" sz="800" dirty="0">
                <a:latin typeface="BIZ UDP明朝 Medium" panose="02020500000000000000" pitchFamily="18" charset="-128"/>
                <a:ea typeface="BIZ UDP明朝 Medium" panose="02020500000000000000" pitchFamily="18" charset="-128"/>
                <a:cs typeface="ＭＳ Ｐゴシック"/>
              </a:rPr>
              <a:t>経済産業省</a:t>
            </a:r>
            <a:endParaRPr lang="en-US" altLang="ja-JP" sz="800" dirty="0">
              <a:latin typeface="BIZ UDP明朝 Medium" panose="02020500000000000000" pitchFamily="18" charset="-128"/>
              <a:ea typeface="BIZ UDP明朝 Medium" panose="02020500000000000000" pitchFamily="18" charset="-128"/>
              <a:cs typeface="ＭＳ Ｐゴシック"/>
            </a:endParaRPr>
          </a:p>
          <a:p>
            <a:pPr marL="12700" marR="5080" algn="ctr">
              <a:lnSpc>
                <a:spcPct val="100000"/>
              </a:lnSpc>
              <a:spcBef>
                <a:spcPts val="100"/>
              </a:spcBef>
            </a:pPr>
            <a:r>
              <a:rPr sz="800" dirty="0">
                <a:latin typeface="BIZ UDP明朝 Medium" panose="02020500000000000000" pitchFamily="18" charset="-128"/>
                <a:ea typeface="BIZ UDP明朝 Medium" panose="02020500000000000000" pitchFamily="18" charset="-128"/>
                <a:cs typeface="ＭＳ Ｐゴシック"/>
              </a:rPr>
              <a:t>富士経済「</a:t>
            </a:r>
            <a:r>
              <a:rPr sz="800" spc="-10" dirty="0">
                <a:latin typeface="BIZ UDP明朝 Medium" panose="02020500000000000000" pitchFamily="18" charset="-128"/>
                <a:ea typeface="BIZ UDP明朝 Medium" panose="02020500000000000000" pitchFamily="18" charset="-128"/>
                <a:cs typeface="Gill Sans MT"/>
              </a:rPr>
              <a:t>CO2</a:t>
            </a:r>
            <a:r>
              <a:rPr sz="800" spc="-20" dirty="0">
                <a:latin typeface="BIZ UDP明朝 Medium" panose="02020500000000000000" pitchFamily="18" charset="-128"/>
                <a:ea typeface="BIZ UDP明朝 Medium" panose="02020500000000000000" pitchFamily="18" charset="-128"/>
                <a:cs typeface="ＭＳ Ｐゴシック"/>
              </a:rPr>
              <a:t>利活用ビジネスにおけるグローバル市場の現状と将来展望 </a:t>
            </a:r>
            <a:r>
              <a:rPr sz="800" dirty="0">
                <a:latin typeface="BIZ UDP明朝 Medium" panose="02020500000000000000" pitchFamily="18" charset="-128"/>
                <a:ea typeface="BIZ UDP明朝 Medium" panose="02020500000000000000" pitchFamily="18" charset="-128"/>
                <a:cs typeface="Gill Sans MT"/>
              </a:rPr>
              <a:t>2019</a:t>
            </a:r>
            <a:r>
              <a:rPr sz="800" spc="-5" dirty="0">
                <a:latin typeface="BIZ UDP明朝 Medium" panose="02020500000000000000" pitchFamily="18" charset="-128"/>
                <a:ea typeface="BIZ UDP明朝 Medium" panose="02020500000000000000" pitchFamily="18" charset="-128"/>
                <a:cs typeface="ＭＳ Ｐゴシック"/>
              </a:rPr>
              <a:t>」、</a:t>
            </a:r>
            <a:r>
              <a:rPr sz="800" spc="-10" dirty="0">
                <a:latin typeface="BIZ UDP明朝 Medium" panose="02020500000000000000" pitchFamily="18" charset="-128"/>
                <a:ea typeface="BIZ UDP明朝 Medium" panose="02020500000000000000" pitchFamily="18" charset="-128"/>
                <a:cs typeface="Gill Sans MT"/>
              </a:rPr>
              <a:t>Crunchbase</a:t>
            </a:r>
            <a:r>
              <a:rPr sz="800" spc="-10" dirty="0">
                <a:latin typeface="BIZ UDP明朝 Medium" panose="02020500000000000000" pitchFamily="18" charset="-128"/>
                <a:ea typeface="BIZ UDP明朝 Medium" panose="02020500000000000000" pitchFamily="18" charset="-128"/>
                <a:cs typeface="ＭＳ Ｐゴシック"/>
              </a:rPr>
              <a:t>、</a:t>
            </a:r>
            <a:r>
              <a:rPr sz="800" dirty="0">
                <a:latin typeface="BIZ UDP明朝 Medium" panose="02020500000000000000" pitchFamily="18" charset="-128"/>
                <a:ea typeface="BIZ UDP明朝 Medium" panose="02020500000000000000" pitchFamily="18" charset="-128"/>
                <a:cs typeface="Gill Sans MT"/>
              </a:rPr>
              <a:t>IEA</a:t>
            </a:r>
            <a:r>
              <a:rPr sz="800" spc="-15" dirty="0">
                <a:latin typeface="BIZ UDP明朝 Medium" panose="02020500000000000000" pitchFamily="18" charset="-128"/>
                <a:ea typeface="BIZ UDP明朝 Medium" panose="02020500000000000000" pitchFamily="18" charset="-128"/>
                <a:cs typeface="Gill Sans MT"/>
              </a:rPr>
              <a:t> </a:t>
            </a:r>
            <a:r>
              <a:rPr sz="800" spc="-10" dirty="0">
                <a:latin typeface="BIZ UDP明朝 Medium" panose="02020500000000000000" pitchFamily="18" charset="-128"/>
                <a:ea typeface="BIZ UDP明朝 Medium" panose="02020500000000000000" pitchFamily="18" charset="-128"/>
                <a:cs typeface="Gill Sans MT"/>
              </a:rPr>
              <a:t>Bioenergy</a:t>
            </a:r>
            <a:r>
              <a:rPr sz="800" spc="-10" dirty="0">
                <a:latin typeface="BIZ UDP明朝 Medium" panose="02020500000000000000" pitchFamily="18" charset="-128"/>
                <a:ea typeface="BIZ UDP明朝 Medium" panose="02020500000000000000" pitchFamily="18" charset="-128"/>
                <a:cs typeface="ＭＳ Ｐゴシック"/>
              </a:rPr>
              <a:t>レポート「</a:t>
            </a:r>
            <a:r>
              <a:rPr sz="800" dirty="0">
                <a:latin typeface="BIZ UDP明朝 Medium" panose="02020500000000000000" pitchFamily="18" charset="-128"/>
                <a:ea typeface="BIZ UDP明朝 Medium" panose="02020500000000000000" pitchFamily="18" charset="-128"/>
                <a:cs typeface="Gill Sans MT"/>
              </a:rPr>
              <a:t>State</a:t>
            </a:r>
            <a:r>
              <a:rPr sz="800" spc="-20"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of</a:t>
            </a:r>
            <a:r>
              <a:rPr sz="800" spc="10"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Technology</a:t>
            </a:r>
            <a:r>
              <a:rPr sz="800" spc="-25"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Review</a:t>
            </a:r>
            <a:r>
              <a:rPr sz="800" spc="10" dirty="0">
                <a:latin typeface="BIZ UDP明朝 Medium" panose="02020500000000000000" pitchFamily="18" charset="-128"/>
                <a:ea typeface="BIZ UDP明朝 Medium" panose="02020500000000000000" pitchFamily="18" charset="-128"/>
                <a:cs typeface="Gill Sans MT"/>
              </a:rPr>
              <a:t> – </a:t>
            </a:r>
            <a:r>
              <a:rPr sz="800" dirty="0">
                <a:latin typeface="BIZ UDP明朝 Medium" panose="02020500000000000000" pitchFamily="18" charset="-128"/>
                <a:ea typeface="BIZ UDP明朝 Medium" panose="02020500000000000000" pitchFamily="18" charset="-128"/>
                <a:cs typeface="Gill Sans MT"/>
              </a:rPr>
              <a:t>Algae</a:t>
            </a:r>
            <a:r>
              <a:rPr sz="800" spc="-5"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Bioenergy</a:t>
            </a:r>
            <a:r>
              <a:rPr sz="800" spc="220"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An</a:t>
            </a:r>
            <a:r>
              <a:rPr sz="800" spc="10" dirty="0">
                <a:latin typeface="BIZ UDP明朝 Medium" panose="02020500000000000000" pitchFamily="18" charset="-128"/>
                <a:ea typeface="BIZ UDP明朝 Medium" panose="02020500000000000000" pitchFamily="18" charset="-128"/>
                <a:cs typeface="Gill Sans MT"/>
              </a:rPr>
              <a:t> </a:t>
            </a:r>
            <a:r>
              <a:rPr sz="800" dirty="0">
                <a:latin typeface="BIZ UDP明朝 Medium" panose="02020500000000000000" pitchFamily="18" charset="-128"/>
                <a:ea typeface="BIZ UDP明朝 Medium" panose="02020500000000000000" pitchFamily="18" charset="-128"/>
                <a:cs typeface="Gill Sans MT"/>
              </a:rPr>
              <a:t>IEA Bioenergy</a:t>
            </a:r>
            <a:r>
              <a:rPr sz="800" spc="-20" dirty="0">
                <a:latin typeface="BIZ UDP明朝 Medium" panose="02020500000000000000" pitchFamily="18" charset="-128"/>
                <a:ea typeface="BIZ UDP明朝 Medium" panose="02020500000000000000" pitchFamily="18" charset="-128"/>
                <a:cs typeface="Gill Sans MT"/>
              </a:rPr>
              <a:t> </a:t>
            </a:r>
            <a:r>
              <a:rPr sz="800" spc="-10" dirty="0">
                <a:latin typeface="BIZ UDP明朝 Medium" panose="02020500000000000000" pitchFamily="18" charset="-128"/>
                <a:ea typeface="BIZ UDP明朝 Medium" panose="02020500000000000000" pitchFamily="18" charset="-128"/>
                <a:cs typeface="Gill Sans MT"/>
              </a:rPr>
              <a:t>Inter-</a:t>
            </a:r>
            <a:r>
              <a:rPr sz="800" dirty="0">
                <a:latin typeface="BIZ UDP明朝 Medium" panose="02020500000000000000" pitchFamily="18" charset="-128"/>
                <a:ea typeface="BIZ UDP明朝 Medium" panose="02020500000000000000" pitchFamily="18" charset="-128"/>
                <a:cs typeface="Gill Sans MT"/>
              </a:rPr>
              <a:t>Task</a:t>
            </a:r>
            <a:r>
              <a:rPr sz="800" spc="-5" dirty="0">
                <a:latin typeface="BIZ UDP明朝 Medium" panose="02020500000000000000" pitchFamily="18" charset="-128"/>
                <a:ea typeface="BIZ UDP明朝 Medium" panose="02020500000000000000" pitchFamily="18" charset="-128"/>
                <a:cs typeface="Gill Sans MT"/>
              </a:rPr>
              <a:t> </a:t>
            </a:r>
            <a:r>
              <a:rPr sz="800" spc="-10" dirty="0">
                <a:latin typeface="BIZ UDP明朝 Medium" panose="02020500000000000000" pitchFamily="18" charset="-128"/>
                <a:ea typeface="BIZ UDP明朝 Medium" panose="02020500000000000000" pitchFamily="18" charset="-128"/>
                <a:cs typeface="Gill Sans MT"/>
              </a:rPr>
              <a:t>Strategic Project(2017)</a:t>
            </a:r>
            <a:r>
              <a:rPr sz="800" spc="-10" dirty="0">
                <a:latin typeface="BIZ UDP明朝 Medium" panose="02020500000000000000" pitchFamily="18" charset="-128"/>
                <a:ea typeface="BIZ UDP明朝 Medium" panose="02020500000000000000" pitchFamily="18" charset="-128"/>
                <a:cs typeface="ＭＳ Ｐゴシック"/>
              </a:rPr>
              <a:t>」、</a:t>
            </a:r>
            <a:r>
              <a:rPr sz="800" spc="-10" dirty="0" err="1">
                <a:latin typeface="BIZ UDP明朝 Medium" panose="02020500000000000000" pitchFamily="18" charset="-128"/>
                <a:ea typeface="BIZ UDP明朝 Medium" panose="02020500000000000000" pitchFamily="18" charset="-128"/>
                <a:cs typeface="ＭＳ Ｐゴシック"/>
              </a:rPr>
              <a:t>日経バイオテク</a:t>
            </a:r>
            <a:r>
              <a:rPr sz="800" spc="-10" dirty="0">
                <a:latin typeface="BIZ UDP明朝 Medium" panose="02020500000000000000" pitchFamily="18" charset="-128"/>
                <a:ea typeface="BIZ UDP明朝 Medium" panose="02020500000000000000" pitchFamily="18" charset="-128"/>
                <a:cs typeface="ＭＳ Ｐゴシック"/>
              </a:rPr>
              <a:t>、</a:t>
            </a:r>
            <a:endParaRPr lang="en-US" sz="800" spc="-10" dirty="0">
              <a:latin typeface="BIZ UDP明朝 Medium" panose="02020500000000000000" pitchFamily="18" charset="-128"/>
              <a:ea typeface="BIZ UDP明朝 Medium" panose="02020500000000000000" pitchFamily="18" charset="-128"/>
              <a:cs typeface="ＭＳ Ｐゴシック"/>
            </a:endParaRPr>
          </a:p>
          <a:p>
            <a:pPr marL="12700" marR="5080" algn="ctr">
              <a:lnSpc>
                <a:spcPct val="100000"/>
              </a:lnSpc>
              <a:spcBef>
                <a:spcPts val="100"/>
              </a:spcBef>
            </a:pPr>
            <a:r>
              <a:rPr sz="800" spc="-10" dirty="0" err="1">
                <a:latin typeface="BIZ UDP明朝 Medium" panose="02020500000000000000" pitchFamily="18" charset="-128"/>
                <a:ea typeface="BIZ UDP明朝 Medium" panose="02020500000000000000" pitchFamily="18" charset="-128"/>
                <a:cs typeface="ＭＳ Ｐゴシック"/>
              </a:rPr>
              <a:t>科学技術振興機構「ゲノム関連技術の</a:t>
            </a:r>
            <a:r>
              <a:rPr sz="800" dirty="0" err="1">
                <a:latin typeface="BIZ UDP明朝 Medium" panose="02020500000000000000" pitchFamily="18" charset="-128"/>
                <a:ea typeface="BIZ UDP明朝 Medium" panose="02020500000000000000" pitchFamily="18" charset="-128"/>
                <a:cs typeface="Gill Sans MT"/>
              </a:rPr>
              <a:t>ELSI</a:t>
            </a:r>
            <a:r>
              <a:rPr sz="800" dirty="0" err="1">
                <a:latin typeface="BIZ UDP明朝 Medium" panose="02020500000000000000" pitchFamily="18" charset="-128"/>
                <a:ea typeface="BIZ UDP明朝 Medium" panose="02020500000000000000" pitchFamily="18" charset="-128"/>
                <a:cs typeface="ＭＳ Ｐゴシック"/>
              </a:rPr>
              <a:t>・</a:t>
            </a:r>
            <a:r>
              <a:rPr sz="800" dirty="0" err="1">
                <a:latin typeface="BIZ UDP明朝 Medium" panose="02020500000000000000" pitchFamily="18" charset="-128"/>
                <a:ea typeface="BIZ UDP明朝 Medium" panose="02020500000000000000" pitchFamily="18" charset="-128"/>
                <a:cs typeface="Gill Sans MT"/>
              </a:rPr>
              <a:t>RRI</a:t>
            </a:r>
            <a:r>
              <a:rPr sz="800" spc="190" dirty="0">
                <a:latin typeface="BIZ UDP明朝 Medium" panose="02020500000000000000" pitchFamily="18" charset="-128"/>
                <a:ea typeface="BIZ UDP明朝 Medium" panose="02020500000000000000" pitchFamily="18" charset="-128"/>
                <a:cs typeface="Gill Sans MT"/>
              </a:rPr>
              <a:t> </a:t>
            </a:r>
            <a:r>
              <a:rPr sz="800" spc="-5" dirty="0">
                <a:latin typeface="BIZ UDP明朝 Medium" panose="02020500000000000000" pitchFamily="18" charset="-128"/>
                <a:ea typeface="BIZ UDP明朝 Medium" panose="02020500000000000000" pitchFamily="18" charset="-128"/>
                <a:cs typeface="ＭＳ Ｐゴシック"/>
              </a:rPr>
              <a:t>の検討・推進のための調査</a:t>
            </a:r>
            <a:r>
              <a:rPr sz="800" spc="-10" dirty="0">
                <a:latin typeface="BIZ UDP明朝 Medium" panose="02020500000000000000" pitchFamily="18" charset="-128"/>
                <a:ea typeface="BIZ UDP明朝 Medium" panose="02020500000000000000" pitchFamily="18" charset="-128"/>
                <a:cs typeface="ＭＳ Ｐゴシック"/>
              </a:rPr>
              <a:t>［第二期］</a:t>
            </a:r>
            <a:r>
              <a:rPr sz="800" spc="-15" dirty="0">
                <a:latin typeface="BIZ UDP明朝 Medium" panose="02020500000000000000" pitchFamily="18" charset="-128"/>
                <a:ea typeface="BIZ UDP明朝 Medium" panose="02020500000000000000" pitchFamily="18" charset="-128"/>
                <a:cs typeface="ＭＳ Ｐゴシック"/>
              </a:rPr>
              <a:t>「海外動向」拡張調査報告書」エキスパートコメントよりアーサー・ディ・リトル作成</a:t>
            </a:r>
            <a:endParaRPr sz="800"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pPr>
            <a:r>
              <a:rPr sz="800" dirty="0">
                <a:latin typeface="BIZ UDP明朝 Medium" panose="02020500000000000000" pitchFamily="18" charset="-128"/>
                <a:ea typeface="BIZ UDP明朝 Medium" panose="02020500000000000000" pitchFamily="18" charset="-128"/>
                <a:cs typeface="Gill Sans MT"/>
              </a:rPr>
              <a:t>*</a:t>
            </a:r>
            <a:r>
              <a:rPr sz="800" spc="-15" dirty="0">
                <a:latin typeface="BIZ UDP明朝 Medium" panose="02020500000000000000" pitchFamily="18" charset="-128"/>
                <a:ea typeface="BIZ UDP明朝 Medium" panose="02020500000000000000" pitchFamily="18" charset="-128"/>
                <a:cs typeface="ＭＳ Ｐゴシック"/>
              </a:rPr>
              <a:t>合成生物学手法を用いたプレーヤーに限定し、天然由来の株を用いているプレーヤーは除外</a:t>
            </a:r>
            <a:endParaRPr sz="800" dirty="0">
              <a:latin typeface="BIZ UDP明朝 Medium" panose="02020500000000000000" pitchFamily="18" charset="-128"/>
              <a:ea typeface="BIZ UDP明朝 Medium" panose="02020500000000000000" pitchFamily="18" charset="-128"/>
              <a:cs typeface="ＭＳ Ｐゴシック"/>
            </a:endParaRPr>
          </a:p>
        </p:txBody>
      </p:sp>
      <p:sp>
        <p:nvSpPr>
          <p:cNvPr id="7" name="テキスト ボックス 6">
            <a:extLst>
              <a:ext uri="{FF2B5EF4-FFF2-40B4-BE49-F238E27FC236}">
                <a16:creationId xmlns:a16="http://schemas.microsoft.com/office/drawing/2014/main" id="{AE36614C-3F38-465A-AD17-80315DB2D1E1}"/>
              </a:ext>
            </a:extLst>
          </p:cNvPr>
          <p:cNvSpPr txBox="1"/>
          <p:nvPr/>
        </p:nvSpPr>
        <p:spPr>
          <a:xfrm>
            <a:off x="4017306" y="59739"/>
            <a:ext cx="4178480" cy="338554"/>
          </a:xfrm>
          <a:prstGeom prst="rect">
            <a:avLst/>
          </a:prstGeom>
          <a:noFill/>
          <a:ln>
            <a:noFill/>
          </a:ln>
        </p:spPr>
        <p:txBody>
          <a:bodyPr wrap="square" rtlCol="0">
            <a:spAutoFit/>
          </a:bodyPr>
          <a:lstStyle/>
          <a:p>
            <a:pPr algn="ctr"/>
            <a:r>
              <a:rPr lang="ja-JP" altLang="en-US" sz="1600" b="1" dirty="0">
                <a:latin typeface="BIZ UDP明朝 Medium" panose="02020500000000000000" pitchFamily="18" charset="-128"/>
                <a:ea typeface="BIZ UDP明朝 Medium" panose="02020500000000000000" pitchFamily="18" charset="-128"/>
              </a:rPr>
              <a:t>微生物を利用した合成生物企業</a:t>
            </a:r>
            <a:endParaRPr kumimoji="1" lang="ja-JP" altLang="en-US" sz="16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584727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bject 11">
            <a:extLst>
              <a:ext uri="{FF2B5EF4-FFF2-40B4-BE49-F238E27FC236}">
                <a16:creationId xmlns:a16="http://schemas.microsoft.com/office/drawing/2014/main" id="{B2BC4CB7-E7FB-40FB-8746-93CCD0F989A2}"/>
              </a:ext>
            </a:extLst>
          </p:cNvPr>
          <p:cNvSpPr txBox="1"/>
          <p:nvPr/>
        </p:nvSpPr>
        <p:spPr>
          <a:xfrm>
            <a:off x="501703" y="842469"/>
            <a:ext cx="11236750" cy="3045706"/>
          </a:xfrm>
          <a:prstGeom prst="rect">
            <a:avLst/>
          </a:prstGeom>
        </p:spPr>
        <p:txBody>
          <a:bodyPr vert="horz" wrap="square" lIns="0" tIns="16510" rIns="0" bIns="0" rtlCol="0">
            <a:spAutoFit/>
          </a:bodyPr>
          <a:lstStyle/>
          <a:p>
            <a:pPr marL="1724660">
              <a:lnSpc>
                <a:spcPct val="100000"/>
              </a:lnSpc>
              <a:spcBef>
                <a:spcPts val="130"/>
              </a:spcBef>
            </a:pPr>
            <a:r>
              <a:rPr sz="2000" i="1" u="heavy" spc="-25" dirty="0">
                <a:uFill>
                  <a:solidFill>
                    <a:srgbClr val="FF0000"/>
                  </a:solidFill>
                </a:uFill>
                <a:latin typeface="Amasis MT Pro Medium" panose="02040604050005020304" pitchFamily="18" charset="0"/>
                <a:cs typeface="Malgun Gothic Semilight"/>
              </a:rPr>
              <a:t>China’s</a:t>
            </a:r>
            <a:r>
              <a:rPr sz="2000" i="1" u="heavy" spc="-65" dirty="0">
                <a:uFill>
                  <a:solidFill>
                    <a:srgbClr val="FF0000"/>
                  </a:solidFill>
                </a:uFill>
                <a:latin typeface="Amasis MT Pro Medium" panose="02040604050005020304" pitchFamily="18" charset="0"/>
                <a:cs typeface="Malgun Gothic Semilight"/>
              </a:rPr>
              <a:t> </a:t>
            </a:r>
            <a:r>
              <a:rPr sz="2000" i="1" u="heavy" spc="-25" dirty="0">
                <a:uFill>
                  <a:solidFill>
                    <a:srgbClr val="FF0000"/>
                  </a:solidFill>
                </a:uFill>
                <a:latin typeface="Amasis MT Pro Medium" panose="02040604050005020304" pitchFamily="18" charset="0"/>
                <a:cs typeface="Malgun Gothic Semilight"/>
              </a:rPr>
              <a:t>Strategy</a:t>
            </a:r>
            <a:r>
              <a:rPr sz="2000" i="1" u="heavy" spc="-40" dirty="0">
                <a:uFill>
                  <a:solidFill>
                    <a:srgbClr val="FF0000"/>
                  </a:solidFill>
                </a:uFill>
                <a:latin typeface="Amasis MT Pro Medium" panose="02040604050005020304" pitchFamily="18" charset="0"/>
                <a:cs typeface="Malgun Gothic Semilight"/>
              </a:rPr>
              <a:t> </a:t>
            </a:r>
            <a:r>
              <a:rPr sz="2000" i="1" u="heavy" dirty="0">
                <a:uFill>
                  <a:solidFill>
                    <a:srgbClr val="FF0000"/>
                  </a:solidFill>
                </a:uFill>
                <a:latin typeface="Amasis MT Pro Medium" panose="02040604050005020304" pitchFamily="18" charset="0"/>
                <a:cs typeface="Malgun Gothic Semilight"/>
              </a:rPr>
              <a:t>for</a:t>
            </a:r>
            <a:r>
              <a:rPr sz="2000" i="1" u="heavy" spc="-40" dirty="0">
                <a:uFill>
                  <a:solidFill>
                    <a:srgbClr val="FF0000"/>
                  </a:solidFill>
                </a:uFill>
                <a:latin typeface="Amasis MT Pro Medium" panose="02040604050005020304" pitchFamily="18" charset="0"/>
                <a:cs typeface="Malgun Gothic Semilight"/>
              </a:rPr>
              <a:t> </a:t>
            </a:r>
            <a:r>
              <a:rPr sz="2000" i="1" u="heavy" spc="-25" dirty="0">
                <a:uFill>
                  <a:solidFill>
                    <a:srgbClr val="FF0000"/>
                  </a:solidFill>
                </a:uFill>
                <a:latin typeface="Amasis MT Pro Medium" panose="02040604050005020304" pitchFamily="18" charset="0"/>
                <a:cs typeface="Malgun Gothic Semilight"/>
              </a:rPr>
              <a:t>Synthetic</a:t>
            </a:r>
            <a:r>
              <a:rPr sz="2000" i="1" u="heavy" spc="-55" dirty="0">
                <a:uFill>
                  <a:solidFill>
                    <a:srgbClr val="FF0000"/>
                  </a:solidFill>
                </a:uFill>
                <a:latin typeface="Amasis MT Pro Medium" panose="02040604050005020304" pitchFamily="18" charset="0"/>
                <a:cs typeface="Malgun Gothic Semilight"/>
              </a:rPr>
              <a:t> </a:t>
            </a:r>
            <a:r>
              <a:rPr sz="2000" i="1" u="heavy" spc="-10" dirty="0">
                <a:uFill>
                  <a:solidFill>
                    <a:srgbClr val="FF0000"/>
                  </a:solidFill>
                </a:uFill>
                <a:latin typeface="Amasis MT Pro Medium" panose="02040604050005020304" pitchFamily="18" charset="0"/>
                <a:cs typeface="Malgun Gothic Semilight"/>
              </a:rPr>
              <a:t>Biolo</a:t>
            </a:r>
            <a:r>
              <a:rPr sz="2000" i="1" spc="-10" dirty="0">
                <a:latin typeface="Amasis MT Pro Medium" panose="02040604050005020304" pitchFamily="18" charset="0"/>
                <a:cs typeface="Malgun Gothic Semilight"/>
              </a:rPr>
              <a:t>gy</a:t>
            </a:r>
            <a:endParaRPr sz="2000" dirty="0">
              <a:latin typeface="Amasis MT Pro Medium" panose="02040604050005020304" pitchFamily="18" charset="0"/>
              <a:cs typeface="Malgun Gothic Semilight"/>
            </a:endParaRPr>
          </a:p>
          <a:p>
            <a:pPr marL="1724660" marR="55880">
              <a:lnSpc>
                <a:spcPct val="99600"/>
              </a:lnSpc>
              <a:spcBef>
                <a:spcPts val="55"/>
              </a:spcBef>
              <a:tabLst>
                <a:tab pos="8780780" algn="l"/>
              </a:tabLst>
            </a:pPr>
            <a:r>
              <a:rPr sz="1600" dirty="0">
                <a:latin typeface="Amasis MT Pro Medium" panose="02040604050005020304" pitchFamily="18" charset="0"/>
                <a:cs typeface="ＭＳ Ｐゴシック"/>
              </a:rPr>
              <a:t>In</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recognition</a:t>
            </a:r>
            <a:r>
              <a:rPr sz="1600" spc="-3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of</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transformative</a:t>
            </a:r>
            <a:r>
              <a:rPr sz="1600" spc="-6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potential</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of</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synthetic</a:t>
            </a:r>
            <a:r>
              <a:rPr sz="1600" spc="-5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biology</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and</a:t>
            </a:r>
            <a:r>
              <a:rPr sz="1600" spc="-3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importance</a:t>
            </a:r>
            <a:r>
              <a:rPr sz="1600" spc="-45" dirty="0">
                <a:latin typeface="Amasis MT Pro Medium" panose="02040604050005020304" pitchFamily="18" charset="0"/>
                <a:cs typeface="ＭＳ Ｐゴシック"/>
              </a:rPr>
              <a:t> </a:t>
            </a:r>
            <a:r>
              <a:rPr sz="1600" spc="-25" dirty="0">
                <a:latin typeface="Amasis MT Pro Medium" panose="02040604050005020304" pitchFamily="18" charset="0"/>
                <a:cs typeface="ＭＳ Ｐゴシック"/>
              </a:rPr>
              <a:t>of </a:t>
            </a:r>
            <a:r>
              <a:rPr sz="1600" dirty="0">
                <a:latin typeface="Amasis MT Pro Medium" panose="02040604050005020304" pitchFamily="18" charset="0"/>
                <a:cs typeface="ＭＳ Ｐゴシック"/>
              </a:rPr>
              <a:t>leadership</a:t>
            </a:r>
            <a:r>
              <a:rPr sz="1600" spc="-3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in</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field,</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14</a:t>
            </a:r>
            <a:r>
              <a:rPr sz="1400" baseline="24691" dirty="0">
                <a:latin typeface="Amasis MT Pro Medium" panose="02040604050005020304" pitchFamily="18" charset="0"/>
                <a:cs typeface="ＭＳ Ｐゴシック"/>
              </a:rPr>
              <a:t>th</a:t>
            </a:r>
            <a:r>
              <a:rPr sz="1400" spc="179" baseline="24691"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FYP</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has</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listed</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biotechnology,</a:t>
            </a:r>
            <a:r>
              <a:rPr sz="1600" spc="-3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including</a:t>
            </a:r>
            <a:r>
              <a:rPr sz="1600" spc="-2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synthetic</a:t>
            </a:r>
            <a:r>
              <a:rPr sz="1600" spc="-4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biology,</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as</a:t>
            </a:r>
            <a:r>
              <a:rPr sz="1600" spc="-15" dirty="0">
                <a:latin typeface="Amasis MT Pro Medium" panose="02040604050005020304" pitchFamily="18" charset="0"/>
                <a:cs typeface="ＭＳ Ｐゴシック"/>
              </a:rPr>
              <a:t> </a:t>
            </a:r>
            <a:r>
              <a:rPr sz="1600" spc="-25" dirty="0">
                <a:latin typeface="Amasis MT Pro Medium" panose="02040604050005020304" pitchFamily="18" charset="0"/>
                <a:cs typeface="ＭＳ Ｐゴシック"/>
              </a:rPr>
              <a:t>one </a:t>
            </a:r>
            <a:r>
              <a:rPr sz="1600" dirty="0">
                <a:latin typeface="Amasis MT Pro Medium" panose="02040604050005020304" pitchFamily="18" charset="0"/>
                <a:cs typeface="ＭＳ Ｐゴシック"/>
              </a:rPr>
              <a:t>of</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seven</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fields</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in</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science</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and</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technology</a:t>
            </a:r>
            <a:r>
              <a:rPr sz="1600" spc="-3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where</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the</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CCP</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will focus</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resources</a:t>
            </a:r>
            <a:r>
              <a:rPr sz="1600" spc="-2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and</a:t>
            </a:r>
            <a:r>
              <a:rPr sz="1600" spc="-15" dirty="0">
                <a:latin typeface="Amasis MT Pro Medium" panose="02040604050005020304" pitchFamily="18" charset="0"/>
                <a:cs typeface="ＭＳ Ｐゴシック"/>
              </a:rPr>
              <a:t> </a:t>
            </a:r>
            <a:r>
              <a:rPr sz="1600" spc="-10" dirty="0">
                <a:latin typeface="Amasis MT Pro Medium" panose="02040604050005020304" pitchFamily="18" charset="0"/>
                <a:cs typeface="ＭＳ Ｐゴシック"/>
              </a:rPr>
              <a:t>strategic </a:t>
            </a:r>
            <a:r>
              <a:rPr sz="1600" dirty="0">
                <a:latin typeface="Amasis MT Pro Medium" panose="02040604050005020304" pitchFamily="18" charset="0"/>
                <a:cs typeface="ＭＳ Ｐゴシック"/>
              </a:rPr>
              <a:t>planning.</a:t>
            </a:r>
            <a:r>
              <a:rPr sz="1600" spc="-4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Although</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detailed</a:t>
            </a:r>
            <a:r>
              <a:rPr sz="1600" spc="-4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data</a:t>
            </a:r>
            <a:r>
              <a:rPr sz="1600"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on</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Chinese</a:t>
            </a:r>
            <a:r>
              <a:rPr sz="1600" spc="-4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government</a:t>
            </a:r>
            <a:r>
              <a:rPr sz="1600" spc="-4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spending</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on</a:t>
            </a:r>
            <a:r>
              <a:rPr sz="1600" spc="-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biotechnology</a:t>
            </a:r>
            <a:r>
              <a:rPr sz="1600" spc="-30" dirty="0">
                <a:latin typeface="Amasis MT Pro Medium" panose="02040604050005020304" pitchFamily="18" charset="0"/>
                <a:cs typeface="ＭＳ Ｐゴシック"/>
              </a:rPr>
              <a:t> </a:t>
            </a:r>
            <a:r>
              <a:rPr sz="1600" spc="-25" dirty="0">
                <a:latin typeface="Amasis MT Pro Medium" panose="02040604050005020304" pitchFamily="18" charset="0"/>
                <a:cs typeface="ＭＳ Ｐゴシック"/>
              </a:rPr>
              <a:t>are </a:t>
            </a:r>
            <a:r>
              <a:rPr sz="1600" dirty="0">
                <a:latin typeface="Amasis MT Pro Medium" panose="02040604050005020304" pitchFamily="18" charset="0"/>
                <a:cs typeface="ＭＳ Ｐゴシック"/>
              </a:rPr>
              <a:t>unavailable,</a:t>
            </a:r>
            <a:r>
              <a:rPr sz="1600" spc="-45" dirty="0">
                <a:latin typeface="Amasis MT Pro Medium" panose="02040604050005020304" pitchFamily="18" charset="0"/>
                <a:cs typeface="ＭＳ Ｐゴシック"/>
              </a:rPr>
              <a:t> </a:t>
            </a:r>
            <a:r>
              <a:rPr sz="1600" u="sng" dirty="0">
                <a:latin typeface="Amasis MT Pro Medium" panose="02040604050005020304" pitchFamily="18" charset="0"/>
                <a:cs typeface="ＭＳ Ｐゴシック"/>
              </a:rPr>
              <a:t>acco</a:t>
            </a:r>
            <a:r>
              <a:rPr sz="1600" u="sng" dirty="0">
                <a:uFill>
                  <a:solidFill>
                    <a:srgbClr val="FF0000"/>
                  </a:solidFill>
                </a:uFill>
                <a:latin typeface="Amasis MT Pro Medium" panose="02040604050005020304" pitchFamily="18" charset="0"/>
                <a:cs typeface="ＭＳ Ｐゴシック"/>
              </a:rPr>
              <a:t>rding</a:t>
            </a:r>
            <a:r>
              <a:rPr sz="1600" u="sng" spc="-3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to</a:t>
            </a:r>
            <a:r>
              <a:rPr sz="1600" u="sng" spc="-2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some</a:t>
            </a:r>
            <a:r>
              <a:rPr sz="1600" u="sng" spc="-5"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estimates,</a:t>
            </a:r>
            <a:r>
              <a:rPr sz="1600" u="sng" spc="-4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China’s</a:t>
            </a:r>
            <a:r>
              <a:rPr sz="1600" u="sng" spc="-35"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central,</a:t>
            </a:r>
            <a:r>
              <a:rPr sz="1600" u="sng" spc="-3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provincial,</a:t>
            </a:r>
            <a:r>
              <a:rPr sz="1600" u="sng" spc="-35"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and</a:t>
            </a:r>
            <a:r>
              <a:rPr sz="1600" u="sng" spc="-2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local</a:t>
            </a:r>
            <a:r>
              <a:rPr sz="1600" u="sng" spc="-15" dirty="0">
                <a:uFill>
                  <a:solidFill>
                    <a:srgbClr val="FF0000"/>
                  </a:solidFill>
                </a:uFill>
                <a:latin typeface="Amasis MT Pro Medium" panose="02040604050005020304" pitchFamily="18" charset="0"/>
                <a:cs typeface="ＭＳ Ｐゴシック"/>
              </a:rPr>
              <a:t> </a:t>
            </a:r>
            <a:r>
              <a:rPr sz="1600" u="sng" spc="-10" dirty="0">
                <a:uFill>
                  <a:solidFill>
                    <a:srgbClr val="FF0000"/>
                  </a:solidFill>
                </a:uFill>
                <a:latin typeface="Amasis MT Pro Medium" panose="02040604050005020304" pitchFamily="18" charset="0"/>
                <a:cs typeface="ＭＳ Ｐゴシック"/>
              </a:rPr>
              <a:t>governments</a:t>
            </a:r>
            <a:r>
              <a:rPr lang="en-US" sz="1600" u="sng" spc="-1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have</a:t>
            </a:r>
            <a:r>
              <a:rPr sz="1600" u="sng" spc="-4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collectively</a:t>
            </a:r>
            <a:r>
              <a:rPr sz="1600" u="sng" spc="-35"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invested</a:t>
            </a:r>
            <a:r>
              <a:rPr sz="1600" u="sng" spc="-40" dirty="0">
                <a:uFill>
                  <a:solidFill>
                    <a:srgbClr val="FF0000"/>
                  </a:solidFill>
                </a:uFill>
                <a:latin typeface="Amasis MT Pro Medium" panose="02040604050005020304" pitchFamily="18" charset="0"/>
                <a:cs typeface="ＭＳ Ｐゴシック"/>
              </a:rPr>
              <a:t> </a:t>
            </a:r>
            <a:r>
              <a:rPr sz="1600" u="sng" dirty="0">
                <a:uFill>
                  <a:solidFill>
                    <a:srgbClr val="FF0000"/>
                  </a:solidFill>
                </a:uFill>
                <a:latin typeface="Amasis MT Pro Medium" panose="02040604050005020304" pitchFamily="18" charset="0"/>
                <a:cs typeface="ＭＳ Ｐゴシック"/>
              </a:rPr>
              <a:t>over</a:t>
            </a:r>
            <a:r>
              <a:rPr sz="1600" u="sng" spc="-2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$100</a:t>
            </a:r>
            <a:r>
              <a:rPr sz="1600" spc="-2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billion</a:t>
            </a:r>
            <a:r>
              <a:rPr sz="1600" spc="15"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in</a:t>
            </a:r>
            <a:r>
              <a:rPr sz="1600" spc="-10" dirty="0">
                <a:latin typeface="Amasis MT Pro Medium" panose="02040604050005020304" pitchFamily="18" charset="0"/>
                <a:cs typeface="ＭＳ Ｐゴシック"/>
              </a:rPr>
              <a:t> </a:t>
            </a:r>
            <a:r>
              <a:rPr sz="1600" dirty="0">
                <a:latin typeface="Amasis MT Pro Medium" panose="02040604050005020304" pitchFamily="18" charset="0"/>
                <a:cs typeface="ＭＳ Ｐゴシック"/>
              </a:rPr>
              <a:t>life sciences</a:t>
            </a:r>
            <a:r>
              <a:rPr sz="1600" spc="-25" dirty="0">
                <a:latin typeface="Amasis MT Pro Medium" panose="02040604050005020304" pitchFamily="18" charset="0"/>
                <a:cs typeface="ＭＳ Ｐゴシック"/>
              </a:rPr>
              <a:t> </a:t>
            </a:r>
            <a:r>
              <a:rPr sz="1600" spc="-20" dirty="0">
                <a:latin typeface="Amasis MT Pro Medium" panose="02040604050005020304" pitchFamily="18" charset="0"/>
                <a:cs typeface="ＭＳ Ｐゴシック"/>
              </a:rPr>
              <a:t>R&amp;D.</a:t>
            </a:r>
            <a:endParaRPr sz="1600" dirty="0">
              <a:latin typeface="Amasis MT Pro Medium" panose="02040604050005020304" pitchFamily="18" charset="0"/>
              <a:cs typeface="ＭＳ Ｐゴシック"/>
            </a:endParaRPr>
          </a:p>
          <a:p>
            <a:pPr marL="1701800" marR="36195">
              <a:lnSpc>
                <a:spcPct val="100000"/>
              </a:lnSpc>
              <a:spcBef>
                <a:spcPts val="925"/>
              </a:spcBef>
            </a:pP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連邦議会</a:t>
            </a:r>
            <a:r>
              <a:rPr sz="1600" spc="-30" dirty="0">
                <a:solidFill>
                  <a:srgbClr val="C00000"/>
                </a:solidFill>
                <a:latin typeface="BIZ UDP明朝 Medium" panose="02020500000000000000" pitchFamily="18" charset="-128"/>
                <a:ea typeface="BIZ UDP明朝 Medium" panose="02020500000000000000" pitchFamily="18" charset="-128"/>
                <a:cs typeface="ＭＳ Ｐゴシック"/>
              </a:rPr>
              <a:t>に</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設置</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さ</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れ</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た</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米中経済</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安全</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保</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障調</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査</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委員</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会が</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2021</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年</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11</a:t>
            </a:r>
            <a:r>
              <a:rPr sz="1600" spc="-30" dirty="0">
                <a:solidFill>
                  <a:srgbClr val="C00000"/>
                </a:solidFill>
                <a:latin typeface="BIZ UDP明朝 Medium" panose="02020500000000000000" pitchFamily="18" charset="-128"/>
                <a:ea typeface="BIZ UDP明朝 Medium" panose="02020500000000000000" pitchFamily="18" charset="-128"/>
                <a:cs typeface="ＭＳ Ｐゴシック"/>
              </a:rPr>
              <a:t>月に議会に提</a:t>
            </a:r>
            <a:r>
              <a:rPr sz="1600" spc="-50" dirty="0">
                <a:solidFill>
                  <a:srgbClr val="C00000"/>
                </a:solidFill>
                <a:latin typeface="BIZ UDP明朝 Medium" panose="02020500000000000000" pitchFamily="18" charset="-128"/>
                <a:ea typeface="BIZ UDP明朝 Medium" panose="02020500000000000000" pitchFamily="18" charset="-128"/>
                <a:cs typeface="ＭＳ Ｐゴシック"/>
              </a:rPr>
              <a:t>出</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し</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た2021</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年版年次報告書</a:t>
            </a:r>
            <a:r>
              <a:rPr sz="1600" spc="-30" dirty="0">
                <a:solidFill>
                  <a:srgbClr val="C00000"/>
                </a:solidFill>
                <a:latin typeface="BIZ UDP明朝 Medium" panose="02020500000000000000" pitchFamily="18" charset="-128"/>
                <a:ea typeface="BIZ UDP明朝 Medium" panose="02020500000000000000" pitchFamily="18" charset="-128"/>
                <a:cs typeface="ＭＳ Ｐゴシック"/>
              </a:rPr>
              <a:t>に</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よると</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、中国政</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府</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の合</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成</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生物</a:t>
            </a:r>
            <a:r>
              <a:rPr sz="1600" spc="-10" dirty="0">
                <a:solidFill>
                  <a:srgbClr val="C00000"/>
                </a:solidFill>
                <a:latin typeface="BIZ UDP明朝 Medium" panose="02020500000000000000" pitchFamily="18" charset="-128"/>
                <a:ea typeface="BIZ UDP明朝 Medium" panose="02020500000000000000" pitchFamily="18" charset="-128"/>
                <a:cs typeface="ＭＳ Ｐゴシック"/>
              </a:rPr>
              <a:t>学</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戦略</a:t>
            </a:r>
            <a:r>
              <a:rPr sz="1600" spc="-20" dirty="0">
                <a:solidFill>
                  <a:srgbClr val="C00000"/>
                </a:solidFill>
                <a:latin typeface="BIZ UDP明朝 Medium" panose="02020500000000000000" pitchFamily="18" charset="-128"/>
                <a:ea typeface="BIZ UDP明朝 Medium" panose="02020500000000000000" pitchFamily="18" charset="-128"/>
                <a:cs typeface="ＭＳ Ｐゴシック"/>
              </a:rPr>
              <a:t>と</a:t>
            </a:r>
            <a:r>
              <a:rPr sz="1600" spc="-25" dirty="0">
                <a:solidFill>
                  <a:srgbClr val="C00000"/>
                </a:solidFill>
                <a:latin typeface="BIZ UDP明朝 Medium" panose="02020500000000000000" pitchFamily="18" charset="-128"/>
                <a:ea typeface="BIZ UDP明朝 Medium" panose="02020500000000000000" pitchFamily="18" charset="-128"/>
                <a:cs typeface="ＭＳ Ｐゴシック"/>
              </a:rPr>
              <a:t>して、</a:t>
            </a:r>
            <a:r>
              <a:rPr sz="1600" b="1" u="sng" spc="-10"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1000億ド</a:t>
            </a:r>
            <a:r>
              <a:rPr sz="1600" b="1" u="sng" spc="-50"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ル</a:t>
            </a:r>
            <a:r>
              <a:rPr sz="1600" b="1" u="sng" spc="-10"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（＝11兆円</a:t>
            </a:r>
            <a:r>
              <a:rPr sz="1600" b="1" u="sng"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a:t>
            </a:r>
            <a:r>
              <a:rPr sz="1600" b="1" u="sng" spc="-10"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以上の政府投資が研究開発</a:t>
            </a:r>
            <a:r>
              <a:rPr sz="1600" b="1" u="sng" spc="-15"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に投じられている</a:t>
            </a:r>
            <a:r>
              <a:rPr lang="ja-JP" altLang="en-US" sz="1600" b="1" u="sng" spc="-15" dirty="0">
                <a:solidFill>
                  <a:srgbClr val="C00000"/>
                </a:solidFill>
                <a:uFill>
                  <a:solidFill>
                    <a:srgbClr val="FF0000"/>
                  </a:solidFill>
                </a:uFill>
                <a:latin typeface="BIZ UDP明朝 Medium" panose="02020500000000000000" pitchFamily="18" charset="-128"/>
                <a:ea typeface="BIZ UDP明朝 Medium" panose="02020500000000000000" pitchFamily="18" charset="-128"/>
                <a:cs typeface="ＭＳ Ｐゴシック"/>
              </a:rPr>
              <a:t>、</a:t>
            </a:r>
            <a:r>
              <a:rPr sz="1600" spc="-20" dirty="0" err="1">
                <a:solidFill>
                  <a:srgbClr val="C00000"/>
                </a:solidFill>
                <a:latin typeface="BIZ UDP明朝 Medium" panose="02020500000000000000" pitchFamily="18" charset="-128"/>
                <a:ea typeface="BIZ UDP明朝 Medium" panose="02020500000000000000" pitchFamily="18" charset="-128"/>
                <a:cs typeface="ＭＳ Ｐゴシック"/>
              </a:rPr>
              <a:t>と</a:t>
            </a:r>
            <a:r>
              <a:rPr sz="1600" spc="-25" dirty="0" err="1">
                <a:solidFill>
                  <a:srgbClr val="C00000"/>
                </a:solidFill>
                <a:latin typeface="BIZ UDP明朝 Medium" panose="02020500000000000000" pitchFamily="18" charset="-128"/>
                <a:ea typeface="BIZ UDP明朝 Medium" panose="02020500000000000000" pitchFamily="18" charset="-128"/>
                <a:cs typeface="ＭＳ Ｐゴシック"/>
              </a:rPr>
              <a:t>報告</a:t>
            </a:r>
            <a:r>
              <a:rPr sz="1600" spc="-20" dirty="0" err="1">
                <a:solidFill>
                  <a:srgbClr val="C00000"/>
                </a:solidFill>
                <a:latin typeface="BIZ UDP明朝 Medium" panose="02020500000000000000" pitchFamily="18" charset="-128"/>
                <a:ea typeface="BIZ UDP明朝 Medium" panose="02020500000000000000" pitchFamily="18" charset="-128"/>
                <a:cs typeface="ＭＳ Ｐゴシック"/>
              </a:rPr>
              <a:t>されている</a:t>
            </a:r>
            <a:r>
              <a:rPr sz="1600" spc="-60" dirty="0">
                <a:solidFill>
                  <a:srgbClr val="C00000"/>
                </a:solidFill>
                <a:latin typeface="BIZ UDP明朝 Medium" panose="02020500000000000000" pitchFamily="18" charset="-128"/>
                <a:ea typeface="BIZ UDP明朝 Medium" panose="02020500000000000000" pitchFamily="18" charset="-128"/>
                <a:cs typeface="ＭＳ Ｐゴシック"/>
              </a:rPr>
              <a:t>。</a:t>
            </a:r>
            <a:endParaRPr sz="1600" dirty="0">
              <a:solidFill>
                <a:srgbClr val="C00000"/>
              </a:solidFill>
              <a:latin typeface="BIZ UDP明朝 Medium" panose="02020500000000000000" pitchFamily="18" charset="-128"/>
              <a:ea typeface="BIZ UDP明朝 Medium" panose="02020500000000000000" pitchFamily="18" charset="-128"/>
              <a:cs typeface="ＭＳ Ｐゴシック"/>
            </a:endParaRPr>
          </a:p>
          <a:p>
            <a:pPr marL="4361815">
              <a:lnSpc>
                <a:spcPct val="100000"/>
              </a:lnSpc>
              <a:spcBef>
                <a:spcPts val="630"/>
              </a:spcBef>
            </a:pPr>
            <a:r>
              <a:rPr sz="900" spc="-10" dirty="0">
                <a:latin typeface="Amasis MT Pro Medium" panose="02040604050005020304" pitchFamily="18" charset="0"/>
                <a:cs typeface="Calibri"/>
              </a:rPr>
              <a:t>https://</a:t>
            </a:r>
            <a:r>
              <a:rPr sz="900" spc="-10" dirty="0">
                <a:latin typeface="Amasis MT Pro Medium" panose="02040604050005020304" pitchFamily="18" charset="0"/>
                <a:cs typeface="Calibri"/>
                <a:hlinkClick r:id="rId2"/>
              </a:rPr>
              <a:t>www.uscc.gov/sites/default/files/2021-11/2021_Annual_Report_to_Congress.pdf</a:t>
            </a:r>
            <a:endParaRPr sz="900" dirty="0">
              <a:latin typeface="Amasis MT Pro Medium" panose="02040604050005020304" pitchFamily="18" charset="0"/>
              <a:cs typeface="Calibri"/>
            </a:endParaRPr>
          </a:p>
          <a:p>
            <a:pPr>
              <a:lnSpc>
                <a:spcPct val="100000"/>
              </a:lnSpc>
              <a:spcBef>
                <a:spcPts val="25"/>
              </a:spcBef>
            </a:pPr>
            <a:endParaRPr sz="1050" dirty="0">
              <a:latin typeface="Amasis MT Pro Medium" panose="02040604050005020304" pitchFamily="18" charset="0"/>
              <a:cs typeface="Calibri"/>
            </a:endParaRPr>
          </a:p>
        </p:txBody>
      </p:sp>
      <p:sp>
        <p:nvSpPr>
          <p:cNvPr id="10" name="object 8">
            <a:extLst>
              <a:ext uri="{FF2B5EF4-FFF2-40B4-BE49-F238E27FC236}">
                <a16:creationId xmlns:a16="http://schemas.microsoft.com/office/drawing/2014/main" id="{B72EC4D2-C890-4C81-9DAF-60B4C9B61CF3}"/>
              </a:ext>
            </a:extLst>
          </p:cNvPr>
          <p:cNvSpPr txBox="1">
            <a:spLocks/>
          </p:cNvSpPr>
          <p:nvPr/>
        </p:nvSpPr>
        <p:spPr>
          <a:xfrm>
            <a:off x="1617228" y="294147"/>
            <a:ext cx="9005701" cy="381515"/>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pPr>
            <a:r>
              <a:rPr lang="ja-JP" altLang="en-US" sz="2400" spc="-20" dirty="0">
                <a:latin typeface="BIZ UDP明朝 Medium" panose="02020500000000000000" pitchFamily="18" charset="-128"/>
                <a:ea typeface="BIZ UDP明朝 Medium" panose="02020500000000000000" pitchFamily="18" charset="-128"/>
                <a:cs typeface="ＭＳ Ｐゴシック"/>
              </a:rPr>
              <a:t>中国の合成生物学への投資</a:t>
            </a:r>
            <a:endParaRPr lang="ja-JP" altLang="en-US" sz="2400" dirty="0">
              <a:latin typeface="BIZ UDP明朝 Medium" panose="02020500000000000000" pitchFamily="18" charset="-128"/>
              <a:ea typeface="BIZ UDP明朝 Medium" panose="02020500000000000000" pitchFamily="18" charset="-128"/>
              <a:cs typeface="ＭＳ Ｐゴシック"/>
            </a:endParaRPr>
          </a:p>
        </p:txBody>
      </p:sp>
      <p:sp>
        <p:nvSpPr>
          <p:cNvPr id="44" name="object 12">
            <a:extLst>
              <a:ext uri="{FF2B5EF4-FFF2-40B4-BE49-F238E27FC236}">
                <a16:creationId xmlns:a16="http://schemas.microsoft.com/office/drawing/2014/main" id="{C427239E-2C30-4A5C-ADDD-1F0582807915}"/>
              </a:ext>
            </a:extLst>
          </p:cNvPr>
          <p:cNvSpPr txBox="1"/>
          <p:nvPr/>
        </p:nvSpPr>
        <p:spPr>
          <a:xfrm>
            <a:off x="4887327" y="6667252"/>
            <a:ext cx="2407285" cy="181460"/>
          </a:xfrm>
          <a:prstGeom prst="rect">
            <a:avLst/>
          </a:prstGeom>
        </p:spPr>
        <p:txBody>
          <a:bodyPr vert="horz" wrap="square" lIns="0" tIns="12065" rIns="0" bIns="0" rtlCol="0">
            <a:spAutoFit/>
          </a:bodyPr>
          <a:lstStyle/>
          <a:p>
            <a:pPr marL="12700" algn="ctr">
              <a:lnSpc>
                <a:spcPct val="100000"/>
              </a:lnSpc>
              <a:spcBef>
                <a:spcPts val="95"/>
              </a:spcBef>
            </a:pPr>
            <a:r>
              <a:rPr lang="ja-JP" altLang="en-US" sz="1100" dirty="0">
                <a:latin typeface="BIZ UDP明朝 Medium" panose="02020500000000000000" pitchFamily="18" charset="-128"/>
                <a:ea typeface="BIZ UDP明朝 Medium" panose="02020500000000000000" pitchFamily="18" charset="-128"/>
                <a:cs typeface="Meiryo UI"/>
              </a:rPr>
              <a:t>出所：経済産業省</a:t>
            </a:r>
            <a:endParaRPr sz="1100" dirty="0">
              <a:latin typeface="BIZ UDP明朝 Medium" panose="02020500000000000000" pitchFamily="18" charset="-128"/>
              <a:ea typeface="BIZ UDP明朝 Medium" panose="02020500000000000000" pitchFamily="18" charset="-128"/>
              <a:cs typeface="Meiryo UI"/>
            </a:endParaRPr>
          </a:p>
        </p:txBody>
      </p:sp>
      <p:pic>
        <p:nvPicPr>
          <p:cNvPr id="49" name="object 9">
            <a:extLst>
              <a:ext uri="{FF2B5EF4-FFF2-40B4-BE49-F238E27FC236}">
                <a16:creationId xmlns:a16="http://schemas.microsoft.com/office/drawing/2014/main" id="{DC8C460B-56B4-4718-845E-0CF12D20ED34}"/>
              </a:ext>
            </a:extLst>
          </p:cNvPr>
          <p:cNvPicPr/>
          <p:nvPr/>
        </p:nvPicPr>
        <p:blipFill>
          <a:blip r:embed="rId3" cstate="print"/>
          <a:stretch>
            <a:fillRect/>
          </a:stretch>
        </p:blipFill>
        <p:spPr>
          <a:xfrm>
            <a:off x="109882" y="842469"/>
            <a:ext cx="1951600" cy="2889503"/>
          </a:xfrm>
          <a:prstGeom prst="rect">
            <a:avLst/>
          </a:prstGeom>
        </p:spPr>
      </p:pic>
      <p:sp>
        <p:nvSpPr>
          <p:cNvPr id="51" name="object 12">
            <a:extLst>
              <a:ext uri="{FF2B5EF4-FFF2-40B4-BE49-F238E27FC236}">
                <a16:creationId xmlns:a16="http://schemas.microsoft.com/office/drawing/2014/main" id="{AAFD0E47-6479-48EE-8529-BA7363ACF403}"/>
              </a:ext>
            </a:extLst>
          </p:cNvPr>
          <p:cNvSpPr txBox="1"/>
          <p:nvPr/>
        </p:nvSpPr>
        <p:spPr>
          <a:xfrm>
            <a:off x="2960020" y="6264133"/>
            <a:ext cx="3601720" cy="299720"/>
          </a:xfrm>
          <a:prstGeom prst="rect">
            <a:avLst/>
          </a:prstGeom>
        </p:spPr>
        <p:txBody>
          <a:bodyPr vert="horz" wrap="square" lIns="0" tIns="12700" rIns="0" bIns="0" rtlCol="0">
            <a:spAutoFit/>
          </a:bodyPr>
          <a:lstStyle/>
          <a:p>
            <a:pPr marL="12700" marR="5080">
              <a:lnSpc>
                <a:spcPct val="100000"/>
              </a:lnSpc>
              <a:spcBef>
                <a:spcPts val="100"/>
              </a:spcBef>
            </a:pPr>
            <a:r>
              <a:rPr sz="900" u="sng" spc="-10" dirty="0">
                <a:solidFill>
                  <a:srgbClr val="0000FF"/>
                </a:solidFill>
                <a:uFill>
                  <a:solidFill>
                    <a:srgbClr val="0000FF"/>
                  </a:solidFill>
                </a:uFill>
                <a:latin typeface="Calibri"/>
                <a:cs typeface="Calibri"/>
                <a:hlinkClick r:id="rId4"/>
              </a:rPr>
              <a:t>http://www.gov.cn/xinwen/2019-12/27/content_5464585.htm</a:t>
            </a:r>
            <a:r>
              <a:rPr sz="900" spc="500" dirty="0">
                <a:solidFill>
                  <a:srgbClr val="0000FF"/>
                </a:solidFill>
                <a:latin typeface="Calibri"/>
                <a:cs typeface="Calibri"/>
              </a:rPr>
              <a:t> </a:t>
            </a:r>
            <a:r>
              <a:rPr sz="900" spc="-10" dirty="0">
                <a:latin typeface="Calibri"/>
                <a:cs typeface="Calibri"/>
                <a:hlinkClick r:id="rId5"/>
              </a:rPr>
              <a:t>http://www.tib.cas.cn/xwzx_104015/ttxw/202112/t20211204_6287982.html</a:t>
            </a:r>
            <a:endParaRPr sz="900" dirty="0">
              <a:latin typeface="Calibri"/>
              <a:cs typeface="Calibri"/>
            </a:endParaRPr>
          </a:p>
        </p:txBody>
      </p:sp>
      <p:grpSp>
        <p:nvGrpSpPr>
          <p:cNvPr id="52" name="object 13">
            <a:extLst>
              <a:ext uri="{FF2B5EF4-FFF2-40B4-BE49-F238E27FC236}">
                <a16:creationId xmlns:a16="http://schemas.microsoft.com/office/drawing/2014/main" id="{04E69574-90F9-49FB-8D3B-DF93ABAC6D65}"/>
              </a:ext>
            </a:extLst>
          </p:cNvPr>
          <p:cNvGrpSpPr/>
          <p:nvPr/>
        </p:nvGrpSpPr>
        <p:grpSpPr>
          <a:xfrm>
            <a:off x="2505953" y="4165173"/>
            <a:ext cx="3996690" cy="1492885"/>
            <a:chOff x="2625851" y="4247388"/>
            <a:chExt cx="3996690" cy="1492885"/>
          </a:xfrm>
        </p:grpSpPr>
        <p:pic>
          <p:nvPicPr>
            <p:cNvPr id="53" name="object 14">
              <a:extLst>
                <a:ext uri="{FF2B5EF4-FFF2-40B4-BE49-F238E27FC236}">
                  <a16:creationId xmlns:a16="http://schemas.microsoft.com/office/drawing/2014/main" id="{0BF20466-0AD4-4B3C-B22A-FE286F9C3F52}"/>
                </a:ext>
              </a:extLst>
            </p:cNvPr>
            <p:cNvPicPr/>
            <p:nvPr/>
          </p:nvPicPr>
          <p:blipFill>
            <a:blip r:embed="rId6" cstate="print"/>
            <a:stretch>
              <a:fillRect/>
            </a:stretch>
          </p:blipFill>
          <p:spPr>
            <a:xfrm>
              <a:off x="2625851" y="4270247"/>
              <a:ext cx="1990632" cy="1347216"/>
            </a:xfrm>
            <a:prstGeom prst="rect">
              <a:avLst/>
            </a:prstGeom>
          </p:spPr>
        </p:pic>
        <p:pic>
          <p:nvPicPr>
            <p:cNvPr id="54" name="object 15">
              <a:extLst>
                <a:ext uri="{FF2B5EF4-FFF2-40B4-BE49-F238E27FC236}">
                  <a16:creationId xmlns:a16="http://schemas.microsoft.com/office/drawing/2014/main" id="{0BE77513-6162-4236-ADA0-827B0E703116}"/>
                </a:ext>
              </a:extLst>
            </p:cNvPr>
            <p:cNvPicPr/>
            <p:nvPr/>
          </p:nvPicPr>
          <p:blipFill>
            <a:blip r:embed="rId7" cstate="print"/>
            <a:stretch>
              <a:fillRect/>
            </a:stretch>
          </p:blipFill>
          <p:spPr>
            <a:xfrm>
              <a:off x="4631435" y="4247388"/>
              <a:ext cx="1990632" cy="1492300"/>
            </a:xfrm>
            <a:prstGeom prst="rect">
              <a:avLst/>
            </a:prstGeom>
          </p:spPr>
        </p:pic>
      </p:grpSp>
      <p:sp>
        <p:nvSpPr>
          <p:cNvPr id="55" name="object 16">
            <a:extLst>
              <a:ext uri="{FF2B5EF4-FFF2-40B4-BE49-F238E27FC236}">
                <a16:creationId xmlns:a16="http://schemas.microsoft.com/office/drawing/2014/main" id="{F1628B84-A83C-43BE-9690-DB6637DB43D3}"/>
              </a:ext>
            </a:extLst>
          </p:cNvPr>
          <p:cNvSpPr txBox="1"/>
          <p:nvPr/>
        </p:nvSpPr>
        <p:spPr>
          <a:xfrm>
            <a:off x="2784879" y="5697311"/>
            <a:ext cx="3717290" cy="566822"/>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BIZ UDPゴシック" panose="020B0400000000000000" pitchFamily="50" charset="-128"/>
                <a:ea typeface="BIZ UDPゴシック" panose="020B0400000000000000" pitchFamily="50" charset="-128"/>
                <a:cs typeface="ＭＳ Ｐゴシック"/>
              </a:rPr>
              <a:t>合成</a:t>
            </a:r>
            <a:r>
              <a:rPr sz="1200" b="1" spc="-20" dirty="0">
                <a:latin typeface="BIZ UDPゴシック" panose="020B0400000000000000" pitchFamily="50" charset="-128"/>
                <a:ea typeface="BIZ UDPゴシック" panose="020B0400000000000000" pitchFamily="50" charset="-128"/>
                <a:cs typeface="ＭＳ Ｐゴシック"/>
              </a:rPr>
              <a:t>生物</a:t>
            </a:r>
            <a:r>
              <a:rPr sz="1200" b="1" spc="-30" dirty="0">
                <a:latin typeface="BIZ UDPゴシック" panose="020B0400000000000000" pitchFamily="50" charset="-128"/>
                <a:ea typeface="BIZ UDPゴシック" panose="020B0400000000000000" pitchFamily="50" charset="-128"/>
                <a:cs typeface="ＭＳ Ｐゴシック"/>
              </a:rPr>
              <a:t>技術イノベーションセンター(</a:t>
            </a:r>
            <a:r>
              <a:rPr sz="1200" b="1" spc="-20" dirty="0">
                <a:latin typeface="BIZ UDPゴシック" panose="020B0400000000000000" pitchFamily="50" charset="-128"/>
                <a:ea typeface="BIZ UDPゴシック" panose="020B0400000000000000" pitchFamily="50" charset="-128"/>
                <a:cs typeface="ＭＳ Ｐゴシック"/>
              </a:rPr>
              <a:t>天津</a:t>
            </a:r>
            <a:r>
              <a:rPr sz="1200" b="1" spc="-45" dirty="0">
                <a:latin typeface="BIZ UDPゴシック" panose="020B0400000000000000" pitchFamily="50" charset="-128"/>
                <a:ea typeface="BIZ UDPゴシック" panose="020B0400000000000000" pitchFamily="50" charset="-128"/>
                <a:cs typeface="ＭＳ Ｐゴシック"/>
              </a:rPr>
              <a:t>市)</a:t>
            </a:r>
            <a:endParaRPr sz="120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pPr>
            <a:r>
              <a:rPr sz="1200" dirty="0">
                <a:solidFill>
                  <a:srgbClr val="FF0000"/>
                </a:solidFill>
                <a:latin typeface="BIZ UDPゴシック" panose="020B0400000000000000" pitchFamily="50" charset="-128"/>
                <a:ea typeface="BIZ UDPゴシック" panose="020B0400000000000000" pitchFamily="50" charset="-128"/>
                <a:cs typeface="ＭＳ Ｐゴシック"/>
              </a:rPr>
              <a:t>約360億円</a:t>
            </a:r>
            <a:r>
              <a:rPr sz="1200" spc="-20" dirty="0">
                <a:latin typeface="BIZ UDPゴシック" panose="020B0400000000000000" pitchFamily="50" charset="-128"/>
                <a:ea typeface="BIZ UDPゴシック" panose="020B0400000000000000" pitchFamily="50" charset="-128"/>
                <a:cs typeface="ＭＳ Ｐゴシック"/>
              </a:rPr>
              <a:t>を投じ、国家プロジェクトとして建設中。</a:t>
            </a:r>
            <a:endParaRPr sz="120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spcBef>
                <a:spcPts val="5"/>
              </a:spcBef>
            </a:pPr>
            <a:r>
              <a:rPr sz="1200" dirty="0">
                <a:latin typeface="BIZ UDPゴシック" panose="020B0400000000000000" pitchFamily="50" charset="-128"/>
                <a:ea typeface="BIZ UDPゴシック" panose="020B0400000000000000" pitchFamily="50" charset="-128"/>
                <a:cs typeface="ＭＳ Ｐゴシック"/>
              </a:rPr>
              <a:t>2022</a:t>
            </a:r>
            <a:r>
              <a:rPr sz="1200" spc="-15" dirty="0">
                <a:latin typeface="BIZ UDPゴシック" panose="020B0400000000000000" pitchFamily="50" charset="-128"/>
                <a:ea typeface="BIZ UDPゴシック" panose="020B0400000000000000" pitchFamily="50" charset="-128"/>
                <a:cs typeface="ＭＳ Ｐゴシック"/>
              </a:rPr>
              <a:t>年完成予定。</a:t>
            </a:r>
            <a:endParaRPr sz="1200" dirty="0">
              <a:latin typeface="BIZ UDPゴシック" panose="020B0400000000000000" pitchFamily="50" charset="-128"/>
              <a:ea typeface="BIZ UDPゴシック" panose="020B0400000000000000" pitchFamily="50" charset="-128"/>
              <a:cs typeface="ＭＳ Ｐゴシック"/>
            </a:endParaRPr>
          </a:p>
        </p:txBody>
      </p:sp>
      <p:sp>
        <p:nvSpPr>
          <p:cNvPr id="56" name="object 17">
            <a:extLst>
              <a:ext uri="{FF2B5EF4-FFF2-40B4-BE49-F238E27FC236}">
                <a16:creationId xmlns:a16="http://schemas.microsoft.com/office/drawing/2014/main" id="{BFFC907A-E1A0-49CA-97F2-F7503252DD68}"/>
              </a:ext>
            </a:extLst>
          </p:cNvPr>
          <p:cNvSpPr txBox="1"/>
          <p:nvPr/>
        </p:nvSpPr>
        <p:spPr>
          <a:xfrm>
            <a:off x="109882" y="5477362"/>
            <a:ext cx="2614295" cy="1190069"/>
          </a:xfrm>
          <a:prstGeom prst="rect">
            <a:avLst/>
          </a:prstGeom>
        </p:spPr>
        <p:txBody>
          <a:bodyPr vert="horz" wrap="square" lIns="0" tIns="12700" rIns="0" bIns="0" rtlCol="0">
            <a:spAutoFit/>
          </a:bodyPr>
          <a:lstStyle/>
          <a:p>
            <a:pPr marL="12700" marR="376555">
              <a:lnSpc>
                <a:spcPct val="100000"/>
              </a:lnSpc>
              <a:spcBef>
                <a:spcPts val="100"/>
              </a:spcBef>
            </a:pPr>
            <a:r>
              <a:rPr sz="1200" b="1" spc="-10" dirty="0">
                <a:latin typeface="BIZ UDPゴシック" panose="020B0400000000000000" pitchFamily="50" charset="-128"/>
                <a:ea typeface="BIZ UDPゴシック" panose="020B0400000000000000" pitchFamily="50" charset="-128"/>
                <a:cs typeface="ＭＳ Ｐゴシック"/>
              </a:rPr>
              <a:t>山西</a:t>
            </a:r>
            <a:r>
              <a:rPr sz="1200" b="1" spc="-20" dirty="0">
                <a:latin typeface="BIZ UDPゴシック" panose="020B0400000000000000" pitchFamily="50" charset="-128"/>
                <a:ea typeface="BIZ UDPゴシック" panose="020B0400000000000000" pitchFamily="50" charset="-128"/>
                <a:cs typeface="ＭＳ Ｐゴシック"/>
              </a:rPr>
              <a:t>合成</a:t>
            </a:r>
            <a:r>
              <a:rPr sz="1200" b="1" spc="-35" dirty="0">
                <a:latin typeface="BIZ UDPゴシック" panose="020B0400000000000000" pitchFamily="50" charset="-128"/>
                <a:ea typeface="BIZ UDPゴシック" panose="020B0400000000000000" pitchFamily="50" charset="-128"/>
                <a:cs typeface="ＭＳ Ｐゴシック"/>
              </a:rPr>
              <a:t>生</a:t>
            </a:r>
            <a:r>
              <a:rPr sz="1200" b="1" spc="-20" dirty="0">
                <a:latin typeface="BIZ UDPゴシック" panose="020B0400000000000000" pitchFamily="50" charset="-128"/>
                <a:ea typeface="BIZ UDPゴシック" panose="020B0400000000000000" pitchFamily="50" charset="-128"/>
                <a:cs typeface="ＭＳ Ｐゴシック"/>
              </a:rPr>
              <a:t>物産</a:t>
            </a:r>
            <a:r>
              <a:rPr sz="1200" b="1" spc="-30" dirty="0">
                <a:latin typeface="BIZ UDPゴシック" panose="020B0400000000000000" pitchFamily="50" charset="-128"/>
                <a:ea typeface="BIZ UDPゴシック" panose="020B0400000000000000" pitchFamily="50" charset="-128"/>
                <a:cs typeface="ＭＳ Ｐゴシック"/>
              </a:rPr>
              <a:t>業エコロジー</a:t>
            </a:r>
            <a:r>
              <a:rPr sz="1200" b="1" spc="-10" dirty="0">
                <a:latin typeface="BIZ UDPゴシック" panose="020B0400000000000000" pitchFamily="50" charset="-128"/>
                <a:ea typeface="BIZ UDPゴシック" panose="020B0400000000000000" pitchFamily="50" charset="-128"/>
                <a:cs typeface="ＭＳ Ｐゴシック"/>
              </a:rPr>
              <a:t>パーク</a:t>
            </a:r>
            <a:r>
              <a:rPr sz="1200" b="1" dirty="0">
                <a:latin typeface="BIZ UDPゴシック" panose="020B0400000000000000" pitchFamily="50" charset="-128"/>
                <a:ea typeface="BIZ UDPゴシック" panose="020B0400000000000000" pitchFamily="50" charset="-128"/>
                <a:cs typeface="ＭＳ Ｐゴシック"/>
              </a:rPr>
              <a:t>(</a:t>
            </a:r>
            <a:r>
              <a:rPr sz="1200" b="1" spc="-20" dirty="0">
                <a:latin typeface="BIZ UDPゴシック" panose="020B0400000000000000" pitchFamily="50" charset="-128"/>
                <a:ea typeface="BIZ UDPゴシック" panose="020B0400000000000000" pitchFamily="50" charset="-128"/>
                <a:cs typeface="ＭＳ Ｐゴシック"/>
              </a:rPr>
              <a:t>山西</a:t>
            </a:r>
            <a:r>
              <a:rPr sz="1200" b="1" spc="-45" dirty="0">
                <a:latin typeface="BIZ UDPゴシック" panose="020B0400000000000000" pitchFamily="50" charset="-128"/>
                <a:ea typeface="BIZ UDPゴシック" panose="020B0400000000000000" pitchFamily="50" charset="-128"/>
                <a:cs typeface="ＭＳ Ｐゴシック"/>
              </a:rPr>
              <a:t>省)</a:t>
            </a:r>
            <a:endParaRPr sz="1200" dirty="0">
              <a:latin typeface="BIZ UDPゴシック" panose="020B0400000000000000" pitchFamily="50" charset="-128"/>
              <a:ea typeface="BIZ UDPゴシック" panose="020B0400000000000000" pitchFamily="50" charset="-128"/>
              <a:cs typeface="ＭＳ Ｐゴシック"/>
            </a:endParaRPr>
          </a:p>
          <a:p>
            <a:pPr marL="12700" marR="319405">
              <a:lnSpc>
                <a:spcPct val="100000"/>
              </a:lnSpc>
              <a:spcBef>
                <a:spcPts val="5"/>
              </a:spcBef>
            </a:pPr>
            <a:r>
              <a:rPr sz="1200" dirty="0">
                <a:latin typeface="BIZ UDPゴシック" panose="020B0400000000000000" pitchFamily="50" charset="-128"/>
                <a:ea typeface="BIZ UDPゴシック" panose="020B0400000000000000" pitchFamily="50" charset="-128"/>
                <a:cs typeface="ＭＳ Ｐゴシック"/>
              </a:rPr>
              <a:t>官民合わせて</a:t>
            </a:r>
            <a:r>
              <a:rPr sz="1200" dirty="0">
                <a:solidFill>
                  <a:srgbClr val="FF0000"/>
                </a:solidFill>
                <a:latin typeface="BIZ UDPゴシック" panose="020B0400000000000000" pitchFamily="50" charset="-128"/>
                <a:ea typeface="BIZ UDPゴシック" panose="020B0400000000000000" pitchFamily="50" charset="-128"/>
                <a:cs typeface="ＭＳ Ｐゴシック"/>
              </a:rPr>
              <a:t>約</a:t>
            </a:r>
            <a:r>
              <a:rPr sz="1200" spc="-10" dirty="0">
                <a:solidFill>
                  <a:srgbClr val="FF0000"/>
                </a:solidFill>
                <a:latin typeface="BIZ UDPゴシック" panose="020B0400000000000000" pitchFamily="50" charset="-128"/>
                <a:ea typeface="BIZ UDPゴシック" panose="020B0400000000000000" pitchFamily="50" charset="-128"/>
                <a:cs typeface="ＭＳ Ｐゴシック"/>
              </a:rPr>
              <a:t>1400</a:t>
            </a:r>
            <a:r>
              <a:rPr sz="1200" spc="-15" dirty="0">
                <a:solidFill>
                  <a:srgbClr val="FF0000"/>
                </a:solidFill>
                <a:latin typeface="BIZ UDPゴシック" panose="020B0400000000000000" pitchFamily="50" charset="-128"/>
                <a:ea typeface="BIZ UDPゴシック" panose="020B0400000000000000" pitchFamily="50" charset="-128"/>
                <a:cs typeface="ＭＳ Ｐゴシック"/>
              </a:rPr>
              <a:t>億円</a:t>
            </a:r>
            <a:r>
              <a:rPr sz="1200" spc="-30" dirty="0">
                <a:latin typeface="BIZ UDPゴシック" panose="020B0400000000000000" pitchFamily="50" charset="-128"/>
                <a:ea typeface="BIZ UDPゴシック" panose="020B0400000000000000" pitchFamily="50" charset="-128"/>
                <a:cs typeface="ＭＳ Ｐゴシック"/>
              </a:rPr>
              <a:t>を投</a:t>
            </a:r>
            <a:r>
              <a:rPr sz="1200" spc="-10" dirty="0">
                <a:latin typeface="BIZ UDPゴシック" panose="020B0400000000000000" pitchFamily="50" charset="-128"/>
                <a:ea typeface="BIZ UDPゴシック" panose="020B0400000000000000" pitchFamily="50" charset="-128"/>
                <a:cs typeface="ＭＳ Ｐゴシック"/>
              </a:rPr>
              <a:t>じ、一大生産拠点を建設中。</a:t>
            </a:r>
            <a:endParaRPr sz="120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spcBef>
                <a:spcPts val="585"/>
              </a:spcBef>
            </a:pPr>
            <a:r>
              <a:rPr sz="700" spc="-10" dirty="0">
                <a:latin typeface="BIZ UDPゴシック" panose="020B0400000000000000" pitchFamily="50" charset="-128"/>
                <a:ea typeface="BIZ UDPゴシック" panose="020B0400000000000000" pitchFamily="50" charset="-128"/>
                <a:cs typeface="Calibri"/>
                <a:hlinkClick r:id="rId8"/>
              </a:rPr>
              <a:t>https://kknews.cc/zh-sg/finance/gx2vq2m.html</a:t>
            </a:r>
            <a:r>
              <a:rPr lang="ja-JP" altLang="en-US" sz="700" spc="-10" dirty="0">
                <a:latin typeface="BIZ UDPゴシック" panose="020B0400000000000000" pitchFamily="50" charset="-128"/>
                <a:ea typeface="BIZ UDPゴシック" panose="020B0400000000000000" pitchFamily="50" charset="-128"/>
                <a:cs typeface="Calibri"/>
              </a:rPr>
              <a:t>　</a:t>
            </a:r>
            <a:endParaRPr sz="700" dirty="0">
              <a:latin typeface="BIZ UDPゴシック" panose="020B0400000000000000" pitchFamily="50" charset="-128"/>
              <a:ea typeface="BIZ UDPゴシック" panose="020B0400000000000000" pitchFamily="50" charset="-128"/>
              <a:cs typeface="Calibri"/>
            </a:endParaRPr>
          </a:p>
          <a:p>
            <a:pPr marL="13970">
              <a:lnSpc>
                <a:spcPct val="100000"/>
              </a:lnSpc>
              <a:spcBef>
                <a:spcPts val="260"/>
              </a:spcBef>
            </a:pPr>
            <a:r>
              <a:rPr sz="700" spc="-10" dirty="0">
                <a:latin typeface="BIZ UDPゴシック" panose="020B0400000000000000" pitchFamily="50" charset="-128"/>
                <a:ea typeface="BIZ UDPゴシック" panose="020B0400000000000000" pitchFamily="50" charset="-128"/>
                <a:cs typeface="Calibri"/>
                <a:hlinkClick r:id="rId9"/>
              </a:rPr>
              <a:t>https://talent.sciencenet.cn/index.php?s=Info/index/id/20165</a:t>
            </a:r>
            <a:r>
              <a:rPr lang="ja-JP" altLang="en-US" sz="700" spc="-10" dirty="0">
                <a:latin typeface="BIZ UDPゴシック" panose="020B0400000000000000" pitchFamily="50" charset="-128"/>
                <a:ea typeface="BIZ UDPゴシック" panose="020B0400000000000000" pitchFamily="50" charset="-128"/>
                <a:cs typeface="Calibri"/>
              </a:rPr>
              <a:t>　</a:t>
            </a:r>
            <a:endParaRPr sz="700" dirty="0">
              <a:latin typeface="BIZ UDPゴシック" panose="020B0400000000000000" pitchFamily="50" charset="-128"/>
              <a:ea typeface="BIZ UDPゴシック" panose="020B0400000000000000" pitchFamily="50" charset="-128"/>
              <a:cs typeface="Calibri"/>
            </a:endParaRPr>
          </a:p>
        </p:txBody>
      </p:sp>
      <p:pic>
        <p:nvPicPr>
          <p:cNvPr id="57" name="object 18">
            <a:extLst>
              <a:ext uri="{FF2B5EF4-FFF2-40B4-BE49-F238E27FC236}">
                <a16:creationId xmlns:a16="http://schemas.microsoft.com/office/drawing/2014/main" id="{E996615B-207A-4422-B783-102DF609E008}"/>
              </a:ext>
            </a:extLst>
          </p:cNvPr>
          <p:cNvPicPr/>
          <p:nvPr/>
        </p:nvPicPr>
        <p:blipFill>
          <a:blip r:embed="rId10" cstate="print"/>
          <a:stretch>
            <a:fillRect/>
          </a:stretch>
        </p:blipFill>
        <p:spPr>
          <a:xfrm>
            <a:off x="97293" y="4173731"/>
            <a:ext cx="2275332" cy="1278623"/>
          </a:xfrm>
          <a:prstGeom prst="rect">
            <a:avLst/>
          </a:prstGeom>
        </p:spPr>
      </p:pic>
      <p:pic>
        <p:nvPicPr>
          <p:cNvPr id="58" name="object 19">
            <a:extLst>
              <a:ext uri="{FF2B5EF4-FFF2-40B4-BE49-F238E27FC236}">
                <a16:creationId xmlns:a16="http://schemas.microsoft.com/office/drawing/2014/main" id="{A6F5A78F-8CF4-40EC-8505-5A7E189AB6C8}"/>
              </a:ext>
            </a:extLst>
          </p:cNvPr>
          <p:cNvPicPr/>
          <p:nvPr/>
        </p:nvPicPr>
        <p:blipFill>
          <a:blip r:embed="rId11" cstate="print"/>
          <a:stretch>
            <a:fillRect/>
          </a:stretch>
        </p:blipFill>
        <p:spPr>
          <a:xfrm>
            <a:off x="6591252" y="4164424"/>
            <a:ext cx="1967483" cy="1313687"/>
          </a:xfrm>
          <a:prstGeom prst="rect">
            <a:avLst/>
          </a:prstGeom>
        </p:spPr>
      </p:pic>
      <p:sp>
        <p:nvSpPr>
          <p:cNvPr id="59" name="object 20">
            <a:extLst>
              <a:ext uri="{FF2B5EF4-FFF2-40B4-BE49-F238E27FC236}">
                <a16:creationId xmlns:a16="http://schemas.microsoft.com/office/drawing/2014/main" id="{DE8F7992-745C-48F2-9917-53E677F17756}"/>
              </a:ext>
            </a:extLst>
          </p:cNvPr>
          <p:cNvSpPr txBox="1"/>
          <p:nvPr/>
        </p:nvSpPr>
        <p:spPr>
          <a:xfrm>
            <a:off x="6704512" y="5512645"/>
            <a:ext cx="1931887" cy="751488"/>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BIZ UDPゴシック" panose="020B0400000000000000" pitchFamily="50" charset="-128"/>
                <a:ea typeface="BIZ UDPゴシック" panose="020B0400000000000000" pitchFamily="50" charset="-128"/>
                <a:cs typeface="ＭＳ Ｐゴシック"/>
              </a:rPr>
              <a:t>深セン</a:t>
            </a:r>
            <a:r>
              <a:rPr sz="1200" b="1" spc="-30" dirty="0">
                <a:latin typeface="BIZ UDPゴシック" panose="020B0400000000000000" pitchFamily="50" charset="-128"/>
                <a:ea typeface="BIZ UDPゴシック" panose="020B0400000000000000" pitchFamily="50" charset="-128"/>
                <a:cs typeface="ＭＳ Ｐゴシック"/>
              </a:rPr>
              <a:t>バイオファウンドリー</a:t>
            </a:r>
            <a:endParaRPr sz="1200" dirty="0">
              <a:latin typeface="BIZ UDPゴシック" panose="020B0400000000000000" pitchFamily="50" charset="-128"/>
              <a:ea typeface="BIZ UDPゴシック" panose="020B0400000000000000" pitchFamily="50" charset="-128"/>
              <a:cs typeface="ＭＳ Ｐゴシック"/>
            </a:endParaRPr>
          </a:p>
          <a:p>
            <a:pPr marL="12700">
              <a:lnSpc>
                <a:spcPct val="100000"/>
              </a:lnSpc>
              <a:spcBef>
                <a:spcPts val="5"/>
              </a:spcBef>
            </a:pPr>
            <a:r>
              <a:rPr sz="1200" b="1" dirty="0">
                <a:latin typeface="BIZ UDPゴシック" panose="020B0400000000000000" pitchFamily="50" charset="-128"/>
                <a:ea typeface="BIZ UDPゴシック" panose="020B0400000000000000" pitchFamily="50" charset="-128"/>
                <a:cs typeface="ＭＳ Ｐゴシック"/>
              </a:rPr>
              <a:t>iSynBio (</a:t>
            </a:r>
            <a:r>
              <a:rPr sz="1200" b="1" spc="-10" dirty="0">
                <a:latin typeface="BIZ UDPゴシック" panose="020B0400000000000000" pitchFamily="50" charset="-128"/>
                <a:ea typeface="BIZ UDPゴシック" panose="020B0400000000000000" pitchFamily="50" charset="-128"/>
                <a:cs typeface="ＭＳ Ｐゴシック"/>
              </a:rPr>
              <a:t>深セ</a:t>
            </a:r>
            <a:r>
              <a:rPr sz="1200" b="1" spc="-35" dirty="0">
                <a:latin typeface="BIZ UDPゴシック" panose="020B0400000000000000" pitchFamily="50" charset="-128"/>
                <a:ea typeface="BIZ UDPゴシック" panose="020B0400000000000000" pitchFamily="50" charset="-128"/>
                <a:cs typeface="ＭＳ Ｐゴシック"/>
              </a:rPr>
              <a:t>ン市)</a:t>
            </a:r>
            <a:endParaRPr sz="1200" dirty="0">
              <a:latin typeface="BIZ UDPゴシック" panose="020B0400000000000000" pitchFamily="50" charset="-128"/>
              <a:ea typeface="BIZ UDPゴシック" panose="020B0400000000000000" pitchFamily="50" charset="-128"/>
              <a:cs typeface="ＭＳ Ｐゴシック"/>
            </a:endParaRPr>
          </a:p>
          <a:p>
            <a:pPr marL="12700" marR="107950">
              <a:lnSpc>
                <a:spcPct val="100000"/>
              </a:lnSpc>
            </a:pPr>
            <a:r>
              <a:rPr sz="1200" dirty="0">
                <a:solidFill>
                  <a:srgbClr val="FF0000"/>
                </a:solidFill>
                <a:latin typeface="BIZ UDPゴシック" panose="020B0400000000000000" pitchFamily="50" charset="-128"/>
                <a:ea typeface="BIZ UDPゴシック" panose="020B0400000000000000" pitchFamily="50" charset="-128"/>
                <a:cs typeface="ＭＳ Ｐゴシック"/>
              </a:rPr>
              <a:t>約130億円</a:t>
            </a:r>
            <a:r>
              <a:rPr sz="1200" spc="-20" dirty="0">
                <a:latin typeface="BIZ UDPゴシック" panose="020B0400000000000000" pitchFamily="50" charset="-128"/>
                <a:ea typeface="BIZ UDPゴシック" panose="020B0400000000000000" pitchFamily="50" charset="-128"/>
                <a:cs typeface="ＭＳ Ｐゴシック"/>
              </a:rPr>
              <a:t>を投じ、研究拠</a:t>
            </a:r>
            <a:r>
              <a:rPr sz="1200" spc="-10" dirty="0">
                <a:latin typeface="BIZ UDPゴシック" panose="020B0400000000000000" pitchFamily="50" charset="-128"/>
                <a:ea typeface="BIZ UDPゴシック" panose="020B0400000000000000" pitchFamily="50" charset="-128"/>
                <a:cs typeface="ＭＳ Ｐゴシック"/>
              </a:rPr>
              <a:t>点の拡張を決定。</a:t>
            </a:r>
            <a:endParaRPr sz="1200" dirty="0">
              <a:latin typeface="BIZ UDPゴシック" panose="020B0400000000000000" pitchFamily="50" charset="-128"/>
              <a:ea typeface="BIZ UDPゴシック" panose="020B0400000000000000" pitchFamily="50" charset="-128"/>
              <a:cs typeface="ＭＳ Ｐゴシック"/>
            </a:endParaRPr>
          </a:p>
        </p:txBody>
      </p:sp>
      <p:pic>
        <p:nvPicPr>
          <p:cNvPr id="1026" name="Picture 2">
            <a:extLst>
              <a:ext uri="{FF2B5EF4-FFF2-40B4-BE49-F238E27FC236}">
                <a16:creationId xmlns:a16="http://schemas.microsoft.com/office/drawing/2014/main" id="{B8D50C6F-C4EB-47D1-96FC-17C6ECDEDC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6425" y="3836708"/>
            <a:ext cx="3645575" cy="2516958"/>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070EB098-44C0-44E4-8114-A1BF709045B1}"/>
              </a:ext>
            </a:extLst>
          </p:cNvPr>
          <p:cNvSpPr txBox="1"/>
          <p:nvPr/>
        </p:nvSpPr>
        <p:spPr>
          <a:xfrm>
            <a:off x="1617228" y="3854168"/>
            <a:ext cx="6094428" cy="338554"/>
          </a:xfrm>
          <a:prstGeom prst="rect">
            <a:avLst/>
          </a:prstGeom>
          <a:noFill/>
        </p:spPr>
        <p:txBody>
          <a:bodyPr wrap="square">
            <a:spAutoFit/>
          </a:bodyPr>
          <a:lstStyle/>
          <a:p>
            <a:pPr marL="25400">
              <a:lnSpc>
                <a:spcPct val="100000"/>
              </a:lnSpc>
            </a:pPr>
            <a:r>
              <a:rPr lang="ja-JP" altLang="en-US" sz="1600" spc="-15" dirty="0">
                <a:latin typeface="BIZ UDP明朝 Medium" panose="02020500000000000000" pitchFamily="18" charset="-128"/>
                <a:ea typeface="BIZ UDP明朝 Medium" panose="02020500000000000000" pitchFamily="18" charset="-128"/>
                <a:cs typeface="ＭＳ Ｐゴシック"/>
              </a:rPr>
              <a:t>中国政府による合成生物学研究拠点整備</a:t>
            </a:r>
            <a:endParaRPr lang="ja-JP" altLang="en-US" sz="1600" dirty="0">
              <a:latin typeface="BIZ UDP明朝 Medium" panose="02020500000000000000" pitchFamily="18" charset="-128"/>
              <a:ea typeface="BIZ UDP明朝 Medium" panose="02020500000000000000" pitchFamily="18" charset="-128"/>
              <a:cs typeface="ＭＳ Ｐゴシック"/>
            </a:endParaRPr>
          </a:p>
        </p:txBody>
      </p:sp>
    </p:spTree>
    <p:extLst>
      <p:ext uri="{BB962C8B-B14F-4D97-AF65-F5344CB8AC3E}">
        <p14:creationId xmlns:p14="http://schemas.microsoft.com/office/powerpoint/2010/main" val="325882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B373204-05FD-E2D4-9036-897DE76AF31D}"/>
              </a:ext>
            </a:extLst>
          </p:cNvPr>
          <p:cNvSpPr txBox="1"/>
          <p:nvPr/>
        </p:nvSpPr>
        <p:spPr>
          <a:xfrm>
            <a:off x="0" y="6222084"/>
            <a:ext cx="12191999" cy="579646"/>
          </a:xfrm>
          <a:prstGeom prst="rect">
            <a:avLst/>
          </a:prstGeom>
        </p:spPr>
        <p:txBody>
          <a:bodyPr vert="horz" wrap="square" lIns="0" tIns="12700" rIns="0" bIns="0" rtlCol="0">
            <a:spAutoFit/>
          </a:bodyPr>
          <a:lstStyle/>
          <a:p>
            <a:pPr marL="12700" marR="5080" algn="ctr">
              <a:lnSpc>
                <a:spcPct val="100000"/>
              </a:lnSpc>
              <a:spcBef>
                <a:spcPts val="100"/>
              </a:spcBef>
            </a:pPr>
            <a:r>
              <a:rPr sz="900" spc="-10" dirty="0" err="1">
                <a:latin typeface="BIZ UDP明朝 Medium" panose="02020500000000000000" pitchFamily="18" charset="-128"/>
                <a:ea typeface="BIZ UDP明朝 Medium" panose="02020500000000000000" pitchFamily="18" charset="-128"/>
                <a:cs typeface="ＭＳ Ｐゴシック"/>
              </a:rPr>
              <a:t>出所</a:t>
            </a:r>
            <a:r>
              <a:rPr sz="900" spc="-10" dirty="0">
                <a:latin typeface="BIZ UDP明朝 Medium" panose="02020500000000000000" pitchFamily="18" charset="-128"/>
                <a:ea typeface="BIZ UDP明朝 Medium" panose="02020500000000000000" pitchFamily="18" charset="-128"/>
                <a:cs typeface="ＭＳ Ｐゴシック"/>
              </a:rPr>
              <a:t>：</a:t>
            </a:r>
            <a:r>
              <a:rPr lang="ja-JP" altLang="en-US" sz="900" spc="-10" dirty="0">
                <a:latin typeface="BIZ UDP明朝 Medium" panose="02020500000000000000" pitchFamily="18" charset="-128"/>
                <a:ea typeface="BIZ UDP明朝 Medium" panose="02020500000000000000" pitchFamily="18" charset="-128"/>
                <a:cs typeface="ＭＳ Ｐゴシック"/>
              </a:rPr>
              <a:t>経済産業省</a:t>
            </a:r>
            <a:endParaRPr lang="en-US" sz="900" spc="-10" dirty="0">
              <a:latin typeface="BIZ UDP明朝 Medium" panose="02020500000000000000" pitchFamily="18" charset="-128"/>
              <a:ea typeface="BIZ UDP明朝 Medium" panose="02020500000000000000" pitchFamily="18" charset="-128"/>
              <a:cs typeface="ＭＳ Ｐゴシック"/>
            </a:endParaRPr>
          </a:p>
          <a:p>
            <a:pPr marL="12700" marR="5080">
              <a:lnSpc>
                <a:spcPct val="100000"/>
              </a:lnSpc>
              <a:spcBef>
                <a:spcPts val="100"/>
              </a:spcBef>
            </a:pPr>
            <a:r>
              <a:rPr sz="900" spc="-10" dirty="0" err="1">
                <a:latin typeface="BIZ UDP明朝 Medium" panose="02020500000000000000" pitchFamily="18" charset="-128"/>
                <a:ea typeface="BIZ UDP明朝 Medium" panose="02020500000000000000" pitchFamily="18" charset="-128"/>
                <a:cs typeface="ＭＳ Ｐゴシック"/>
              </a:rPr>
              <a:t>科学技術振興機構「中国の科学技術の政策変遷と発展経緯</a:t>
            </a:r>
            <a:r>
              <a:rPr sz="900" spc="-10" dirty="0">
                <a:latin typeface="BIZ UDP明朝 Medium" panose="02020500000000000000" pitchFamily="18" charset="-128"/>
                <a:ea typeface="BIZ UDP明朝 Medium" panose="02020500000000000000" pitchFamily="18" charset="-128"/>
                <a:cs typeface="ＭＳ Ｐゴシック"/>
              </a:rPr>
              <a:t>」「研究開発の俯瞰報告書 主要国の研究開発戦略</a:t>
            </a:r>
            <a:r>
              <a:rPr sz="900" spc="-10" dirty="0">
                <a:latin typeface="BIZ UDP明朝 Medium" panose="02020500000000000000" pitchFamily="18" charset="-128"/>
                <a:ea typeface="BIZ UDP明朝 Medium" panose="02020500000000000000" pitchFamily="18" charset="-128"/>
                <a:cs typeface="Gill Sans MT"/>
              </a:rPr>
              <a:t>(2021</a:t>
            </a:r>
            <a:r>
              <a:rPr sz="900" spc="-15" dirty="0">
                <a:latin typeface="BIZ UDP明朝 Medium" panose="02020500000000000000" pitchFamily="18" charset="-128"/>
                <a:ea typeface="BIZ UDP明朝 Medium" panose="02020500000000000000" pitchFamily="18" charset="-128"/>
                <a:cs typeface="ＭＳ Ｐゴシック"/>
              </a:rPr>
              <a:t>年</a:t>
            </a:r>
            <a:r>
              <a:rPr sz="900" dirty="0">
                <a:latin typeface="BIZ UDP明朝 Medium" panose="02020500000000000000" pitchFamily="18" charset="-128"/>
                <a:ea typeface="BIZ UDP明朝 Medium" panose="02020500000000000000" pitchFamily="18" charset="-128"/>
                <a:cs typeface="Gill Sans MT"/>
              </a:rPr>
              <a:t>)</a:t>
            </a:r>
            <a:r>
              <a:rPr sz="900" spc="-15" dirty="0">
                <a:latin typeface="BIZ UDP明朝 Medium" panose="02020500000000000000" pitchFamily="18" charset="-128"/>
                <a:ea typeface="BIZ UDP明朝 Medium" panose="02020500000000000000" pitchFamily="18" charset="-128"/>
                <a:cs typeface="ＭＳ Ｐゴシック"/>
              </a:rPr>
              <a:t>」 「中国・第</a:t>
            </a:r>
            <a:r>
              <a:rPr sz="900" dirty="0">
                <a:latin typeface="BIZ UDP明朝 Medium" panose="02020500000000000000" pitchFamily="18" charset="-128"/>
                <a:ea typeface="BIZ UDP明朝 Medium" panose="02020500000000000000" pitchFamily="18" charset="-128"/>
                <a:cs typeface="Gill Sans MT"/>
              </a:rPr>
              <a:t>13</a:t>
            </a:r>
            <a:r>
              <a:rPr sz="900" spc="-15" dirty="0">
                <a:latin typeface="BIZ UDP明朝 Medium" panose="02020500000000000000" pitchFamily="18" charset="-128"/>
                <a:ea typeface="BIZ UDP明朝 Medium" panose="02020500000000000000" pitchFamily="18" charset="-128"/>
                <a:cs typeface="ＭＳ Ｐゴシック"/>
              </a:rPr>
              <a:t>期全人代第</a:t>
            </a:r>
            <a:r>
              <a:rPr sz="900" spc="-10" dirty="0">
                <a:latin typeface="BIZ UDP明朝 Medium" panose="02020500000000000000" pitchFamily="18" charset="-128"/>
                <a:ea typeface="BIZ UDP明朝 Medium" panose="02020500000000000000" pitchFamily="18" charset="-128"/>
                <a:cs typeface="Gill Sans MT"/>
              </a:rPr>
              <a:t>4</a:t>
            </a:r>
            <a:r>
              <a:rPr sz="900" spc="60" dirty="0">
                <a:latin typeface="BIZ UDP明朝 Medium" panose="02020500000000000000" pitchFamily="18" charset="-128"/>
                <a:ea typeface="BIZ UDP明朝 Medium" panose="02020500000000000000" pitchFamily="18" charset="-128"/>
                <a:cs typeface="ＭＳ Ｐゴシック"/>
              </a:rPr>
              <a:t>回会議 第</a:t>
            </a:r>
            <a:r>
              <a:rPr sz="900" dirty="0">
                <a:latin typeface="BIZ UDP明朝 Medium" panose="02020500000000000000" pitchFamily="18" charset="-128"/>
                <a:ea typeface="BIZ UDP明朝 Medium" panose="02020500000000000000" pitchFamily="18" charset="-128"/>
                <a:cs typeface="Gill Sans MT"/>
              </a:rPr>
              <a:t>14</a:t>
            </a:r>
            <a:r>
              <a:rPr sz="900" spc="-20" dirty="0">
                <a:latin typeface="BIZ UDP明朝 Medium" panose="02020500000000000000" pitchFamily="18" charset="-128"/>
                <a:ea typeface="BIZ UDP明朝 Medium" panose="02020500000000000000" pitchFamily="18" charset="-128"/>
                <a:cs typeface="ＭＳ Ｐゴシック"/>
              </a:rPr>
              <a:t>次五カ年計画における科学技術イノベー</a:t>
            </a:r>
            <a:r>
              <a:rPr sz="900" spc="-10" dirty="0">
                <a:latin typeface="BIZ UDP明朝 Medium" panose="02020500000000000000" pitchFamily="18" charset="-128"/>
                <a:ea typeface="BIZ UDP明朝 Medium" panose="02020500000000000000" pitchFamily="18" charset="-128"/>
                <a:cs typeface="ＭＳ Ｐゴシック"/>
              </a:rPr>
              <a:t>ション政策動向概要」、中</a:t>
            </a:r>
            <a:r>
              <a:rPr sz="900" dirty="0">
                <a:latin typeface="BIZ UDP明朝 Medium" panose="02020500000000000000" pitchFamily="18" charset="-128"/>
                <a:ea typeface="BIZ UDP明朝 Medium" panose="02020500000000000000" pitchFamily="18" charset="-128"/>
                <a:cs typeface="SimSun"/>
              </a:rPr>
              <a:t>华</a:t>
            </a:r>
            <a:r>
              <a:rPr sz="900" spc="-5" dirty="0">
                <a:latin typeface="BIZ UDP明朝 Medium" panose="02020500000000000000" pitchFamily="18" charset="-128"/>
                <a:ea typeface="BIZ UDP明朝 Medium" panose="02020500000000000000" pitchFamily="18" charset="-128"/>
                <a:cs typeface="ＭＳ Ｐゴシック"/>
              </a:rPr>
              <a:t>人民共和国中央人民政府「中共中央国</a:t>
            </a:r>
            <a:r>
              <a:rPr sz="900" dirty="0">
                <a:latin typeface="BIZ UDP明朝 Medium" panose="02020500000000000000" pitchFamily="18" charset="-128"/>
                <a:ea typeface="BIZ UDP明朝 Medium" panose="02020500000000000000" pitchFamily="18" charset="-128"/>
                <a:cs typeface="SimSun"/>
              </a:rPr>
              <a:t>务</a:t>
            </a:r>
            <a:r>
              <a:rPr sz="900" dirty="0">
                <a:latin typeface="BIZ UDP明朝 Medium" panose="02020500000000000000" pitchFamily="18" charset="-128"/>
                <a:ea typeface="BIZ UDP明朝 Medium" panose="02020500000000000000" pitchFamily="18" charset="-128"/>
                <a:cs typeface="ＭＳ Ｐゴシック"/>
              </a:rPr>
              <a:t>院印</a:t>
            </a:r>
            <a:r>
              <a:rPr sz="900" dirty="0">
                <a:latin typeface="BIZ UDP明朝 Medium" panose="02020500000000000000" pitchFamily="18" charset="-128"/>
                <a:ea typeface="BIZ UDP明朝 Medium" panose="02020500000000000000" pitchFamily="18" charset="-128"/>
                <a:cs typeface="SimSun"/>
              </a:rPr>
              <a:t>发</a:t>
            </a:r>
            <a:r>
              <a:rPr sz="900" dirty="0">
                <a:latin typeface="BIZ UDP明朝 Medium" panose="02020500000000000000" pitchFamily="18" charset="-128"/>
                <a:ea typeface="BIZ UDP明朝 Medium" panose="02020500000000000000" pitchFamily="18" charset="-128"/>
                <a:cs typeface="ＭＳ Ｐゴシック"/>
              </a:rPr>
              <a:t>《国家</a:t>
            </a:r>
            <a:r>
              <a:rPr sz="900" dirty="0">
                <a:latin typeface="BIZ UDP明朝 Medium" panose="02020500000000000000" pitchFamily="18" charset="-128"/>
                <a:ea typeface="BIZ UDP明朝 Medium" panose="02020500000000000000" pitchFamily="18" charset="-128"/>
                <a:cs typeface="SimSun"/>
              </a:rPr>
              <a:t>创</a:t>
            </a:r>
            <a:r>
              <a:rPr sz="900" spc="-15" dirty="0">
                <a:latin typeface="BIZ UDP明朝 Medium" panose="02020500000000000000" pitchFamily="18" charset="-128"/>
                <a:ea typeface="BIZ UDP明朝 Medium" panose="02020500000000000000" pitchFamily="18" charset="-128"/>
                <a:cs typeface="ＭＳ Ｐゴシック"/>
              </a:rPr>
              <a:t>新</a:t>
            </a:r>
            <a:r>
              <a:rPr sz="900" spc="-5" dirty="0">
                <a:latin typeface="BIZ UDP明朝 Medium" panose="02020500000000000000" pitchFamily="18" charset="-128"/>
                <a:ea typeface="BIZ UDP明朝 Medium" panose="02020500000000000000" pitchFamily="18" charset="-128"/>
                <a:cs typeface="SimSun"/>
              </a:rPr>
              <a:t>驱动发</a:t>
            </a:r>
            <a:r>
              <a:rPr sz="900" dirty="0">
                <a:latin typeface="BIZ UDP明朝 Medium" panose="02020500000000000000" pitchFamily="18" charset="-128"/>
                <a:ea typeface="BIZ UDP明朝 Medium" panose="02020500000000000000" pitchFamily="18" charset="-128"/>
                <a:cs typeface="ＭＳ Ｐゴシック"/>
              </a:rPr>
              <a:t>展</a:t>
            </a:r>
            <a:r>
              <a:rPr sz="900" dirty="0">
                <a:latin typeface="BIZ UDP明朝 Medium" panose="02020500000000000000" pitchFamily="18" charset="-128"/>
                <a:ea typeface="BIZ UDP明朝 Medium" panose="02020500000000000000" pitchFamily="18" charset="-128"/>
                <a:cs typeface="SimSun"/>
              </a:rPr>
              <a:t>战</a:t>
            </a:r>
            <a:r>
              <a:rPr sz="900" spc="-15" dirty="0">
                <a:latin typeface="BIZ UDP明朝 Medium" panose="02020500000000000000" pitchFamily="18" charset="-128"/>
                <a:ea typeface="BIZ UDP明朝 Medium" panose="02020500000000000000" pitchFamily="18" charset="-128"/>
                <a:cs typeface="ＭＳ Ｐゴシック"/>
              </a:rPr>
              <a:t>略</a:t>
            </a:r>
            <a:r>
              <a:rPr sz="900" dirty="0">
                <a:latin typeface="BIZ UDP明朝 Medium" panose="02020500000000000000" pitchFamily="18" charset="-128"/>
                <a:ea typeface="BIZ UDP明朝 Medium" panose="02020500000000000000" pitchFamily="18" charset="-128"/>
                <a:cs typeface="SimSun"/>
              </a:rPr>
              <a:t>纲</a:t>
            </a:r>
            <a:r>
              <a:rPr sz="900" spc="-10" dirty="0">
                <a:latin typeface="BIZ UDP明朝 Medium" panose="02020500000000000000" pitchFamily="18" charset="-128"/>
                <a:ea typeface="BIZ UDP明朝 Medium" panose="02020500000000000000" pitchFamily="18" charset="-128"/>
                <a:cs typeface="ＭＳ Ｐゴシック"/>
              </a:rPr>
              <a:t>要》」</a:t>
            </a:r>
            <a:r>
              <a:rPr sz="900" spc="-10" dirty="0" err="1">
                <a:latin typeface="BIZ UDP明朝 Medium" panose="02020500000000000000" pitchFamily="18" charset="-128"/>
                <a:ea typeface="BIZ UDP明朝 Medium" panose="02020500000000000000" pitchFamily="18" charset="-128"/>
                <a:cs typeface="ＭＳ Ｐゴシック"/>
              </a:rPr>
              <a:t>中</a:t>
            </a:r>
            <a:r>
              <a:rPr sz="900" dirty="0" err="1">
                <a:latin typeface="BIZ UDP明朝 Medium" panose="02020500000000000000" pitchFamily="18" charset="-128"/>
                <a:ea typeface="BIZ UDP明朝 Medium" panose="02020500000000000000" pitchFamily="18" charset="-128"/>
                <a:cs typeface="SimSun"/>
              </a:rPr>
              <a:t>华</a:t>
            </a:r>
            <a:r>
              <a:rPr sz="900" spc="-15" dirty="0" err="1">
                <a:latin typeface="BIZ UDP明朝 Medium" panose="02020500000000000000" pitchFamily="18" charset="-128"/>
                <a:ea typeface="BIZ UDP明朝 Medium" panose="02020500000000000000" pitchFamily="18" charset="-128"/>
                <a:cs typeface="ＭＳ Ｐゴシック"/>
              </a:rPr>
              <a:t>人民共和国国家</a:t>
            </a:r>
            <a:r>
              <a:rPr sz="900" dirty="0" err="1">
                <a:latin typeface="BIZ UDP明朝 Medium" panose="02020500000000000000" pitchFamily="18" charset="-128"/>
                <a:ea typeface="BIZ UDP明朝 Medium" panose="02020500000000000000" pitchFamily="18" charset="-128"/>
                <a:cs typeface="SimSun"/>
              </a:rPr>
              <a:t>发</a:t>
            </a:r>
            <a:r>
              <a:rPr sz="900" spc="-15" dirty="0" err="1">
                <a:latin typeface="BIZ UDP明朝 Medium" panose="02020500000000000000" pitchFamily="18" charset="-128"/>
                <a:ea typeface="BIZ UDP明朝 Medium" panose="02020500000000000000" pitchFamily="18" charset="-128"/>
                <a:cs typeface="ＭＳ Ｐゴシック"/>
              </a:rPr>
              <a:t>展和改革委</a:t>
            </a:r>
            <a:r>
              <a:rPr sz="900" dirty="0" err="1">
                <a:latin typeface="BIZ UDP明朝 Medium" panose="02020500000000000000" pitchFamily="18" charset="-128"/>
                <a:ea typeface="BIZ UDP明朝 Medium" panose="02020500000000000000" pitchFamily="18" charset="-128"/>
                <a:cs typeface="SimSun"/>
              </a:rPr>
              <a:t>员</a:t>
            </a:r>
            <a:r>
              <a:rPr sz="900" spc="-5" dirty="0" err="1">
                <a:latin typeface="BIZ UDP明朝 Medium" panose="02020500000000000000" pitchFamily="18" charset="-128"/>
                <a:ea typeface="BIZ UDP明朝 Medium" panose="02020500000000000000" pitchFamily="18" charset="-128"/>
                <a:cs typeface="ＭＳ Ｐゴシック"/>
              </a:rPr>
              <a:t>会「江</a:t>
            </a:r>
            <a:r>
              <a:rPr sz="900" spc="-15" dirty="0" err="1">
                <a:latin typeface="BIZ UDP明朝 Medium" panose="02020500000000000000" pitchFamily="18" charset="-128"/>
                <a:ea typeface="BIZ UDP明朝 Medium" panose="02020500000000000000" pitchFamily="18" charset="-128"/>
                <a:cs typeface="SimSun"/>
              </a:rPr>
              <a:t>苏</a:t>
            </a:r>
            <a:r>
              <a:rPr sz="900" dirty="0" err="1">
                <a:latin typeface="BIZ UDP明朝 Medium" panose="02020500000000000000" pitchFamily="18" charset="-128"/>
                <a:ea typeface="BIZ UDP明朝 Medium" panose="02020500000000000000" pitchFamily="18" charset="-128"/>
                <a:cs typeface="ＭＳ Ｐゴシック"/>
              </a:rPr>
              <a:t>省印</a:t>
            </a:r>
            <a:r>
              <a:rPr sz="900" spc="-15" dirty="0" err="1">
                <a:latin typeface="BIZ UDP明朝 Medium" panose="02020500000000000000" pitchFamily="18" charset="-128"/>
                <a:ea typeface="BIZ UDP明朝 Medium" panose="02020500000000000000" pitchFamily="18" charset="-128"/>
                <a:cs typeface="SimSun"/>
              </a:rPr>
              <a:t>发</a:t>
            </a:r>
            <a:r>
              <a:rPr sz="900" spc="-10" dirty="0" err="1">
                <a:latin typeface="BIZ UDP明朝 Medium" panose="02020500000000000000" pitchFamily="18" charset="-128"/>
                <a:ea typeface="BIZ UDP明朝 Medium" panose="02020500000000000000" pitchFamily="18" charset="-128"/>
                <a:cs typeface="ＭＳ Ｐゴシック"/>
              </a:rPr>
              <a:t>《关于</a:t>
            </a:r>
            <a:r>
              <a:rPr sz="900" dirty="0" err="1">
                <a:latin typeface="BIZ UDP明朝 Medium" panose="02020500000000000000" pitchFamily="18" charset="-128"/>
                <a:ea typeface="BIZ UDP明朝 Medium" panose="02020500000000000000" pitchFamily="18" charset="-128"/>
                <a:cs typeface="SimSun"/>
              </a:rPr>
              <a:t>进</a:t>
            </a:r>
            <a:r>
              <a:rPr sz="900" spc="-10" dirty="0" err="1">
                <a:latin typeface="BIZ UDP明朝 Medium" panose="02020500000000000000" pitchFamily="18" charset="-128"/>
                <a:ea typeface="BIZ UDP明朝 Medium" panose="02020500000000000000" pitchFamily="18" charset="-128"/>
                <a:cs typeface="ＭＳ Ｐゴシック"/>
              </a:rPr>
              <a:t>一步加</a:t>
            </a:r>
            <a:r>
              <a:rPr sz="900" spc="-15" dirty="0" err="1">
                <a:latin typeface="BIZ UDP明朝 Medium" panose="02020500000000000000" pitchFamily="18" charset="-128"/>
                <a:ea typeface="BIZ UDP明朝 Medium" panose="02020500000000000000" pitchFamily="18" charset="-128"/>
                <a:cs typeface="Malgun Gothic"/>
              </a:rPr>
              <a:t>强</a:t>
            </a:r>
            <a:r>
              <a:rPr sz="900" dirty="0" err="1">
                <a:latin typeface="BIZ UDP明朝 Medium" panose="02020500000000000000" pitchFamily="18" charset="-128"/>
                <a:ea typeface="BIZ UDP明朝 Medium" panose="02020500000000000000" pitchFamily="18" charset="-128"/>
                <a:cs typeface="ＭＳ Ｐゴシック"/>
              </a:rPr>
              <a:t>塑料</a:t>
            </a:r>
            <a:r>
              <a:rPr sz="900" spc="-15" dirty="0" err="1">
                <a:latin typeface="BIZ UDP明朝 Medium" panose="02020500000000000000" pitchFamily="18" charset="-128"/>
                <a:ea typeface="BIZ UDP明朝 Medium" panose="02020500000000000000" pitchFamily="18" charset="-128"/>
                <a:cs typeface="SimSun"/>
              </a:rPr>
              <a:t>污</a:t>
            </a:r>
            <a:r>
              <a:rPr sz="900" spc="-5" dirty="0" err="1">
                <a:latin typeface="BIZ UDP明朝 Medium" panose="02020500000000000000" pitchFamily="18" charset="-128"/>
                <a:ea typeface="BIZ UDP明朝 Medium" panose="02020500000000000000" pitchFamily="18" charset="-128"/>
                <a:cs typeface="ＭＳ Ｐゴシック"/>
              </a:rPr>
              <a:t>染治理的</a:t>
            </a:r>
            <a:r>
              <a:rPr sz="900" dirty="0" err="1">
                <a:latin typeface="BIZ UDP明朝 Medium" panose="02020500000000000000" pitchFamily="18" charset="-128"/>
                <a:ea typeface="BIZ UDP明朝 Medium" panose="02020500000000000000" pitchFamily="18" charset="-128"/>
                <a:cs typeface="SimSun"/>
              </a:rPr>
              <a:t>实</a:t>
            </a:r>
            <a:r>
              <a:rPr sz="900" spc="-35" dirty="0" err="1">
                <a:latin typeface="BIZ UDP明朝 Medium" panose="02020500000000000000" pitchFamily="18" charset="-128"/>
                <a:ea typeface="BIZ UDP明朝 Medium" panose="02020500000000000000" pitchFamily="18" charset="-128"/>
                <a:cs typeface="ＭＳ Ｐゴシック"/>
              </a:rPr>
              <a:t>施意</a:t>
            </a:r>
            <a:r>
              <a:rPr sz="900" dirty="0" err="1">
                <a:latin typeface="BIZ UDP明朝 Medium" panose="02020500000000000000" pitchFamily="18" charset="-128"/>
                <a:ea typeface="BIZ UDP明朝 Medium" panose="02020500000000000000" pitchFamily="18" charset="-128"/>
                <a:cs typeface="SimSun"/>
              </a:rPr>
              <a:t>见</a:t>
            </a:r>
            <a:r>
              <a:rPr sz="900" spc="-15" dirty="0">
                <a:latin typeface="BIZ UDP明朝 Medium" panose="02020500000000000000" pitchFamily="18" charset="-128"/>
                <a:ea typeface="BIZ UDP明朝 Medium" panose="02020500000000000000" pitchFamily="18" charset="-128"/>
                <a:cs typeface="ＭＳ Ｐゴシック"/>
              </a:rPr>
              <a:t>》」、天津市人民政府「天津市人民政府</a:t>
            </a:r>
            <a:r>
              <a:rPr sz="900" spc="-15" dirty="0">
                <a:latin typeface="BIZ UDP明朝 Medium" panose="02020500000000000000" pitchFamily="18" charset="-128"/>
                <a:ea typeface="BIZ UDP明朝 Medium" panose="02020500000000000000" pitchFamily="18" charset="-128"/>
                <a:cs typeface="SimSun"/>
              </a:rPr>
              <a:t>办</a:t>
            </a:r>
            <a:r>
              <a:rPr sz="900" dirty="0">
                <a:latin typeface="BIZ UDP明朝 Medium" panose="02020500000000000000" pitchFamily="18" charset="-128"/>
                <a:ea typeface="BIZ UDP明朝 Medium" panose="02020500000000000000" pitchFamily="18" charset="-128"/>
                <a:cs typeface="ＭＳ Ｐゴシック"/>
              </a:rPr>
              <a:t>公</a:t>
            </a:r>
            <a:r>
              <a:rPr sz="900" dirty="0">
                <a:latin typeface="BIZ UDP明朝 Medium" panose="02020500000000000000" pitchFamily="18" charset="-128"/>
                <a:ea typeface="BIZ UDP明朝 Medium" panose="02020500000000000000" pitchFamily="18" charset="-128"/>
                <a:cs typeface="SimSun"/>
              </a:rPr>
              <a:t>厅</a:t>
            </a:r>
            <a:r>
              <a:rPr sz="900" spc="-10" dirty="0">
                <a:latin typeface="BIZ UDP明朝 Medium" panose="02020500000000000000" pitchFamily="18" charset="-128"/>
                <a:ea typeface="BIZ UDP明朝 Medium" panose="02020500000000000000" pitchFamily="18" charset="-128"/>
                <a:cs typeface="ＭＳ Ｐゴシック"/>
              </a:rPr>
              <a:t>关于印</a:t>
            </a:r>
            <a:r>
              <a:rPr sz="900" spc="-15" dirty="0">
                <a:latin typeface="BIZ UDP明朝 Medium" panose="02020500000000000000" pitchFamily="18" charset="-128"/>
                <a:ea typeface="BIZ UDP明朝 Medium" panose="02020500000000000000" pitchFamily="18" charset="-128"/>
                <a:cs typeface="SimSun"/>
              </a:rPr>
              <a:t>发</a:t>
            </a:r>
            <a:r>
              <a:rPr sz="900" spc="-5" dirty="0">
                <a:latin typeface="BIZ UDP明朝 Medium" panose="02020500000000000000" pitchFamily="18" charset="-128"/>
                <a:ea typeface="BIZ UDP明朝 Medium" panose="02020500000000000000" pitchFamily="18" charset="-128"/>
                <a:cs typeface="ＭＳ Ｐゴシック"/>
              </a:rPr>
              <a:t>天津市制造</a:t>
            </a:r>
            <a:r>
              <a:rPr sz="900" spc="-15" dirty="0">
                <a:latin typeface="BIZ UDP明朝 Medium" panose="02020500000000000000" pitchFamily="18" charset="-128"/>
                <a:ea typeface="BIZ UDP明朝 Medium" panose="02020500000000000000" pitchFamily="18" charset="-128"/>
                <a:cs typeface="SimSun"/>
              </a:rPr>
              <a:t>业</a:t>
            </a:r>
            <a:r>
              <a:rPr sz="900" dirty="0">
                <a:latin typeface="BIZ UDP明朝 Medium" panose="02020500000000000000" pitchFamily="18" charset="-128"/>
                <a:ea typeface="BIZ UDP明朝 Medium" panose="02020500000000000000" pitchFamily="18" charset="-128"/>
                <a:cs typeface="ＭＳ Ｐゴシック"/>
              </a:rPr>
              <a:t>高</a:t>
            </a:r>
            <a:r>
              <a:rPr sz="900" dirty="0">
                <a:latin typeface="BIZ UDP明朝 Medium" panose="02020500000000000000" pitchFamily="18" charset="-128"/>
                <a:ea typeface="BIZ UDP明朝 Medium" panose="02020500000000000000" pitchFamily="18" charset="-128"/>
                <a:cs typeface="SimSun"/>
              </a:rPr>
              <a:t>质</a:t>
            </a:r>
            <a:r>
              <a:rPr sz="900" spc="-15" dirty="0">
                <a:latin typeface="BIZ UDP明朝 Medium" panose="02020500000000000000" pitchFamily="18" charset="-128"/>
                <a:ea typeface="BIZ UDP明朝 Medium" panose="02020500000000000000" pitchFamily="18" charset="-128"/>
                <a:cs typeface="ＭＳ Ｐゴシック"/>
              </a:rPr>
              <a:t>量</a:t>
            </a:r>
            <a:r>
              <a:rPr sz="900" dirty="0">
                <a:latin typeface="BIZ UDP明朝 Medium" panose="02020500000000000000" pitchFamily="18" charset="-128"/>
                <a:ea typeface="BIZ UDP明朝 Medium" panose="02020500000000000000" pitchFamily="18" charset="-128"/>
                <a:cs typeface="SimSun"/>
              </a:rPr>
              <a:t>发</a:t>
            </a:r>
            <a:r>
              <a:rPr sz="900" spc="-10" dirty="0">
                <a:latin typeface="BIZ UDP明朝 Medium" panose="02020500000000000000" pitchFamily="18" charset="-128"/>
                <a:ea typeface="BIZ UDP明朝 Medium" panose="02020500000000000000" pitchFamily="18" charset="-128"/>
                <a:cs typeface="ＭＳ Ｐゴシック"/>
              </a:rPr>
              <a:t>展“十四五”</a:t>
            </a:r>
            <a:r>
              <a:rPr sz="900" dirty="0">
                <a:latin typeface="BIZ UDP明朝 Medium" panose="02020500000000000000" pitchFamily="18" charset="-128"/>
                <a:ea typeface="BIZ UDP明朝 Medium" panose="02020500000000000000" pitchFamily="18" charset="-128"/>
                <a:cs typeface="SimSun"/>
              </a:rPr>
              <a:t>规</a:t>
            </a:r>
            <a:r>
              <a:rPr sz="900" spc="-15" dirty="0">
                <a:latin typeface="BIZ UDP明朝 Medium" panose="02020500000000000000" pitchFamily="18" charset="-128"/>
                <a:ea typeface="BIZ UDP明朝 Medium" panose="02020500000000000000" pitchFamily="18" charset="-128"/>
                <a:cs typeface="ＭＳ Ｐゴシック"/>
              </a:rPr>
              <a:t>划的通知」、山西省人民政府「山西省人民政府关于印</a:t>
            </a:r>
            <a:r>
              <a:rPr sz="900" spc="-15" dirty="0">
                <a:latin typeface="BIZ UDP明朝 Medium" panose="02020500000000000000" pitchFamily="18" charset="-128"/>
                <a:ea typeface="BIZ UDP明朝 Medium" panose="02020500000000000000" pitchFamily="18" charset="-128"/>
                <a:cs typeface="SimSun"/>
              </a:rPr>
              <a:t>发</a:t>
            </a:r>
            <a:r>
              <a:rPr sz="900" spc="-10" dirty="0">
                <a:latin typeface="BIZ UDP明朝 Medium" panose="02020500000000000000" pitchFamily="18" charset="-128"/>
                <a:ea typeface="BIZ UDP明朝 Medium" panose="02020500000000000000" pitchFamily="18" charset="-128"/>
                <a:cs typeface="ＭＳ Ｐゴシック"/>
              </a:rPr>
              <a:t>山西省“十四五”</a:t>
            </a:r>
            <a:r>
              <a:rPr sz="900" spc="-10" dirty="0">
                <a:latin typeface="BIZ UDP明朝 Medium" panose="02020500000000000000" pitchFamily="18" charset="-128"/>
                <a:ea typeface="BIZ UDP明朝 Medium" panose="02020500000000000000" pitchFamily="18" charset="-128"/>
                <a:cs typeface="Gill Sans MT"/>
              </a:rPr>
              <a:t>14</a:t>
            </a:r>
            <a:r>
              <a:rPr sz="900" spc="-15" dirty="0">
                <a:latin typeface="BIZ UDP明朝 Medium" panose="02020500000000000000" pitchFamily="18" charset="-128"/>
                <a:ea typeface="BIZ UDP明朝 Medium" panose="02020500000000000000" pitchFamily="18" charset="-128"/>
                <a:cs typeface="ＭＳ Ｐゴシック"/>
              </a:rPr>
              <a:t>个</a:t>
            </a:r>
            <a:r>
              <a:rPr sz="900" dirty="0">
                <a:latin typeface="BIZ UDP明朝 Medium" panose="02020500000000000000" pitchFamily="18" charset="-128"/>
                <a:ea typeface="BIZ UDP明朝 Medium" panose="02020500000000000000" pitchFamily="18" charset="-128"/>
                <a:cs typeface="SimSun"/>
              </a:rPr>
              <a:t>战</a:t>
            </a:r>
            <a:r>
              <a:rPr sz="900" spc="-10" dirty="0">
                <a:latin typeface="BIZ UDP明朝 Medium" panose="02020500000000000000" pitchFamily="18" charset="-128"/>
                <a:ea typeface="BIZ UDP明朝 Medium" panose="02020500000000000000" pitchFamily="18" charset="-128"/>
                <a:cs typeface="ＭＳ Ｐゴシック"/>
              </a:rPr>
              <a:t>略性新</a:t>
            </a:r>
            <a:r>
              <a:rPr sz="900" spc="-10" dirty="0">
                <a:latin typeface="BIZ UDP明朝 Medium" panose="02020500000000000000" pitchFamily="18" charset="-128"/>
                <a:ea typeface="BIZ UDP明朝 Medium" panose="02020500000000000000" pitchFamily="18" charset="-128"/>
                <a:cs typeface="SimSun"/>
              </a:rPr>
              <a:t>兴产业规</a:t>
            </a:r>
            <a:r>
              <a:rPr sz="900" spc="-20" dirty="0">
                <a:latin typeface="BIZ UDP明朝 Medium" panose="02020500000000000000" pitchFamily="18" charset="-128"/>
                <a:ea typeface="BIZ UDP明朝 Medium" panose="02020500000000000000" pitchFamily="18" charset="-128"/>
                <a:cs typeface="ＭＳ Ｐゴシック"/>
              </a:rPr>
              <a:t>划」</a:t>
            </a:r>
            <a:endParaRPr sz="900" dirty="0">
              <a:latin typeface="BIZ UDP明朝 Medium" panose="02020500000000000000" pitchFamily="18" charset="-128"/>
              <a:ea typeface="BIZ UDP明朝 Medium" panose="02020500000000000000" pitchFamily="18" charset="-128"/>
              <a:cs typeface="ＭＳ Ｐゴシック"/>
            </a:endParaRPr>
          </a:p>
        </p:txBody>
      </p:sp>
      <p:sp>
        <p:nvSpPr>
          <p:cNvPr id="25" name="object 9">
            <a:extLst>
              <a:ext uri="{FF2B5EF4-FFF2-40B4-BE49-F238E27FC236}">
                <a16:creationId xmlns:a16="http://schemas.microsoft.com/office/drawing/2014/main" id="{CECAE07E-9F88-65B1-932D-58351940F6D5}"/>
              </a:ext>
            </a:extLst>
          </p:cNvPr>
          <p:cNvSpPr txBox="1"/>
          <p:nvPr/>
        </p:nvSpPr>
        <p:spPr>
          <a:xfrm>
            <a:off x="2285492" y="1461378"/>
            <a:ext cx="1243965" cy="652102"/>
          </a:xfrm>
          <a:prstGeom prst="rect">
            <a:avLst/>
          </a:prstGeom>
          <a:solidFill>
            <a:schemeClr val="accent4">
              <a:lumMod val="75000"/>
            </a:schemeClr>
          </a:solidFill>
          <a:ln w="12700">
            <a:solidFill>
              <a:schemeClr val="accent6">
                <a:lumMod val="75000"/>
              </a:schemeClr>
            </a:solidFill>
          </a:ln>
        </p:spPr>
        <p:txBody>
          <a:bodyPr vert="horz" wrap="square" lIns="0" tIns="5715" rIns="0" bIns="0" rtlCol="0">
            <a:spAutoFit/>
          </a:bodyPr>
          <a:lstStyle/>
          <a:p>
            <a:pPr>
              <a:lnSpc>
                <a:spcPct val="100000"/>
              </a:lnSpc>
              <a:spcBef>
                <a:spcPts val="45"/>
              </a:spcBef>
            </a:pPr>
            <a:endParaRPr dirty="0">
              <a:solidFill>
                <a:schemeClr val="bg1"/>
              </a:solidFill>
              <a:latin typeface="Meiryo UI" panose="020B0604030504040204" pitchFamily="50" charset="-128"/>
              <a:ea typeface="Meiryo UI" panose="020B0604030504040204" pitchFamily="50" charset="-128"/>
              <a:cs typeface="Times New Roman"/>
            </a:endParaRPr>
          </a:p>
          <a:p>
            <a:pPr marL="265430">
              <a:lnSpc>
                <a:spcPct val="100000"/>
              </a:lnSpc>
            </a:pPr>
            <a:r>
              <a:rPr sz="1200" spc="-15" dirty="0" err="1">
                <a:solidFill>
                  <a:schemeClr val="bg1"/>
                </a:solidFill>
                <a:latin typeface="Meiryo UI" panose="020B0604030504040204" pitchFamily="50" charset="-128"/>
                <a:ea typeface="Meiryo UI" panose="020B0604030504040204" pitchFamily="50" charset="-128"/>
                <a:cs typeface="ＭＳ Ｐゴシック"/>
              </a:rPr>
              <a:t>中央政府</a:t>
            </a:r>
            <a:endParaRPr lang="en-US" sz="1200" spc="-15" dirty="0">
              <a:solidFill>
                <a:schemeClr val="bg1"/>
              </a:solidFill>
              <a:latin typeface="Meiryo UI" panose="020B0604030504040204" pitchFamily="50" charset="-128"/>
              <a:ea typeface="Meiryo UI" panose="020B0604030504040204" pitchFamily="50" charset="-128"/>
              <a:cs typeface="ＭＳ Ｐゴシック"/>
            </a:endParaRPr>
          </a:p>
          <a:p>
            <a:pPr marL="265430">
              <a:lnSpc>
                <a:spcPct val="100000"/>
              </a:lnSpc>
            </a:pPr>
            <a:endParaRPr sz="1200" dirty="0">
              <a:solidFill>
                <a:schemeClr val="bg1"/>
              </a:solidFill>
              <a:latin typeface="Meiryo UI" panose="020B0604030504040204" pitchFamily="50" charset="-128"/>
              <a:ea typeface="Meiryo UI" panose="020B0604030504040204" pitchFamily="50" charset="-128"/>
              <a:cs typeface="ＭＳ Ｐゴシック"/>
            </a:endParaRPr>
          </a:p>
        </p:txBody>
      </p:sp>
      <p:sp>
        <p:nvSpPr>
          <p:cNvPr id="26" name="object 10">
            <a:extLst>
              <a:ext uri="{FF2B5EF4-FFF2-40B4-BE49-F238E27FC236}">
                <a16:creationId xmlns:a16="http://schemas.microsoft.com/office/drawing/2014/main" id="{742BA73F-4BEF-8234-6F9C-D22519A3030A}"/>
              </a:ext>
            </a:extLst>
          </p:cNvPr>
          <p:cNvSpPr txBox="1"/>
          <p:nvPr/>
        </p:nvSpPr>
        <p:spPr>
          <a:xfrm>
            <a:off x="3644900" y="1461378"/>
            <a:ext cx="1861185" cy="723275"/>
          </a:xfrm>
          <a:prstGeom prst="rect">
            <a:avLst/>
          </a:prstGeom>
          <a:solidFill>
            <a:schemeClr val="accent4">
              <a:lumMod val="75000"/>
            </a:schemeClr>
          </a:solidFill>
          <a:ln>
            <a:solidFill>
              <a:schemeClr val="accent6">
                <a:lumMod val="75000"/>
              </a:schemeClr>
            </a:solidFill>
          </a:ln>
        </p:spPr>
        <p:txBody>
          <a:bodyPr vert="horz" wrap="square" lIns="0" tIns="0" rIns="0" bIns="0" rtlCol="0">
            <a:spAutoFit/>
          </a:bodyPr>
          <a:lstStyle/>
          <a:p>
            <a:pPr>
              <a:lnSpc>
                <a:spcPct val="100000"/>
              </a:lnSpc>
            </a:pPr>
            <a:endParaRPr sz="1100" dirty="0">
              <a:solidFill>
                <a:schemeClr val="bg1"/>
              </a:solidFill>
              <a:latin typeface="Meiryo UI" panose="020B0604030504040204" pitchFamily="50" charset="-128"/>
              <a:ea typeface="Meiryo UI" panose="020B0604030504040204" pitchFamily="50" charset="-128"/>
              <a:cs typeface="Times New Roman"/>
            </a:endParaRPr>
          </a:p>
          <a:p>
            <a:pPr marL="217170" marR="208915" indent="14604">
              <a:lnSpc>
                <a:spcPct val="100000"/>
              </a:lnSpc>
            </a:pPr>
            <a:r>
              <a:rPr sz="1200" spc="-15" dirty="0" err="1">
                <a:solidFill>
                  <a:schemeClr val="bg1"/>
                </a:solidFill>
                <a:latin typeface="Meiryo UI" panose="020B0604030504040204" pitchFamily="50" charset="-128"/>
                <a:ea typeface="Meiryo UI" panose="020B0604030504040204" pitchFamily="50" charset="-128"/>
                <a:cs typeface="ＭＳ Ｐゴシック"/>
              </a:rPr>
              <a:t>国家イノベーション</a:t>
            </a:r>
            <a:r>
              <a:rPr sz="1200" spc="-10" dirty="0" err="1">
                <a:solidFill>
                  <a:schemeClr val="bg1"/>
                </a:solidFill>
                <a:latin typeface="Meiryo UI" panose="020B0604030504040204" pitchFamily="50" charset="-128"/>
                <a:ea typeface="Meiryo UI" panose="020B0604030504040204" pitchFamily="50" charset="-128"/>
                <a:cs typeface="ＭＳ Ｐゴシック"/>
              </a:rPr>
              <a:t>駆動発展戦略綱要</a:t>
            </a:r>
            <a:endParaRPr lang="en-US" sz="1200" spc="-10" dirty="0">
              <a:solidFill>
                <a:schemeClr val="bg1"/>
              </a:solidFill>
              <a:latin typeface="Meiryo UI" panose="020B0604030504040204" pitchFamily="50" charset="-128"/>
              <a:ea typeface="Meiryo UI" panose="020B0604030504040204" pitchFamily="50" charset="-128"/>
              <a:cs typeface="ＭＳ Ｐゴシック"/>
            </a:endParaRPr>
          </a:p>
          <a:p>
            <a:pPr marL="217170" marR="208915" indent="14604">
              <a:lnSpc>
                <a:spcPct val="100000"/>
              </a:lnSpc>
            </a:pPr>
            <a:endParaRPr sz="1200" dirty="0">
              <a:solidFill>
                <a:schemeClr val="bg1"/>
              </a:solidFill>
              <a:latin typeface="Meiryo UI" panose="020B0604030504040204" pitchFamily="50" charset="-128"/>
              <a:ea typeface="Meiryo UI" panose="020B0604030504040204" pitchFamily="50" charset="-128"/>
              <a:cs typeface="ＭＳ Ｐゴシック"/>
            </a:endParaRPr>
          </a:p>
        </p:txBody>
      </p:sp>
      <p:sp>
        <p:nvSpPr>
          <p:cNvPr id="27" name="object 11">
            <a:extLst>
              <a:ext uri="{FF2B5EF4-FFF2-40B4-BE49-F238E27FC236}">
                <a16:creationId xmlns:a16="http://schemas.microsoft.com/office/drawing/2014/main" id="{D9D4599B-FB40-44FC-3B91-717FEA08F211}"/>
              </a:ext>
            </a:extLst>
          </p:cNvPr>
          <p:cNvSpPr txBox="1"/>
          <p:nvPr/>
        </p:nvSpPr>
        <p:spPr>
          <a:xfrm>
            <a:off x="5608679" y="1752692"/>
            <a:ext cx="5744371" cy="204543"/>
          </a:xfrm>
          <a:prstGeom prst="rect">
            <a:avLst/>
          </a:prstGeom>
        </p:spPr>
        <p:txBody>
          <a:bodyPr vert="horz" wrap="square" lIns="0" tIns="24765" rIns="0" bIns="0" rtlCol="0">
            <a:spAutoFit/>
          </a:bodyPr>
          <a:lstStyle/>
          <a:p>
            <a:pPr marL="184785" marR="5080" indent="-172720">
              <a:lnSpc>
                <a:spcPts val="1380"/>
              </a:lnSpc>
              <a:spcBef>
                <a:spcPts val="195"/>
              </a:spcBef>
              <a:buFont typeface="Wingdings"/>
              <a:buChar char=""/>
              <a:tabLst>
                <a:tab pos="185420" algn="l"/>
              </a:tabLst>
            </a:pPr>
            <a:r>
              <a:rPr sz="1200" spc="-10" dirty="0" err="1">
                <a:latin typeface="Meiryo UI" panose="020B0604030504040204" pitchFamily="50" charset="-128"/>
                <a:ea typeface="Meiryo UI" panose="020B0604030504040204" pitchFamily="50" charset="-128"/>
                <a:cs typeface="ＭＳ Ｐゴシック"/>
              </a:rPr>
              <a:t>新産業の創出・産業変革の促進に必要な</a:t>
            </a:r>
            <a:r>
              <a:rPr sz="1200" b="1" u="sng" spc="-10" dirty="0" err="1">
                <a:uFill>
                  <a:solidFill>
                    <a:srgbClr val="007BC3"/>
                  </a:solidFill>
                </a:uFill>
                <a:latin typeface="Meiryo UI" panose="020B0604030504040204" pitchFamily="50" charset="-128"/>
                <a:ea typeface="Meiryo UI" panose="020B0604030504040204" pitchFamily="50" charset="-128"/>
                <a:cs typeface="ＭＳ Ｐゴシック"/>
              </a:rPr>
              <a:t>産業変</a:t>
            </a:r>
            <a:r>
              <a:rPr sz="1200" b="1" u="sng" spc="-35" dirty="0" err="1">
                <a:uFill>
                  <a:solidFill>
                    <a:srgbClr val="007BC3"/>
                  </a:solidFill>
                </a:uFill>
                <a:latin typeface="Meiryo UI" panose="020B0604030504040204" pitchFamily="50" charset="-128"/>
                <a:ea typeface="Meiryo UI" panose="020B0604030504040204" pitchFamily="50" charset="-128"/>
                <a:cs typeface="ＭＳ Ｐゴシック"/>
              </a:rPr>
              <a:t>革技</a:t>
            </a:r>
            <a:r>
              <a:rPr sz="1200" b="1" u="sng" spc="-10" dirty="0" err="1">
                <a:uFill>
                  <a:solidFill>
                    <a:srgbClr val="007BC3"/>
                  </a:solidFill>
                </a:uFill>
                <a:latin typeface="Meiryo UI" panose="020B0604030504040204" pitchFamily="50" charset="-128"/>
                <a:ea typeface="Meiryo UI" panose="020B0604030504040204" pitchFamily="50" charset="-128"/>
                <a:cs typeface="ＭＳ Ｐゴシック"/>
              </a:rPr>
              <a:t>術のひとつに</a:t>
            </a:r>
            <a:r>
              <a:rPr sz="1200" b="1" u="sng" spc="-20" dirty="0" err="1">
                <a:uFill>
                  <a:solidFill>
                    <a:srgbClr val="007BC3"/>
                  </a:solidFill>
                </a:uFill>
                <a:latin typeface="Meiryo UI" panose="020B0604030504040204" pitchFamily="50" charset="-128"/>
                <a:ea typeface="Meiryo UI" panose="020B0604030504040204" pitchFamily="50" charset="-128"/>
                <a:cs typeface="ＭＳ Ｐゴシック"/>
              </a:rPr>
              <a:t>合成生物学</a:t>
            </a:r>
            <a:r>
              <a:rPr sz="1200" b="1" u="sng" spc="-10" dirty="0" err="1">
                <a:uFill>
                  <a:solidFill>
                    <a:srgbClr val="007BC3"/>
                  </a:solidFill>
                </a:uFill>
                <a:latin typeface="Meiryo UI" panose="020B0604030504040204" pitchFamily="50" charset="-128"/>
                <a:ea typeface="Meiryo UI" panose="020B0604030504040204" pitchFamily="50" charset="-128"/>
                <a:cs typeface="ＭＳ Ｐゴシック"/>
              </a:rPr>
              <a:t>を</a:t>
            </a:r>
            <a:r>
              <a:rPr sz="1200" b="1" u="sng" spc="-20" dirty="0" err="1">
                <a:uFill>
                  <a:solidFill>
                    <a:srgbClr val="007BC3"/>
                  </a:solidFill>
                </a:uFill>
                <a:latin typeface="Meiryo UI" panose="020B0604030504040204" pitchFamily="50" charset="-128"/>
                <a:ea typeface="Meiryo UI" panose="020B0604030504040204" pitchFamily="50" charset="-128"/>
                <a:cs typeface="ＭＳ Ｐゴシック"/>
              </a:rPr>
              <a:t>指</a:t>
            </a:r>
            <a:r>
              <a:rPr sz="1200" b="1" u="sng" spc="-50" dirty="0" err="1">
                <a:uFill>
                  <a:solidFill>
                    <a:srgbClr val="007BC3"/>
                  </a:solidFill>
                </a:uFill>
                <a:latin typeface="Meiryo UI" panose="020B0604030504040204" pitchFamily="50" charset="-128"/>
                <a:ea typeface="Meiryo UI" panose="020B0604030504040204" pitchFamily="50" charset="-128"/>
                <a:cs typeface="ＭＳ Ｐゴシック"/>
              </a:rPr>
              <a:t>定</a:t>
            </a:r>
            <a:endParaRPr sz="1200" dirty="0">
              <a:latin typeface="Meiryo UI" panose="020B0604030504040204" pitchFamily="50" charset="-128"/>
              <a:ea typeface="Meiryo UI" panose="020B0604030504040204" pitchFamily="50" charset="-128"/>
              <a:cs typeface="ＭＳ Ｐゴシック"/>
            </a:endParaRPr>
          </a:p>
        </p:txBody>
      </p:sp>
      <p:sp>
        <p:nvSpPr>
          <p:cNvPr id="28" name="object 12">
            <a:extLst>
              <a:ext uri="{FF2B5EF4-FFF2-40B4-BE49-F238E27FC236}">
                <a16:creationId xmlns:a16="http://schemas.microsoft.com/office/drawing/2014/main" id="{24186018-4E50-FA8E-19F3-CC8322025559}"/>
              </a:ext>
            </a:extLst>
          </p:cNvPr>
          <p:cNvSpPr txBox="1"/>
          <p:nvPr/>
        </p:nvSpPr>
        <p:spPr>
          <a:xfrm>
            <a:off x="1214430" y="1727142"/>
            <a:ext cx="799465" cy="382797"/>
          </a:xfrm>
          <a:prstGeom prst="rect">
            <a:avLst/>
          </a:prstGeom>
        </p:spPr>
        <p:txBody>
          <a:bodyPr vert="horz" wrap="square" lIns="0" tIns="13335" rIns="0" bIns="0" rtlCol="0">
            <a:spAutoFit/>
          </a:bodyPr>
          <a:lstStyle/>
          <a:p>
            <a:pPr marL="12700">
              <a:lnSpc>
                <a:spcPct val="100000"/>
              </a:lnSpc>
              <a:spcBef>
                <a:spcPts val="105"/>
              </a:spcBef>
            </a:pPr>
            <a:r>
              <a:rPr sz="1200" dirty="0">
                <a:latin typeface="Meiryo UI" panose="020B0604030504040204" pitchFamily="50" charset="-128"/>
                <a:ea typeface="Meiryo UI" panose="020B0604030504040204" pitchFamily="50" charset="-128"/>
                <a:cs typeface="Gill Sans MT"/>
              </a:rPr>
              <a:t>2016-</a:t>
            </a:r>
            <a:r>
              <a:rPr sz="1200" spc="-20" dirty="0">
                <a:latin typeface="Meiryo UI" panose="020B0604030504040204" pitchFamily="50" charset="-128"/>
                <a:ea typeface="Meiryo UI" panose="020B0604030504040204" pitchFamily="50" charset="-128"/>
                <a:cs typeface="Gill Sans MT"/>
              </a:rPr>
              <a:t>2030</a:t>
            </a:r>
            <a:endParaRPr sz="1200">
              <a:latin typeface="Meiryo UI" panose="020B0604030504040204" pitchFamily="50" charset="-128"/>
              <a:ea typeface="Meiryo UI" panose="020B0604030504040204" pitchFamily="50" charset="-128"/>
              <a:cs typeface="Gill Sans MT"/>
            </a:endParaRPr>
          </a:p>
        </p:txBody>
      </p:sp>
      <p:sp>
        <p:nvSpPr>
          <p:cNvPr id="29" name="object 13">
            <a:extLst>
              <a:ext uri="{FF2B5EF4-FFF2-40B4-BE49-F238E27FC236}">
                <a16:creationId xmlns:a16="http://schemas.microsoft.com/office/drawing/2014/main" id="{F9891A18-2F9A-B221-2FF5-FF02BD40AB03}"/>
              </a:ext>
            </a:extLst>
          </p:cNvPr>
          <p:cNvSpPr txBox="1"/>
          <p:nvPr/>
        </p:nvSpPr>
        <p:spPr>
          <a:xfrm>
            <a:off x="342441" y="1727142"/>
            <a:ext cx="385445" cy="198131"/>
          </a:xfrm>
          <a:prstGeom prst="rect">
            <a:avLst/>
          </a:prstGeom>
        </p:spPr>
        <p:txBody>
          <a:bodyPr vert="horz" wrap="square" lIns="0" tIns="13335" rIns="0" bIns="0" rtlCol="0">
            <a:spAutoFit/>
          </a:bodyPr>
          <a:lstStyle/>
          <a:p>
            <a:pPr marL="12700">
              <a:lnSpc>
                <a:spcPct val="100000"/>
              </a:lnSpc>
              <a:spcBef>
                <a:spcPts val="105"/>
              </a:spcBef>
            </a:pPr>
            <a:r>
              <a:rPr sz="1200" spc="-20" dirty="0">
                <a:latin typeface="Meiryo UI" panose="020B0604030504040204" pitchFamily="50" charset="-128"/>
                <a:ea typeface="Meiryo UI" panose="020B0604030504040204" pitchFamily="50" charset="-128"/>
                <a:cs typeface="Gill Sans MT"/>
              </a:rPr>
              <a:t>2016</a:t>
            </a:r>
            <a:endParaRPr sz="1200">
              <a:latin typeface="Meiryo UI" panose="020B0604030504040204" pitchFamily="50" charset="-128"/>
              <a:ea typeface="Meiryo UI" panose="020B0604030504040204" pitchFamily="50" charset="-128"/>
              <a:cs typeface="Gill Sans MT"/>
            </a:endParaRPr>
          </a:p>
        </p:txBody>
      </p:sp>
      <p:sp>
        <p:nvSpPr>
          <p:cNvPr id="30" name="object 14">
            <a:extLst>
              <a:ext uri="{FF2B5EF4-FFF2-40B4-BE49-F238E27FC236}">
                <a16:creationId xmlns:a16="http://schemas.microsoft.com/office/drawing/2014/main" id="{A2DC3847-545F-831A-EA0E-0E5BBA4AD6F8}"/>
              </a:ext>
            </a:extLst>
          </p:cNvPr>
          <p:cNvSpPr txBox="1"/>
          <p:nvPr/>
        </p:nvSpPr>
        <p:spPr>
          <a:xfrm>
            <a:off x="2285492" y="2355966"/>
            <a:ext cx="1243965" cy="725199"/>
          </a:xfrm>
          <a:prstGeom prst="rect">
            <a:avLst/>
          </a:prstGeom>
          <a:solidFill>
            <a:schemeClr val="accent6">
              <a:lumMod val="50000"/>
            </a:schemeClr>
          </a:solidFill>
          <a:ln w="12700">
            <a:solidFill>
              <a:schemeClr val="accent6">
                <a:lumMod val="75000"/>
              </a:schemeClr>
            </a:solidFill>
          </a:ln>
        </p:spPr>
        <p:txBody>
          <a:bodyPr vert="horz" wrap="square" lIns="0" tIns="1905" rIns="0" bIns="0" rtlCol="0">
            <a:spAutoFit/>
          </a:bodyPr>
          <a:lstStyle/>
          <a:p>
            <a:pPr>
              <a:lnSpc>
                <a:spcPct val="100000"/>
              </a:lnSpc>
              <a:spcBef>
                <a:spcPts val="15"/>
              </a:spcBef>
            </a:pPr>
            <a:endParaRPr sz="1100" dirty="0">
              <a:solidFill>
                <a:schemeClr val="bg1"/>
              </a:solidFill>
              <a:latin typeface="Meiryo UI" panose="020B0604030504040204" pitchFamily="50" charset="-128"/>
              <a:ea typeface="Meiryo UI" panose="020B0604030504040204" pitchFamily="50" charset="-128"/>
              <a:cs typeface="Times New Roman"/>
            </a:endParaRPr>
          </a:p>
          <a:p>
            <a:pPr marL="265430">
              <a:lnSpc>
                <a:spcPct val="100000"/>
              </a:lnSpc>
            </a:pPr>
            <a:r>
              <a:rPr sz="1200" spc="-15" dirty="0">
                <a:solidFill>
                  <a:schemeClr val="bg1"/>
                </a:solidFill>
                <a:latin typeface="Meiryo UI" panose="020B0604030504040204" pitchFamily="50" charset="-128"/>
                <a:ea typeface="Meiryo UI" panose="020B0604030504040204" pitchFamily="50" charset="-128"/>
                <a:cs typeface="ＭＳ Ｐゴシック"/>
              </a:rPr>
              <a:t>地方政府</a:t>
            </a:r>
            <a:endParaRPr sz="1200" dirty="0">
              <a:solidFill>
                <a:schemeClr val="bg1"/>
              </a:solidFill>
              <a:latin typeface="Meiryo UI" panose="020B0604030504040204" pitchFamily="50" charset="-128"/>
              <a:ea typeface="Meiryo UI" panose="020B0604030504040204" pitchFamily="50" charset="-128"/>
              <a:cs typeface="ＭＳ Ｐゴシック"/>
            </a:endParaRPr>
          </a:p>
          <a:p>
            <a:pPr marL="294005">
              <a:lnSpc>
                <a:spcPct val="100000"/>
              </a:lnSpc>
              <a:spcBef>
                <a:spcPts val="5"/>
              </a:spcBef>
            </a:pPr>
            <a:r>
              <a:rPr sz="1200" dirty="0">
                <a:solidFill>
                  <a:schemeClr val="bg1"/>
                </a:solidFill>
                <a:latin typeface="Meiryo UI" panose="020B0604030504040204" pitchFamily="50" charset="-128"/>
                <a:ea typeface="Meiryo UI" panose="020B0604030504040204" pitchFamily="50" charset="-128"/>
                <a:cs typeface="Arial"/>
              </a:rPr>
              <a:t>(</a:t>
            </a:r>
            <a:r>
              <a:rPr sz="1200" dirty="0" err="1">
                <a:solidFill>
                  <a:schemeClr val="bg1"/>
                </a:solidFill>
                <a:latin typeface="Meiryo UI" panose="020B0604030504040204" pitchFamily="50" charset="-128"/>
                <a:ea typeface="Meiryo UI" panose="020B0604030504040204" pitchFamily="50" charset="-128"/>
                <a:cs typeface="ＭＳ Ｐゴシック"/>
              </a:rPr>
              <a:t>江蘇省</a:t>
            </a:r>
            <a:r>
              <a:rPr sz="1200" spc="-50" dirty="0">
                <a:solidFill>
                  <a:schemeClr val="bg1"/>
                </a:solidFill>
                <a:latin typeface="Meiryo UI" panose="020B0604030504040204" pitchFamily="50" charset="-128"/>
                <a:ea typeface="Meiryo UI" panose="020B0604030504040204" pitchFamily="50" charset="-128"/>
                <a:cs typeface="Arial"/>
              </a:rPr>
              <a:t>)</a:t>
            </a:r>
            <a:endParaRPr lang="en-US" sz="1200" spc="-50" dirty="0">
              <a:solidFill>
                <a:schemeClr val="bg1"/>
              </a:solidFill>
              <a:latin typeface="Meiryo UI" panose="020B0604030504040204" pitchFamily="50" charset="-128"/>
              <a:ea typeface="Meiryo UI" panose="020B0604030504040204" pitchFamily="50" charset="-128"/>
              <a:cs typeface="Arial"/>
            </a:endParaRPr>
          </a:p>
          <a:p>
            <a:pPr marL="294005">
              <a:lnSpc>
                <a:spcPct val="100000"/>
              </a:lnSpc>
              <a:spcBef>
                <a:spcPts val="5"/>
              </a:spcBef>
            </a:pPr>
            <a:endParaRPr sz="1200" dirty="0">
              <a:solidFill>
                <a:schemeClr val="bg1"/>
              </a:solidFill>
              <a:latin typeface="Meiryo UI" panose="020B0604030504040204" pitchFamily="50" charset="-128"/>
              <a:ea typeface="Meiryo UI" panose="020B0604030504040204" pitchFamily="50" charset="-128"/>
              <a:cs typeface="Arial"/>
            </a:endParaRPr>
          </a:p>
        </p:txBody>
      </p:sp>
      <p:sp>
        <p:nvSpPr>
          <p:cNvPr id="31" name="object 15">
            <a:extLst>
              <a:ext uri="{FF2B5EF4-FFF2-40B4-BE49-F238E27FC236}">
                <a16:creationId xmlns:a16="http://schemas.microsoft.com/office/drawing/2014/main" id="{3B4BDA81-C30B-840F-2EB7-8E59A5B041BF}"/>
              </a:ext>
            </a:extLst>
          </p:cNvPr>
          <p:cNvSpPr txBox="1"/>
          <p:nvPr/>
        </p:nvSpPr>
        <p:spPr>
          <a:xfrm>
            <a:off x="3644900" y="2355966"/>
            <a:ext cx="1861185" cy="781368"/>
          </a:xfrm>
          <a:prstGeom prst="rect">
            <a:avLst/>
          </a:prstGeom>
          <a:solidFill>
            <a:schemeClr val="accent6">
              <a:lumMod val="60000"/>
              <a:lumOff val="40000"/>
            </a:schemeClr>
          </a:solidFill>
          <a:ln>
            <a:solidFill>
              <a:schemeClr val="accent6">
                <a:lumMod val="75000"/>
              </a:schemeClr>
            </a:solidFill>
          </a:ln>
        </p:spPr>
        <p:txBody>
          <a:bodyPr vert="horz" wrap="square" lIns="0" tIns="1905" rIns="0" bIns="0" rtlCol="0">
            <a:spAutoFit/>
          </a:bodyPr>
          <a:lstStyle/>
          <a:p>
            <a:pPr>
              <a:lnSpc>
                <a:spcPct val="100000"/>
              </a:lnSpc>
              <a:spcBef>
                <a:spcPts val="15"/>
              </a:spcBef>
            </a:pPr>
            <a:endParaRPr sz="1200" dirty="0">
              <a:latin typeface="Meiryo UI" panose="020B0604030504040204" pitchFamily="50" charset="-128"/>
              <a:ea typeface="Meiryo UI" panose="020B0604030504040204" pitchFamily="50" charset="-128"/>
              <a:cs typeface="Times New Roman"/>
            </a:endParaRPr>
          </a:p>
          <a:p>
            <a:pPr marL="96520" marR="90805" indent="27305">
              <a:lnSpc>
                <a:spcPts val="1610"/>
              </a:lnSpc>
            </a:pPr>
            <a:r>
              <a:rPr sz="1200" spc="-15" dirty="0" err="1">
                <a:latin typeface="Meiryo UI" panose="020B0604030504040204" pitchFamily="50" charset="-128"/>
                <a:ea typeface="Meiryo UI" panose="020B0604030504040204" pitchFamily="50" charset="-128"/>
                <a:cs typeface="ＭＳ Ｐゴシック"/>
              </a:rPr>
              <a:t>プラスチック汚染対策のさらなる強化の実施</a:t>
            </a:r>
            <a:endParaRPr lang="en-US" sz="1200" spc="-15" dirty="0">
              <a:latin typeface="Meiryo UI" panose="020B0604030504040204" pitchFamily="50" charset="-128"/>
              <a:ea typeface="Meiryo UI" panose="020B0604030504040204" pitchFamily="50" charset="-128"/>
              <a:cs typeface="ＭＳ Ｐゴシック"/>
            </a:endParaRPr>
          </a:p>
          <a:p>
            <a:pPr marL="96520" marR="90805" indent="27305">
              <a:lnSpc>
                <a:spcPts val="1610"/>
              </a:lnSpc>
            </a:pPr>
            <a:endParaRPr sz="1200" dirty="0">
              <a:latin typeface="Meiryo UI" panose="020B0604030504040204" pitchFamily="50" charset="-128"/>
              <a:ea typeface="Meiryo UI" panose="020B0604030504040204" pitchFamily="50" charset="-128"/>
              <a:cs typeface="ＭＳ Ｐゴシック"/>
            </a:endParaRPr>
          </a:p>
        </p:txBody>
      </p:sp>
      <p:sp>
        <p:nvSpPr>
          <p:cNvPr id="32" name="object 16">
            <a:extLst>
              <a:ext uri="{FF2B5EF4-FFF2-40B4-BE49-F238E27FC236}">
                <a16:creationId xmlns:a16="http://schemas.microsoft.com/office/drawing/2014/main" id="{57E2BCB7-7343-889F-CCA5-DE642544C933}"/>
              </a:ext>
            </a:extLst>
          </p:cNvPr>
          <p:cNvSpPr txBox="1"/>
          <p:nvPr/>
        </p:nvSpPr>
        <p:spPr>
          <a:xfrm>
            <a:off x="5621528" y="2622471"/>
            <a:ext cx="6034081" cy="378565"/>
          </a:xfrm>
          <a:prstGeom prst="rect">
            <a:avLst/>
          </a:prstGeom>
        </p:spPr>
        <p:txBody>
          <a:bodyPr vert="horz" wrap="square" lIns="0" tIns="16510" rIns="0" bIns="0" rtlCol="0">
            <a:spAutoFit/>
          </a:bodyPr>
          <a:lstStyle/>
          <a:p>
            <a:pPr marL="184785" marR="5080" indent="-172720">
              <a:lnSpc>
                <a:spcPct val="97900"/>
              </a:lnSpc>
              <a:spcBef>
                <a:spcPts val="130"/>
              </a:spcBef>
              <a:buFont typeface="Wingdings"/>
              <a:buChar char=""/>
              <a:tabLst>
                <a:tab pos="185420" algn="l"/>
              </a:tabLst>
            </a:pPr>
            <a:r>
              <a:rPr sz="1200" spc="-10" dirty="0" err="1">
                <a:latin typeface="Meiryo UI" panose="020B0604030504040204" pitchFamily="50" charset="-128"/>
                <a:ea typeface="Meiryo UI" panose="020B0604030504040204" pitchFamily="50" charset="-128"/>
                <a:cs typeface="ＭＳ Ｐゴシック"/>
              </a:rPr>
              <a:t>合成生物学を用いた生分解性プラスチックの</a:t>
            </a:r>
            <a:r>
              <a:rPr sz="1200" b="1" u="sng" spc="-5" dirty="0" err="1">
                <a:uFill>
                  <a:solidFill>
                    <a:srgbClr val="007BC3"/>
                  </a:solidFill>
                </a:uFill>
                <a:latin typeface="Meiryo UI" panose="020B0604030504040204" pitchFamily="50" charset="-128"/>
                <a:ea typeface="Meiryo UI" panose="020B0604030504040204" pitchFamily="50" charset="-128"/>
                <a:cs typeface="ＭＳ Ｐゴシック"/>
              </a:rPr>
              <a:t>産業化に</a:t>
            </a:r>
            <a:r>
              <a:rPr lang="ja-JP" altLang="en-US" sz="1200" b="1" u="sng" spc="-5" dirty="0">
                <a:uFill>
                  <a:solidFill>
                    <a:srgbClr val="007BC3"/>
                  </a:solidFill>
                </a:uFill>
                <a:latin typeface="Meiryo UI" panose="020B0604030504040204" pitchFamily="50" charset="-128"/>
                <a:ea typeface="Meiryo UI" panose="020B0604030504040204" pitchFamily="50" charset="-128"/>
                <a:cs typeface="ＭＳ Ｐゴシック"/>
              </a:rPr>
              <a:t>必要</a:t>
            </a:r>
            <a:r>
              <a:rPr lang="ja-JP" altLang="en-US" sz="1200" b="1" u="sng" spc="-15" dirty="0">
                <a:uFill>
                  <a:solidFill>
                    <a:srgbClr val="007BC3"/>
                  </a:solidFill>
                </a:uFill>
                <a:latin typeface="Meiryo UI" panose="020B0604030504040204" pitchFamily="50" charset="-128"/>
                <a:ea typeface="Meiryo UI" panose="020B0604030504040204" pitchFamily="50" charset="-128"/>
                <a:cs typeface="ＭＳ Ｐゴシック"/>
              </a:rPr>
              <a:t>な</a:t>
            </a:r>
            <a:r>
              <a:rPr sz="1200" b="1" u="sng" spc="-15" dirty="0" err="1">
                <a:uFill>
                  <a:solidFill>
                    <a:srgbClr val="007BC3"/>
                  </a:solidFill>
                </a:uFill>
                <a:latin typeface="Meiryo UI" panose="020B0604030504040204" pitchFamily="50" charset="-128"/>
                <a:ea typeface="Meiryo UI" panose="020B0604030504040204" pitchFamily="50" charset="-128"/>
                <a:cs typeface="ＭＳ Ｐゴシック"/>
              </a:rPr>
              <a:t>技術</a:t>
            </a:r>
            <a:r>
              <a:rPr sz="1200" b="1" u="sng" spc="-5" dirty="0">
                <a:uFill>
                  <a:solidFill>
                    <a:srgbClr val="007BC3"/>
                  </a:solidFill>
                </a:uFill>
                <a:latin typeface="Meiryo UI" panose="020B0604030504040204" pitchFamily="50" charset="-128"/>
                <a:ea typeface="Meiryo UI" panose="020B0604030504040204" pitchFamily="50" charset="-128"/>
                <a:cs typeface="Arial"/>
              </a:rPr>
              <a:t>(</a:t>
            </a:r>
            <a:r>
              <a:rPr sz="1200" b="1" u="sng" spc="-20" dirty="0">
                <a:uFill>
                  <a:solidFill>
                    <a:srgbClr val="007BC3"/>
                  </a:solidFill>
                </a:uFill>
                <a:latin typeface="Meiryo UI" panose="020B0604030504040204" pitchFamily="50" charset="-128"/>
                <a:ea typeface="Meiryo UI" panose="020B0604030504040204" pitchFamily="50" charset="-128"/>
                <a:cs typeface="ＭＳ Ｐゴシック"/>
              </a:rPr>
              <a:t>スケールアップ</a:t>
            </a:r>
            <a:r>
              <a:rPr sz="1200" b="1" u="sng" spc="-15" dirty="0">
                <a:uFill>
                  <a:solidFill>
                    <a:srgbClr val="007BC3"/>
                  </a:solidFill>
                </a:uFill>
                <a:latin typeface="Meiryo UI" panose="020B0604030504040204" pitchFamily="50" charset="-128"/>
                <a:ea typeface="Meiryo UI" panose="020B0604030504040204" pitchFamily="50" charset="-128"/>
                <a:cs typeface="ＭＳ Ｐゴシック"/>
              </a:rPr>
              <a:t>技術</a:t>
            </a:r>
            <a:r>
              <a:rPr sz="1200" b="1" u="sng" spc="-10" dirty="0">
                <a:uFill>
                  <a:solidFill>
                    <a:srgbClr val="007BC3"/>
                  </a:solidFill>
                </a:uFill>
                <a:latin typeface="Meiryo UI" panose="020B0604030504040204" pitchFamily="50" charset="-128"/>
                <a:ea typeface="Meiryo UI" panose="020B0604030504040204" pitchFamily="50" charset="-128"/>
                <a:cs typeface="ＭＳ Ｐゴシック"/>
              </a:rPr>
              <a:t>など</a:t>
            </a:r>
            <a:r>
              <a:rPr sz="1200" b="1" u="sng" spc="-5" dirty="0">
                <a:uFill>
                  <a:solidFill>
                    <a:srgbClr val="007BC3"/>
                  </a:solidFill>
                </a:uFill>
                <a:latin typeface="Meiryo UI" panose="020B0604030504040204" pitchFamily="50" charset="-128"/>
                <a:ea typeface="Meiryo UI" panose="020B0604030504040204" pitchFamily="50" charset="-128"/>
                <a:cs typeface="Arial"/>
              </a:rPr>
              <a:t>)</a:t>
            </a:r>
            <a:r>
              <a:rPr sz="1200" spc="-5" dirty="0">
                <a:latin typeface="Meiryo UI" panose="020B0604030504040204" pitchFamily="50" charset="-128"/>
                <a:ea typeface="Meiryo UI" panose="020B0604030504040204" pitchFamily="50" charset="-128"/>
                <a:cs typeface="ＭＳ Ｐゴシック"/>
              </a:rPr>
              <a:t>を開発し、分解</a:t>
            </a:r>
            <a:r>
              <a:rPr sz="1200" spc="-10" dirty="0">
                <a:latin typeface="Meiryo UI" panose="020B0604030504040204" pitchFamily="50" charset="-128"/>
                <a:ea typeface="Meiryo UI" panose="020B0604030504040204" pitchFamily="50" charset="-128"/>
                <a:cs typeface="ＭＳ Ｐゴシック"/>
              </a:rPr>
              <a:t>性プラスチックの普及を促進</a:t>
            </a:r>
            <a:endParaRPr sz="1200" dirty="0">
              <a:latin typeface="Meiryo UI" panose="020B0604030504040204" pitchFamily="50" charset="-128"/>
              <a:ea typeface="Meiryo UI" panose="020B0604030504040204" pitchFamily="50" charset="-128"/>
              <a:cs typeface="ＭＳ Ｐゴシック"/>
            </a:endParaRPr>
          </a:p>
        </p:txBody>
      </p:sp>
      <p:sp>
        <p:nvSpPr>
          <p:cNvPr id="33" name="object 17">
            <a:extLst>
              <a:ext uri="{FF2B5EF4-FFF2-40B4-BE49-F238E27FC236}">
                <a16:creationId xmlns:a16="http://schemas.microsoft.com/office/drawing/2014/main" id="{16A324D5-E36A-A3A7-632B-234C34A59446}"/>
              </a:ext>
            </a:extLst>
          </p:cNvPr>
          <p:cNvSpPr txBox="1"/>
          <p:nvPr/>
        </p:nvSpPr>
        <p:spPr>
          <a:xfrm>
            <a:off x="1214430" y="2622471"/>
            <a:ext cx="799465" cy="382797"/>
          </a:xfrm>
          <a:prstGeom prst="rect">
            <a:avLst/>
          </a:prstGeom>
        </p:spPr>
        <p:txBody>
          <a:bodyPr vert="horz" wrap="square" lIns="0" tIns="13335" rIns="0" bIns="0" rtlCol="0">
            <a:spAutoFit/>
          </a:bodyPr>
          <a:lstStyle/>
          <a:p>
            <a:pPr marL="12700">
              <a:lnSpc>
                <a:spcPct val="100000"/>
              </a:lnSpc>
              <a:spcBef>
                <a:spcPts val="105"/>
              </a:spcBef>
            </a:pPr>
            <a:r>
              <a:rPr sz="1200" dirty="0">
                <a:latin typeface="Meiryo UI" panose="020B0604030504040204" pitchFamily="50" charset="-128"/>
                <a:ea typeface="Meiryo UI" panose="020B0604030504040204" pitchFamily="50" charset="-128"/>
                <a:cs typeface="Gill Sans MT"/>
              </a:rPr>
              <a:t>2020-</a:t>
            </a:r>
            <a:r>
              <a:rPr sz="1200" spc="-20" dirty="0">
                <a:latin typeface="Meiryo UI" panose="020B0604030504040204" pitchFamily="50" charset="-128"/>
                <a:ea typeface="Meiryo UI" panose="020B0604030504040204" pitchFamily="50" charset="-128"/>
                <a:cs typeface="Gill Sans MT"/>
              </a:rPr>
              <a:t>2025</a:t>
            </a:r>
            <a:endParaRPr sz="1200">
              <a:latin typeface="Meiryo UI" panose="020B0604030504040204" pitchFamily="50" charset="-128"/>
              <a:ea typeface="Meiryo UI" panose="020B0604030504040204" pitchFamily="50" charset="-128"/>
              <a:cs typeface="Gill Sans MT"/>
            </a:endParaRPr>
          </a:p>
        </p:txBody>
      </p:sp>
      <p:sp>
        <p:nvSpPr>
          <p:cNvPr id="34" name="object 18">
            <a:extLst>
              <a:ext uri="{FF2B5EF4-FFF2-40B4-BE49-F238E27FC236}">
                <a16:creationId xmlns:a16="http://schemas.microsoft.com/office/drawing/2014/main" id="{81B84F05-B055-18C2-A82B-316BBAED9F94}"/>
              </a:ext>
            </a:extLst>
          </p:cNvPr>
          <p:cNvSpPr txBox="1"/>
          <p:nvPr/>
        </p:nvSpPr>
        <p:spPr>
          <a:xfrm>
            <a:off x="342441" y="2622471"/>
            <a:ext cx="385445" cy="198131"/>
          </a:xfrm>
          <a:prstGeom prst="rect">
            <a:avLst/>
          </a:prstGeom>
        </p:spPr>
        <p:txBody>
          <a:bodyPr vert="horz" wrap="square" lIns="0" tIns="13335" rIns="0" bIns="0" rtlCol="0">
            <a:spAutoFit/>
          </a:bodyPr>
          <a:lstStyle/>
          <a:p>
            <a:pPr marL="12700">
              <a:lnSpc>
                <a:spcPct val="100000"/>
              </a:lnSpc>
              <a:spcBef>
                <a:spcPts val="105"/>
              </a:spcBef>
            </a:pPr>
            <a:r>
              <a:rPr sz="1200" spc="-20" dirty="0">
                <a:latin typeface="Meiryo UI" panose="020B0604030504040204" pitchFamily="50" charset="-128"/>
                <a:ea typeface="Meiryo UI" panose="020B0604030504040204" pitchFamily="50" charset="-128"/>
                <a:cs typeface="Gill Sans MT"/>
              </a:rPr>
              <a:t>2020</a:t>
            </a:r>
            <a:endParaRPr sz="1200">
              <a:latin typeface="Meiryo UI" panose="020B0604030504040204" pitchFamily="50" charset="-128"/>
              <a:ea typeface="Meiryo UI" panose="020B0604030504040204" pitchFamily="50" charset="-128"/>
              <a:cs typeface="Gill Sans MT"/>
            </a:endParaRPr>
          </a:p>
        </p:txBody>
      </p:sp>
      <p:sp>
        <p:nvSpPr>
          <p:cNvPr id="35" name="object 19">
            <a:extLst>
              <a:ext uri="{FF2B5EF4-FFF2-40B4-BE49-F238E27FC236}">
                <a16:creationId xmlns:a16="http://schemas.microsoft.com/office/drawing/2014/main" id="{15AA5E46-D9BF-E4F2-A269-054482EE5531}"/>
              </a:ext>
            </a:extLst>
          </p:cNvPr>
          <p:cNvSpPr txBox="1"/>
          <p:nvPr/>
        </p:nvSpPr>
        <p:spPr>
          <a:xfrm>
            <a:off x="2285492" y="3252078"/>
            <a:ext cx="1243965" cy="759823"/>
          </a:xfrm>
          <a:prstGeom prst="rect">
            <a:avLst/>
          </a:prstGeom>
          <a:solidFill>
            <a:schemeClr val="accent4">
              <a:lumMod val="75000"/>
            </a:schemeClr>
          </a:solidFill>
          <a:ln w="12700">
            <a:solidFill>
              <a:schemeClr val="accent6">
                <a:lumMod val="75000"/>
              </a:schemeClr>
            </a:solidFill>
          </a:ln>
        </p:spPr>
        <p:txBody>
          <a:bodyPr vert="horz" wrap="square" lIns="0" tIns="5715" rIns="0" bIns="0" rtlCol="0">
            <a:spAutoFit/>
          </a:bodyPr>
          <a:lstStyle/>
          <a:p>
            <a:pPr>
              <a:lnSpc>
                <a:spcPct val="100000"/>
              </a:lnSpc>
              <a:spcBef>
                <a:spcPts val="45"/>
              </a:spcBef>
            </a:pPr>
            <a:endParaRPr dirty="0">
              <a:solidFill>
                <a:schemeClr val="bg1"/>
              </a:solidFill>
              <a:latin typeface="Meiryo UI" panose="020B0604030504040204" pitchFamily="50" charset="-128"/>
              <a:ea typeface="Meiryo UI" panose="020B0604030504040204" pitchFamily="50" charset="-128"/>
              <a:cs typeface="Times New Roman"/>
            </a:endParaRPr>
          </a:p>
          <a:p>
            <a:pPr marL="265430">
              <a:lnSpc>
                <a:spcPct val="100000"/>
              </a:lnSpc>
            </a:pPr>
            <a:r>
              <a:rPr sz="1200" spc="-15" dirty="0" err="1">
                <a:solidFill>
                  <a:schemeClr val="bg1"/>
                </a:solidFill>
                <a:latin typeface="Meiryo UI" panose="020B0604030504040204" pitchFamily="50" charset="-128"/>
                <a:ea typeface="Meiryo UI" panose="020B0604030504040204" pitchFamily="50" charset="-128"/>
                <a:cs typeface="ＭＳ Ｐゴシック"/>
              </a:rPr>
              <a:t>中央政府</a:t>
            </a:r>
            <a:endParaRPr lang="en-US" sz="1200" spc="-15" dirty="0">
              <a:solidFill>
                <a:schemeClr val="bg1"/>
              </a:solidFill>
              <a:latin typeface="Meiryo UI" panose="020B0604030504040204" pitchFamily="50" charset="-128"/>
              <a:ea typeface="Meiryo UI" panose="020B0604030504040204" pitchFamily="50" charset="-128"/>
              <a:cs typeface="ＭＳ Ｐゴシック"/>
            </a:endParaRPr>
          </a:p>
          <a:p>
            <a:pPr marL="265430">
              <a:lnSpc>
                <a:spcPct val="100000"/>
              </a:lnSpc>
            </a:pPr>
            <a:endParaRPr lang="en-US" sz="1200" spc="-15" dirty="0">
              <a:solidFill>
                <a:schemeClr val="bg1"/>
              </a:solidFill>
              <a:latin typeface="Meiryo UI" panose="020B0604030504040204" pitchFamily="50" charset="-128"/>
              <a:ea typeface="Meiryo UI" panose="020B0604030504040204" pitchFamily="50" charset="-128"/>
              <a:cs typeface="ＭＳ Ｐゴシック"/>
            </a:endParaRPr>
          </a:p>
          <a:p>
            <a:pPr marL="265430">
              <a:lnSpc>
                <a:spcPct val="100000"/>
              </a:lnSpc>
            </a:pPr>
            <a:endParaRPr sz="700" dirty="0">
              <a:solidFill>
                <a:schemeClr val="bg1"/>
              </a:solidFill>
              <a:latin typeface="Meiryo UI" panose="020B0604030504040204" pitchFamily="50" charset="-128"/>
              <a:ea typeface="Meiryo UI" panose="020B0604030504040204" pitchFamily="50" charset="-128"/>
              <a:cs typeface="ＭＳ Ｐゴシック"/>
            </a:endParaRPr>
          </a:p>
        </p:txBody>
      </p:sp>
      <p:sp>
        <p:nvSpPr>
          <p:cNvPr id="36" name="object 20">
            <a:extLst>
              <a:ext uri="{FF2B5EF4-FFF2-40B4-BE49-F238E27FC236}">
                <a16:creationId xmlns:a16="http://schemas.microsoft.com/office/drawing/2014/main" id="{DD87F937-88C4-C14C-6402-7D52EC41DD46}"/>
              </a:ext>
            </a:extLst>
          </p:cNvPr>
          <p:cNvSpPr txBox="1"/>
          <p:nvPr/>
        </p:nvSpPr>
        <p:spPr>
          <a:xfrm>
            <a:off x="3644900" y="3252078"/>
            <a:ext cx="1861185" cy="758541"/>
          </a:xfrm>
          <a:prstGeom prst="rect">
            <a:avLst/>
          </a:prstGeom>
          <a:solidFill>
            <a:schemeClr val="accent4">
              <a:lumMod val="75000"/>
            </a:schemeClr>
          </a:solidFill>
          <a:ln>
            <a:solidFill>
              <a:schemeClr val="accent6">
                <a:lumMod val="75000"/>
              </a:schemeClr>
            </a:solidFill>
          </a:ln>
        </p:spPr>
        <p:txBody>
          <a:bodyPr vert="horz" wrap="square" lIns="0" tIns="4445" rIns="0" bIns="0" rtlCol="0">
            <a:spAutoFit/>
          </a:bodyPr>
          <a:lstStyle/>
          <a:p>
            <a:pPr>
              <a:lnSpc>
                <a:spcPct val="100000"/>
              </a:lnSpc>
              <a:spcBef>
                <a:spcPts val="35"/>
              </a:spcBef>
            </a:pPr>
            <a:endParaRPr dirty="0">
              <a:solidFill>
                <a:schemeClr val="bg1"/>
              </a:solidFill>
              <a:latin typeface="Meiryo UI" panose="020B0604030504040204" pitchFamily="50" charset="-128"/>
              <a:ea typeface="Meiryo UI" panose="020B0604030504040204" pitchFamily="50" charset="-128"/>
              <a:cs typeface="Times New Roman"/>
            </a:endParaRPr>
          </a:p>
          <a:p>
            <a:pPr marL="276225">
              <a:lnSpc>
                <a:spcPct val="100000"/>
              </a:lnSpc>
            </a:pPr>
            <a:r>
              <a:rPr sz="1200" dirty="0">
                <a:solidFill>
                  <a:schemeClr val="bg1"/>
                </a:solidFill>
                <a:latin typeface="Meiryo UI" panose="020B0604030504040204" pitchFamily="50" charset="-128"/>
                <a:ea typeface="Meiryo UI" panose="020B0604030504040204" pitchFamily="50" charset="-128"/>
                <a:cs typeface="ＭＳ Ｐゴシック"/>
              </a:rPr>
              <a:t>第</a:t>
            </a:r>
            <a:r>
              <a:rPr sz="1200" dirty="0">
                <a:solidFill>
                  <a:schemeClr val="bg1"/>
                </a:solidFill>
                <a:latin typeface="Meiryo UI" panose="020B0604030504040204" pitchFamily="50" charset="-128"/>
                <a:ea typeface="Meiryo UI" panose="020B0604030504040204" pitchFamily="50" charset="-128"/>
                <a:cs typeface="Gill Sans MT"/>
              </a:rPr>
              <a:t>14</a:t>
            </a:r>
            <a:r>
              <a:rPr sz="1200" dirty="0">
                <a:solidFill>
                  <a:schemeClr val="bg1"/>
                </a:solidFill>
                <a:latin typeface="Meiryo UI" panose="020B0604030504040204" pitchFamily="50" charset="-128"/>
                <a:ea typeface="Meiryo UI" panose="020B0604030504040204" pitchFamily="50" charset="-128"/>
                <a:cs typeface="ＭＳ Ｐゴシック"/>
              </a:rPr>
              <a:t>次</a:t>
            </a:r>
            <a:r>
              <a:rPr sz="1200" dirty="0">
                <a:solidFill>
                  <a:schemeClr val="bg1"/>
                </a:solidFill>
                <a:latin typeface="Meiryo UI" panose="020B0604030504040204" pitchFamily="50" charset="-128"/>
                <a:ea typeface="Meiryo UI" panose="020B0604030504040204" pitchFamily="50" charset="-128"/>
                <a:cs typeface="Gill Sans MT"/>
              </a:rPr>
              <a:t>5</a:t>
            </a:r>
            <a:r>
              <a:rPr sz="1200" spc="-20" dirty="0">
                <a:solidFill>
                  <a:schemeClr val="bg1"/>
                </a:solidFill>
                <a:latin typeface="Meiryo UI" panose="020B0604030504040204" pitchFamily="50" charset="-128"/>
                <a:ea typeface="Meiryo UI" panose="020B0604030504040204" pitchFamily="50" charset="-128"/>
                <a:cs typeface="ＭＳ Ｐゴシック"/>
              </a:rPr>
              <a:t>カ年計画</a:t>
            </a:r>
            <a:endParaRPr lang="en-US" sz="1200" spc="-20" dirty="0">
              <a:solidFill>
                <a:schemeClr val="bg1"/>
              </a:solidFill>
              <a:latin typeface="Meiryo UI" panose="020B0604030504040204" pitchFamily="50" charset="-128"/>
              <a:ea typeface="Meiryo UI" panose="020B0604030504040204" pitchFamily="50" charset="-128"/>
              <a:cs typeface="ＭＳ Ｐゴシック"/>
            </a:endParaRPr>
          </a:p>
          <a:p>
            <a:pPr marL="276225">
              <a:lnSpc>
                <a:spcPct val="100000"/>
              </a:lnSpc>
            </a:pPr>
            <a:endParaRPr lang="en-US" sz="1200" spc="-20" dirty="0">
              <a:solidFill>
                <a:schemeClr val="bg1"/>
              </a:solidFill>
              <a:latin typeface="Meiryo UI" panose="020B0604030504040204" pitchFamily="50" charset="-128"/>
              <a:ea typeface="Meiryo UI" panose="020B0604030504040204" pitchFamily="50" charset="-128"/>
              <a:cs typeface="ＭＳ Ｐゴシック"/>
            </a:endParaRPr>
          </a:p>
          <a:p>
            <a:pPr marL="276225">
              <a:lnSpc>
                <a:spcPct val="100000"/>
              </a:lnSpc>
            </a:pPr>
            <a:endParaRPr sz="700" dirty="0">
              <a:solidFill>
                <a:schemeClr val="bg1"/>
              </a:solidFill>
              <a:latin typeface="Meiryo UI" panose="020B0604030504040204" pitchFamily="50" charset="-128"/>
              <a:ea typeface="Meiryo UI" panose="020B0604030504040204" pitchFamily="50" charset="-128"/>
              <a:cs typeface="ＭＳ Ｐゴシック"/>
            </a:endParaRPr>
          </a:p>
        </p:txBody>
      </p:sp>
      <p:sp>
        <p:nvSpPr>
          <p:cNvPr id="37" name="object 21">
            <a:extLst>
              <a:ext uri="{FF2B5EF4-FFF2-40B4-BE49-F238E27FC236}">
                <a16:creationId xmlns:a16="http://schemas.microsoft.com/office/drawing/2014/main" id="{707BD017-1C0C-8FA5-B903-24B20A2B8E40}"/>
              </a:ext>
            </a:extLst>
          </p:cNvPr>
          <p:cNvSpPr txBox="1"/>
          <p:nvPr/>
        </p:nvSpPr>
        <p:spPr>
          <a:xfrm>
            <a:off x="5608679" y="3472348"/>
            <a:ext cx="6034082" cy="382156"/>
          </a:xfrm>
          <a:prstGeom prst="rect">
            <a:avLst/>
          </a:prstGeom>
        </p:spPr>
        <p:txBody>
          <a:bodyPr vert="horz" wrap="square" lIns="0" tIns="12700" rIns="0" bIns="0" rtlCol="0">
            <a:spAutoFit/>
          </a:bodyPr>
          <a:lstStyle/>
          <a:p>
            <a:pPr marL="184785" marR="5080" indent="-172720">
              <a:lnSpc>
                <a:spcPct val="100000"/>
              </a:lnSpc>
              <a:spcBef>
                <a:spcPts val="100"/>
              </a:spcBef>
              <a:buFont typeface="Wingdings"/>
              <a:buChar char=""/>
              <a:tabLst>
                <a:tab pos="185420" algn="l"/>
              </a:tabLst>
            </a:pPr>
            <a:r>
              <a:rPr sz="1200" spc="-10" dirty="0">
                <a:latin typeface="Meiryo UI" panose="020B0604030504040204" pitchFamily="50" charset="-128"/>
                <a:ea typeface="Meiryo UI" panose="020B0604030504040204" pitchFamily="50" charset="-128"/>
                <a:cs typeface="ＭＳ Ｐゴシック"/>
              </a:rPr>
              <a:t>「遺伝子・バイオテクノロジー」を含む</a:t>
            </a:r>
            <a:r>
              <a:rPr sz="1200" dirty="0">
                <a:latin typeface="Meiryo UI" panose="020B0604030504040204" pitchFamily="50" charset="-128"/>
                <a:ea typeface="Meiryo UI" panose="020B0604030504040204" pitchFamily="50" charset="-128"/>
                <a:cs typeface="Arial"/>
              </a:rPr>
              <a:t>8</a:t>
            </a:r>
            <a:r>
              <a:rPr sz="1200" dirty="0">
                <a:latin typeface="Meiryo UI" panose="020B0604030504040204" pitchFamily="50" charset="-128"/>
                <a:ea typeface="Meiryo UI" panose="020B0604030504040204" pitchFamily="50" charset="-128"/>
                <a:cs typeface="ＭＳ Ｐゴシック"/>
              </a:rPr>
              <a:t>領域を</a:t>
            </a:r>
            <a:r>
              <a:rPr sz="1200" b="1" u="sng" spc="-10" dirty="0">
                <a:uFill>
                  <a:solidFill>
                    <a:srgbClr val="007BC3"/>
                  </a:solidFill>
                </a:uFill>
                <a:latin typeface="Meiryo UI" panose="020B0604030504040204" pitchFamily="50" charset="-128"/>
                <a:ea typeface="Meiryo UI" panose="020B0604030504040204" pitchFamily="50" charset="-128"/>
                <a:cs typeface="ＭＳ Ｐゴシック"/>
              </a:rPr>
              <a:t>国</a:t>
            </a:r>
            <a:r>
              <a:rPr sz="1200" b="1" u="sng" spc="-20" dirty="0">
                <a:uFill>
                  <a:solidFill>
                    <a:srgbClr val="007BC3"/>
                  </a:solidFill>
                </a:uFill>
                <a:latin typeface="Meiryo UI" panose="020B0604030504040204" pitchFamily="50" charset="-128"/>
                <a:ea typeface="Meiryo UI" panose="020B0604030504040204" pitchFamily="50" charset="-128"/>
                <a:cs typeface="ＭＳ Ｐゴシック"/>
              </a:rPr>
              <a:t>家科</a:t>
            </a:r>
            <a:r>
              <a:rPr sz="1200" b="1" u="sng" spc="-50" dirty="0">
                <a:uFill>
                  <a:solidFill>
                    <a:srgbClr val="007BC3"/>
                  </a:solidFill>
                </a:uFill>
                <a:latin typeface="Meiryo UI" panose="020B0604030504040204" pitchFamily="50" charset="-128"/>
                <a:ea typeface="Meiryo UI" panose="020B0604030504040204" pitchFamily="50" charset="-128"/>
                <a:cs typeface="ＭＳ Ｐゴシック"/>
              </a:rPr>
              <a:t>学</a:t>
            </a:r>
            <a:r>
              <a:rPr lang="ja-JP" altLang="en-US" sz="1200" b="1" u="sng" spc="-10" dirty="0">
                <a:uFill>
                  <a:solidFill>
                    <a:srgbClr val="007BC3"/>
                  </a:solidFill>
                </a:uFill>
                <a:latin typeface="Meiryo UI" panose="020B0604030504040204" pitchFamily="50" charset="-128"/>
                <a:ea typeface="Meiryo UI" panose="020B0604030504040204" pitchFamily="50" charset="-128"/>
                <a:cs typeface="ＭＳ Ｐゴシック"/>
              </a:rPr>
              <a:t>戦</a:t>
            </a:r>
            <a:r>
              <a:rPr lang="ja-JP" altLang="en-US" sz="1200" b="1" u="sng" spc="-20" dirty="0">
                <a:uFill>
                  <a:solidFill>
                    <a:srgbClr val="007BC3"/>
                  </a:solidFill>
                </a:uFill>
                <a:latin typeface="Meiryo UI" panose="020B0604030504040204" pitchFamily="50" charset="-128"/>
                <a:ea typeface="Meiryo UI" panose="020B0604030504040204" pitchFamily="50" charset="-128"/>
                <a:cs typeface="ＭＳ Ｐゴシック"/>
              </a:rPr>
              <a:t>略上の戦</a:t>
            </a:r>
            <a:r>
              <a:rPr sz="1200" b="1" u="sng" spc="-20" dirty="0" err="1">
                <a:uFill>
                  <a:solidFill>
                    <a:srgbClr val="007BC3"/>
                  </a:solidFill>
                </a:uFill>
                <a:latin typeface="Meiryo UI" panose="020B0604030504040204" pitchFamily="50" charset="-128"/>
                <a:ea typeface="Meiryo UI" panose="020B0604030504040204" pitchFamily="50" charset="-128"/>
                <a:cs typeface="ＭＳ Ｐゴシック"/>
              </a:rPr>
              <a:t>略的重要分野</a:t>
            </a:r>
            <a:r>
              <a:rPr sz="1200" spc="-15" dirty="0" err="1">
                <a:latin typeface="Meiryo UI" panose="020B0604030504040204" pitchFamily="50" charset="-128"/>
                <a:ea typeface="Meiryo UI" panose="020B0604030504040204" pitchFamily="50" charset="-128"/>
                <a:cs typeface="ＭＳ Ｐゴシック"/>
              </a:rPr>
              <a:t>に指定。国による研究開発支援を強化する方針</a:t>
            </a:r>
            <a:endParaRPr sz="1200" dirty="0">
              <a:latin typeface="Meiryo UI" panose="020B0604030504040204" pitchFamily="50" charset="-128"/>
              <a:ea typeface="Meiryo UI" panose="020B0604030504040204" pitchFamily="50" charset="-128"/>
              <a:cs typeface="ＭＳ Ｐゴシック"/>
            </a:endParaRPr>
          </a:p>
        </p:txBody>
      </p:sp>
      <p:sp>
        <p:nvSpPr>
          <p:cNvPr id="38" name="object 22">
            <a:extLst>
              <a:ext uri="{FF2B5EF4-FFF2-40B4-BE49-F238E27FC236}">
                <a16:creationId xmlns:a16="http://schemas.microsoft.com/office/drawing/2014/main" id="{00996DAF-1E20-E9CF-E256-E477B2EACA64}"/>
              </a:ext>
            </a:extLst>
          </p:cNvPr>
          <p:cNvSpPr txBox="1"/>
          <p:nvPr/>
        </p:nvSpPr>
        <p:spPr>
          <a:xfrm>
            <a:off x="1214430" y="3517802"/>
            <a:ext cx="799465" cy="382156"/>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Gill Sans MT"/>
              </a:rPr>
              <a:t>2021-</a:t>
            </a:r>
            <a:r>
              <a:rPr sz="1200" spc="-20" dirty="0">
                <a:latin typeface="Meiryo UI" panose="020B0604030504040204" pitchFamily="50" charset="-128"/>
                <a:ea typeface="Meiryo UI" panose="020B0604030504040204" pitchFamily="50" charset="-128"/>
                <a:cs typeface="Gill Sans MT"/>
              </a:rPr>
              <a:t>2025</a:t>
            </a:r>
            <a:endParaRPr sz="1200">
              <a:latin typeface="Meiryo UI" panose="020B0604030504040204" pitchFamily="50" charset="-128"/>
              <a:ea typeface="Meiryo UI" panose="020B0604030504040204" pitchFamily="50" charset="-128"/>
              <a:cs typeface="Gill Sans MT"/>
            </a:endParaRPr>
          </a:p>
        </p:txBody>
      </p:sp>
      <p:sp>
        <p:nvSpPr>
          <p:cNvPr id="39" name="object 23">
            <a:extLst>
              <a:ext uri="{FF2B5EF4-FFF2-40B4-BE49-F238E27FC236}">
                <a16:creationId xmlns:a16="http://schemas.microsoft.com/office/drawing/2014/main" id="{40969556-4620-3B78-5E6F-4688976A8334}"/>
              </a:ext>
            </a:extLst>
          </p:cNvPr>
          <p:cNvSpPr txBox="1"/>
          <p:nvPr/>
        </p:nvSpPr>
        <p:spPr>
          <a:xfrm>
            <a:off x="342441" y="3517802"/>
            <a:ext cx="385445" cy="197490"/>
          </a:xfrm>
          <a:prstGeom prst="rect">
            <a:avLst/>
          </a:prstGeom>
        </p:spPr>
        <p:txBody>
          <a:bodyPr vert="horz" wrap="square" lIns="0" tIns="12700" rIns="0" bIns="0" rtlCol="0">
            <a:spAutoFit/>
          </a:bodyPr>
          <a:lstStyle/>
          <a:p>
            <a:pPr marL="12700">
              <a:lnSpc>
                <a:spcPct val="100000"/>
              </a:lnSpc>
              <a:spcBef>
                <a:spcPts val="100"/>
              </a:spcBef>
            </a:pPr>
            <a:r>
              <a:rPr sz="1200" spc="-20" dirty="0">
                <a:latin typeface="Meiryo UI" panose="020B0604030504040204" pitchFamily="50" charset="-128"/>
                <a:ea typeface="Meiryo UI" panose="020B0604030504040204" pitchFamily="50" charset="-128"/>
                <a:cs typeface="Gill Sans MT"/>
              </a:rPr>
              <a:t>2021</a:t>
            </a:r>
            <a:endParaRPr sz="1200">
              <a:latin typeface="Meiryo UI" panose="020B0604030504040204" pitchFamily="50" charset="-128"/>
              <a:ea typeface="Meiryo UI" panose="020B0604030504040204" pitchFamily="50" charset="-128"/>
              <a:cs typeface="Gill Sans MT"/>
            </a:endParaRPr>
          </a:p>
        </p:txBody>
      </p:sp>
      <p:sp>
        <p:nvSpPr>
          <p:cNvPr id="40" name="object 24">
            <a:extLst>
              <a:ext uri="{FF2B5EF4-FFF2-40B4-BE49-F238E27FC236}">
                <a16:creationId xmlns:a16="http://schemas.microsoft.com/office/drawing/2014/main" id="{5D3F20DA-CC2A-6D4B-77C8-63245872E274}"/>
              </a:ext>
            </a:extLst>
          </p:cNvPr>
          <p:cNvSpPr txBox="1"/>
          <p:nvPr/>
        </p:nvSpPr>
        <p:spPr>
          <a:xfrm>
            <a:off x="2285492" y="4146666"/>
            <a:ext cx="1243965" cy="725199"/>
          </a:xfrm>
          <a:prstGeom prst="rect">
            <a:avLst/>
          </a:prstGeom>
          <a:solidFill>
            <a:schemeClr val="accent6">
              <a:lumMod val="50000"/>
            </a:schemeClr>
          </a:solidFill>
          <a:ln w="12700">
            <a:solidFill>
              <a:schemeClr val="accent6">
                <a:lumMod val="75000"/>
              </a:schemeClr>
            </a:solidFill>
          </a:ln>
        </p:spPr>
        <p:txBody>
          <a:bodyPr vert="horz" wrap="square" lIns="0" tIns="1905" rIns="0" bIns="0" rtlCol="0">
            <a:spAutoFit/>
          </a:bodyPr>
          <a:lstStyle/>
          <a:p>
            <a:pPr>
              <a:lnSpc>
                <a:spcPct val="100000"/>
              </a:lnSpc>
              <a:spcBef>
                <a:spcPts val="15"/>
              </a:spcBef>
            </a:pPr>
            <a:endParaRPr sz="1100" dirty="0">
              <a:solidFill>
                <a:schemeClr val="bg1"/>
              </a:solidFill>
              <a:latin typeface="Meiryo UI" panose="020B0604030504040204" pitchFamily="50" charset="-128"/>
              <a:ea typeface="Meiryo UI" panose="020B0604030504040204" pitchFamily="50" charset="-128"/>
              <a:cs typeface="Times New Roman"/>
            </a:endParaRPr>
          </a:p>
          <a:p>
            <a:pPr marL="265430">
              <a:lnSpc>
                <a:spcPct val="100000"/>
              </a:lnSpc>
            </a:pPr>
            <a:r>
              <a:rPr sz="1200" spc="-15" dirty="0">
                <a:solidFill>
                  <a:schemeClr val="bg1"/>
                </a:solidFill>
                <a:latin typeface="Meiryo UI" panose="020B0604030504040204" pitchFamily="50" charset="-128"/>
                <a:ea typeface="Meiryo UI" panose="020B0604030504040204" pitchFamily="50" charset="-128"/>
                <a:cs typeface="ＭＳ Ｐゴシック"/>
              </a:rPr>
              <a:t>地方政府</a:t>
            </a:r>
            <a:endParaRPr sz="1200" dirty="0">
              <a:solidFill>
                <a:schemeClr val="bg1"/>
              </a:solidFill>
              <a:latin typeface="Meiryo UI" panose="020B0604030504040204" pitchFamily="50" charset="-128"/>
              <a:ea typeface="Meiryo UI" panose="020B0604030504040204" pitchFamily="50" charset="-128"/>
              <a:cs typeface="ＭＳ Ｐゴシック"/>
            </a:endParaRPr>
          </a:p>
          <a:p>
            <a:pPr marL="294005">
              <a:lnSpc>
                <a:spcPct val="100000"/>
              </a:lnSpc>
            </a:pPr>
            <a:r>
              <a:rPr sz="1200" dirty="0">
                <a:solidFill>
                  <a:schemeClr val="bg1"/>
                </a:solidFill>
                <a:latin typeface="Meiryo UI" panose="020B0604030504040204" pitchFamily="50" charset="-128"/>
                <a:ea typeface="Meiryo UI" panose="020B0604030504040204" pitchFamily="50" charset="-128"/>
                <a:cs typeface="Arial"/>
              </a:rPr>
              <a:t>(</a:t>
            </a:r>
            <a:r>
              <a:rPr sz="1200" dirty="0" err="1">
                <a:solidFill>
                  <a:schemeClr val="bg1"/>
                </a:solidFill>
                <a:latin typeface="Meiryo UI" panose="020B0604030504040204" pitchFamily="50" charset="-128"/>
                <a:ea typeface="Meiryo UI" panose="020B0604030504040204" pitchFamily="50" charset="-128"/>
                <a:cs typeface="ＭＳ Ｐゴシック"/>
              </a:rPr>
              <a:t>天津市</a:t>
            </a:r>
            <a:r>
              <a:rPr sz="1200" spc="-50" dirty="0">
                <a:solidFill>
                  <a:schemeClr val="bg1"/>
                </a:solidFill>
                <a:latin typeface="Meiryo UI" panose="020B0604030504040204" pitchFamily="50" charset="-128"/>
                <a:ea typeface="Meiryo UI" panose="020B0604030504040204" pitchFamily="50" charset="-128"/>
                <a:cs typeface="Arial"/>
              </a:rPr>
              <a:t>)</a:t>
            </a:r>
            <a:endParaRPr lang="en-US" sz="1200" spc="-50" dirty="0">
              <a:solidFill>
                <a:schemeClr val="bg1"/>
              </a:solidFill>
              <a:latin typeface="Meiryo UI" panose="020B0604030504040204" pitchFamily="50" charset="-128"/>
              <a:ea typeface="Meiryo UI" panose="020B0604030504040204" pitchFamily="50" charset="-128"/>
              <a:cs typeface="Arial"/>
            </a:endParaRPr>
          </a:p>
          <a:p>
            <a:pPr marL="294005">
              <a:lnSpc>
                <a:spcPct val="100000"/>
              </a:lnSpc>
            </a:pPr>
            <a:endParaRPr sz="1200" dirty="0">
              <a:solidFill>
                <a:schemeClr val="bg1"/>
              </a:solidFill>
              <a:latin typeface="Meiryo UI" panose="020B0604030504040204" pitchFamily="50" charset="-128"/>
              <a:ea typeface="Meiryo UI" panose="020B0604030504040204" pitchFamily="50" charset="-128"/>
              <a:cs typeface="Arial"/>
            </a:endParaRPr>
          </a:p>
        </p:txBody>
      </p:sp>
      <p:sp>
        <p:nvSpPr>
          <p:cNvPr id="41" name="object 25">
            <a:extLst>
              <a:ext uri="{FF2B5EF4-FFF2-40B4-BE49-F238E27FC236}">
                <a16:creationId xmlns:a16="http://schemas.microsoft.com/office/drawing/2014/main" id="{4BC10446-BB91-AC99-5EA8-6D8F9CFE9F19}"/>
              </a:ext>
            </a:extLst>
          </p:cNvPr>
          <p:cNvSpPr txBox="1"/>
          <p:nvPr/>
        </p:nvSpPr>
        <p:spPr>
          <a:xfrm>
            <a:off x="3644900" y="4146666"/>
            <a:ext cx="1861185" cy="723916"/>
          </a:xfrm>
          <a:prstGeom prst="rect">
            <a:avLst/>
          </a:prstGeom>
          <a:solidFill>
            <a:schemeClr val="accent6">
              <a:lumMod val="60000"/>
              <a:lumOff val="40000"/>
            </a:schemeClr>
          </a:solidFill>
          <a:ln>
            <a:solidFill>
              <a:schemeClr val="accent6">
                <a:lumMod val="75000"/>
              </a:schemeClr>
            </a:solidFill>
          </a:ln>
        </p:spPr>
        <p:txBody>
          <a:bodyPr vert="horz" wrap="square" lIns="0" tIns="635" rIns="0" bIns="0" rtlCol="0">
            <a:spAutoFit/>
          </a:bodyPr>
          <a:lstStyle/>
          <a:p>
            <a:pPr>
              <a:lnSpc>
                <a:spcPct val="100000"/>
              </a:lnSpc>
              <a:spcBef>
                <a:spcPts val="5"/>
              </a:spcBef>
            </a:pPr>
            <a:endParaRPr sz="1100" dirty="0">
              <a:latin typeface="Meiryo UI" panose="020B0604030504040204" pitchFamily="50" charset="-128"/>
              <a:ea typeface="Meiryo UI" panose="020B0604030504040204" pitchFamily="50" charset="-128"/>
              <a:cs typeface="Times New Roman"/>
            </a:endParaRPr>
          </a:p>
          <a:p>
            <a:pPr algn="ctr">
              <a:lnSpc>
                <a:spcPct val="100000"/>
              </a:lnSpc>
            </a:pPr>
            <a:r>
              <a:rPr sz="1200" spc="-10" dirty="0">
                <a:latin typeface="Meiryo UI" panose="020B0604030504040204" pitchFamily="50" charset="-128"/>
                <a:ea typeface="Meiryo UI" panose="020B0604030504040204" pitchFamily="50" charset="-128"/>
                <a:cs typeface="ＭＳ Ｐゴシック"/>
              </a:rPr>
              <a:t>製造業高品質発展</a:t>
            </a:r>
            <a:endParaRPr sz="1200" dirty="0">
              <a:latin typeface="Meiryo UI" panose="020B0604030504040204" pitchFamily="50" charset="-128"/>
              <a:ea typeface="Meiryo UI" panose="020B0604030504040204" pitchFamily="50" charset="-128"/>
              <a:cs typeface="ＭＳ Ｐゴシック"/>
            </a:endParaRPr>
          </a:p>
          <a:p>
            <a:pPr algn="ctr">
              <a:lnSpc>
                <a:spcPct val="100000"/>
              </a:lnSpc>
            </a:pPr>
            <a:r>
              <a:rPr sz="1200" spc="-10" dirty="0">
                <a:latin typeface="Meiryo UI" panose="020B0604030504040204" pitchFamily="50" charset="-128"/>
                <a:ea typeface="Meiryo UI" panose="020B0604030504040204" pitchFamily="50" charset="-128"/>
                <a:cs typeface="Gill Sans MT"/>
              </a:rPr>
              <a:t>"</a:t>
            </a:r>
            <a:r>
              <a:rPr sz="1200" dirty="0" err="1">
                <a:latin typeface="Meiryo UI" panose="020B0604030504040204" pitchFamily="50" charset="-128"/>
                <a:ea typeface="Meiryo UI" panose="020B0604030504040204" pitchFamily="50" charset="-128"/>
                <a:cs typeface="ＭＳ Ｐゴシック"/>
              </a:rPr>
              <a:t>十四五</a:t>
            </a:r>
            <a:r>
              <a:rPr sz="1200" spc="-10" dirty="0" err="1">
                <a:latin typeface="Meiryo UI" panose="020B0604030504040204" pitchFamily="50" charset="-128"/>
                <a:ea typeface="Meiryo UI" panose="020B0604030504040204" pitchFamily="50" charset="-128"/>
                <a:cs typeface="Gill Sans MT"/>
              </a:rPr>
              <a:t>"</a:t>
            </a:r>
            <a:r>
              <a:rPr sz="1200" spc="-25" dirty="0" err="1">
                <a:latin typeface="Meiryo UI" panose="020B0604030504040204" pitchFamily="50" charset="-128"/>
                <a:ea typeface="Meiryo UI" panose="020B0604030504040204" pitchFamily="50" charset="-128"/>
                <a:cs typeface="ＭＳ Ｐゴシック"/>
              </a:rPr>
              <a:t>計画</a:t>
            </a:r>
            <a:endParaRPr lang="en-US" sz="1200" spc="-25" dirty="0">
              <a:latin typeface="Meiryo UI" panose="020B0604030504040204" pitchFamily="50" charset="-128"/>
              <a:ea typeface="Meiryo UI" panose="020B0604030504040204" pitchFamily="50" charset="-128"/>
              <a:cs typeface="ＭＳ Ｐゴシック"/>
            </a:endParaRPr>
          </a:p>
          <a:p>
            <a:pPr algn="ctr">
              <a:lnSpc>
                <a:spcPct val="100000"/>
              </a:lnSpc>
            </a:pPr>
            <a:endParaRPr sz="1200" dirty="0">
              <a:latin typeface="Meiryo UI" panose="020B0604030504040204" pitchFamily="50" charset="-128"/>
              <a:ea typeface="Meiryo UI" panose="020B0604030504040204" pitchFamily="50" charset="-128"/>
              <a:cs typeface="ＭＳ Ｐゴシック"/>
            </a:endParaRPr>
          </a:p>
        </p:txBody>
      </p:sp>
      <p:sp>
        <p:nvSpPr>
          <p:cNvPr id="42" name="object 26">
            <a:extLst>
              <a:ext uri="{FF2B5EF4-FFF2-40B4-BE49-F238E27FC236}">
                <a16:creationId xmlns:a16="http://schemas.microsoft.com/office/drawing/2014/main" id="{C405E957-6561-673D-0C8E-3C3858BA367E}"/>
              </a:ext>
            </a:extLst>
          </p:cNvPr>
          <p:cNvSpPr txBox="1"/>
          <p:nvPr/>
        </p:nvSpPr>
        <p:spPr>
          <a:xfrm>
            <a:off x="5608679" y="4413129"/>
            <a:ext cx="6157813" cy="197490"/>
          </a:xfrm>
          <a:prstGeom prst="rect">
            <a:avLst/>
          </a:prstGeom>
        </p:spPr>
        <p:txBody>
          <a:bodyPr vert="horz" wrap="square" lIns="0" tIns="12700" rIns="0" bIns="0" rtlCol="0">
            <a:spAutoFit/>
          </a:bodyPr>
          <a:lstStyle/>
          <a:p>
            <a:pPr marL="184785" marR="5080" indent="-172720">
              <a:lnSpc>
                <a:spcPct val="100000"/>
              </a:lnSpc>
              <a:spcBef>
                <a:spcPts val="100"/>
              </a:spcBef>
              <a:buFont typeface="Wingdings"/>
              <a:buChar char=""/>
              <a:tabLst>
                <a:tab pos="185420" algn="l"/>
              </a:tabLst>
            </a:pPr>
            <a:r>
              <a:rPr sz="1200" dirty="0">
                <a:latin typeface="Meiryo UI" panose="020B0604030504040204" pitchFamily="50" charset="-128"/>
                <a:ea typeface="Meiryo UI" panose="020B0604030504040204" pitchFamily="50" charset="-128"/>
                <a:cs typeface="ＭＳ Ｐゴシック"/>
              </a:rPr>
              <a:t>研究開発拠点</a:t>
            </a:r>
            <a:r>
              <a:rPr sz="1200" spc="-10" dirty="0">
                <a:latin typeface="Meiryo UI" panose="020B0604030504040204" pitchFamily="50" charset="-128"/>
                <a:ea typeface="Meiryo UI" panose="020B0604030504040204" pitchFamily="50" charset="-128"/>
                <a:cs typeface="Arial"/>
              </a:rPr>
              <a:t>(</a:t>
            </a:r>
            <a:r>
              <a:rPr sz="1200" spc="-10" dirty="0">
                <a:latin typeface="Meiryo UI" panose="020B0604030504040204" pitchFamily="50" charset="-128"/>
                <a:ea typeface="Meiryo UI" panose="020B0604030504040204" pitchFamily="50" charset="-128"/>
                <a:cs typeface="ＭＳ Ｐゴシック"/>
              </a:rPr>
              <a:t>合成生物技術イノベーションセンター</a:t>
            </a:r>
            <a:r>
              <a:rPr sz="1200" spc="-50" dirty="0">
                <a:latin typeface="Meiryo UI" panose="020B0604030504040204" pitchFamily="50" charset="-128"/>
                <a:ea typeface="Meiryo UI" panose="020B0604030504040204" pitchFamily="50" charset="-128"/>
                <a:cs typeface="Arial"/>
              </a:rPr>
              <a:t>)</a:t>
            </a:r>
            <a:r>
              <a:rPr sz="1200" spc="-10" dirty="0">
                <a:latin typeface="Meiryo UI" panose="020B0604030504040204" pitchFamily="50" charset="-128"/>
                <a:ea typeface="Meiryo UI" panose="020B0604030504040204" pitchFamily="50" charset="-128"/>
                <a:cs typeface="ＭＳ Ｐゴシック"/>
              </a:rPr>
              <a:t>の設立などを通して</a:t>
            </a:r>
            <a:r>
              <a:rPr sz="1200" b="1" u="sng" spc="-10" dirty="0">
                <a:uFill>
                  <a:solidFill>
                    <a:srgbClr val="007BC3"/>
                  </a:solidFill>
                </a:uFill>
                <a:latin typeface="Meiryo UI" panose="020B0604030504040204" pitchFamily="50" charset="-128"/>
                <a:ea typeface="Meiryo UI" panose="020B0604030504040204" pitchFamily="50" charset="-128"/>
                <a:cs typeface="ＭＳ Ｐゴシック"/>
              </a:rPr>
              <a:t>合成生物</a:t>
            </a:r>
            <a:r>
              <a:rPr sz="1200" b="1" u="sng" spc="-20" dirty="0">
                <a:uFill>
                  <a:solidFill>
                    <a:srgbClr val="007BC3"/>
                  </a:solidFill>
                </a:uFill>
                <a:latin typeface="Meiryo UI" panose="020B0604030504040204" pitchFamily="50" charset="-128"/>
                <a:ea typeface="Meiryo UI" panose="020B0604030504040204" pitchFamily="50" charset="-128"/>
                <a:cs typeface="ＭＳ Ｐゴシック"/>
              </a:rPr>
              <a:t>学の研究</a:t>
            </a:r>
            <a:r>
              <a:rPr sz="1200" b="1" u="sng" dirty="0">
                <a:uFill>
                  <a:solidFill>
                    <a:srgbClr val="007BC3"/>
                  </a:solidFill>
                </a:uFill>
                <a:latin typeface="Meiryo UI" panose="020B0604030504040204" pitchFamily="50" charset="-128"/>
                <a:ea typeface="Meiryo UI" panose="020B0604030504040204" pitchFamily="50" charset="-128"/>
                <a:cs typeface="ＭＳ Ｐゴシック"/>
              </a:rPr>
              <a:t>を</a:t>
            </a:r>
            <a:r>
              <a:rPr sz="1200" b="1" u="sng" spc="-20" dirty="0">
                <a:uFill>
                  <a:solidFill>
                    <a:srgbClr val="007BC3"/>
                  </a:solidFill>
                </a:uFill>
                <a:latin typeface="Meiryo UI" panose="020B0604030504040204" pitchFamily="50" charset="-128"/>
                <a:ea typeface="Meiryo UI" panose="020B0604030504040204" pitchFamily="50" charset="-128"/>
                <a:cs typeface="ＭＳ Ｐゴシック"/>
              </a:rPr>
              <a:t>促</a:t>
            </a:r>
            <a:r>
              <a:rPr sz="1200" b="1" u="sng" spc="-50" dirty="0">
                <a:uFill>
                  <a:solidFill>
                    <a:srgbClr val="007BC3"/>
                  </a:solidFill>
                </a:uFill>
                <a:latin typeface="Meiryo UI" panose="020B0604030504040204" pitchFamily="50" charset="-128"/>
                <a:ea typeface="Meiryo UI" panose="020B0604030504040204" pitchFamily="50" charset="-128"/>
                <a:cs typeface="ＭＳ Ｐゴシック"/>
              </a:rPr>
              <a:t>進</a:t>
            </a:r>
            <a:endParaRPr sz="1200" dirty="0">
              <a:latin typeface="Meiryo UI" panose="020B0604030504040204" pitchFamily="50" charset="-128"/>
              <a:ea typeface="Meiryo UI" panose="020B0604030504040204" pitchFamily="50" charset="-128"/>
              <a:cs typeface="ＭＳ Ｐゴシック"/>
            </a:endParaRPr>
          </a:p>
        </p:txBody>
      </p:sp>
      <p:sp>
        <p:nvSpPr>
          <p:cNvPr id="43" name="object 27">
            <a:extLst>
              <a:ext uri="{FF2B5EF4-FFF2-40B4-BE49-F238E27FC236}">
                <a16:creationId xmlns:a16="http://schemas.microsoft.com/office/drawing/2014/main" id="{F50ED45A-0805-918D-19EC-2A1F98BD3884}"/>
              </a:ext>
            </a:extLst>
          </p:cNvPr>
          <p:cNvSpPr txBox="1"/>
          <p:nvPr/>
        </p:nvSpPr>
        <p:spPr>
          <a:xfrm>
            <a:off x="1214430" y="4413129"/>
            <a:ext cx="799465" cy="382156"/>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Gill Sans MT"/>
              </a:rPr>
              <a:t>2021-</a:t>
            </a:r>
            <a:r>
              <a:rPr sz="1200" spc="-20" dirty="0">
                <a:latin typeface="Meiryo UI" panose="020B0604030504040204" pitchFamily="50" charset="-128"/>
                <a:ea typeface="Meiryo UI" panose="020B0604030504040204" pitchFamily="50" charset="-128"/>
                <a:cs typeface="Gill Sans MT"/>
              </a:rPr>
              <a:t>2025</a:t>
            </a:r>
            <a:endParaRPr sz="1200">
              <a:latin typeface="Meiryo UI" panose="020B0604030504040204" pitchFamily="50" charset="-128"/>
              <a:ea typeface="Meiryo UI" panose="020B0604030504040204" pitchFamily="50" charset="-128"/>
              <a:cs typeface="Gill Sans MT"/>
            </a:endParaRPr>
          </a:p>
        </p:txBody>
      </p:sp>
      <p:sp>
        <p:nvSpPr>
          <p:cNvPr id="44" name="object 28">
            <a:extLst>
              <a:ext uri="{FF2B5EF4-FFF2-40B4-BE49-F238E27FC236}">
                <a16:creationId xmlns:a16="http://schemas.microsoft.com/office/drawing/2014/main" id="{397B4A74-5DBF-E65A-2FC6-4131DA366EAB}"/>
              </a:ext>
            </a:extLst>
          </p:cNvPr>
          <p:cNvSpPr txBox="1"/>
          <p:nvPr/>
        </p:nvSpPr>
        <p:spPr>
          <a:xfrm>
            <a:off x="342441" y="4413129"/>
            <a:ext cx="385445" cy="197490"/>
          </a:xfrm>
          <a:prstGeom prst="rect">
            <a:avLst/>
          </a:prstGeom>
        </p:spPr>
        <p:txBody>
          <a:bodyPr vert="horz" wrap="square" lIns="0" tIns="12700" rIns="0" bIns="0" rtlCol="0">
            <a:spAutoFit/>
          </a:bodyPr>
          <a:lstStyle/>
          <a:p>
            <a:pPr marL="12700">
              <a:lnSpc>
                <a:spcPct val="100000"/>
              </a:lnSpc>
              <a:spcBef>
                <a:spcPts val="100"/>
              </a:spcBef>
            </a:pPr>
            <a:r>
              <a:rPr sz="1200" spc="-20" dirty="0">
                <a:latin typeface="Meiryo UI" panose="020B0604030504040204" pitchFamily="50" charset="-128"/>
                <a:ea typeface="Meiryo UI" panose="020B0604030504040204" pitchFamily="50" charset="-128"/>
                <a:cs typeface="Gill Sans MT"/>
              </a:rPr>
              <a:t>2021</a:t>
            </a:r>
            <a:endParaRPr sz="1200">
              <a:latin typeface="Meiryo UI" panose="020B0604030504040204" pitchFamily="50" charset="-128"/>
              <a:ea typeface="Meiryo UI" panose="020B0604030504040204" pitchFamily="50" charset="-128"/>
              <a:cs typeface="Gill Sans MT"/>
            </a:endParaRPr>
          </a:p>
        </p:txBody>
      </p:sp>
      <p:sp>
        <p:nvSpPr>
          <p:cNvPr id="45" name="object 29">
            <a:extLst>
              <a:ext uri="{FF2B5EF4-FFF2-40B4-BE49-F238E27FC236}">
                <a16:creationId xmlns:a16="http://schemas.microsoft.com/office/drawing/2014/main" id="{8B09B85E-3CD0-0C50-B16D-7345C8AD5A7E}"/>
              </a:ext>
            </a:extLst>
          </p:cNvPr>
          <p:cNvSpPr txBox="1"/>
          <p:nvPr/>
        </p:nvSpPr>
        <p:spPr>
          <a:xfrm>
            <a:off x="342441" y="5308459"/>
            <a:ext cx="385445" cy="197490"/>
          </a:xfrm>
          <a:prstGeom prst="rect">
            <a:avLst/>
          </a:prstGeom>
        </p:spPr>
        <p:txBody>
          <a:bodyPr vert="horz" wrap="square" lIns="0" tIns="12700" rIns="0" bIns="0" rtlCol="0">
            <a:spAutoFit/>
          </a:bodyPr>
          <a:lstStyle/>
          <a:p>
            <a:pPr marL="12700">
              <a:lnSpc>
                <a:spcPct val="100000"/>
              </a:lnSpc>
              <a:spcBef>
                <a:spcPts val="100"/>
              </a:spcBef>
            </a:pPr>
            <a:r>
              <a:rPr sz="1200" spc="-20" dirty="0">
                <a:latin typeface="Meiryo UI" panose="020B0604030504040204" pitchFamily="50" charset="-128"/>
                <a:ea typeface="Meiryo UI" panose="020B0604030504040204" pitchFamily="50" charset="-128"/>
                <a:cs typeface="Gill Sans MT"/>
              </a:rPr>
              <a:t>2021</a:t>
            </a:r>
            <a:endParaRPr sz="1200">
              <a:latin typeface="Meiryo UI" panose="020B0604030504040204" pitchFamily="50" charset="-128"/>
              <a:ea typeface="Meiryo UI" panose="020B0604030504040204" pitchFamily="50" charset="-128"/>
              <a:cs typeface="Gill Sans MT"/>
            </a:endParaRPr>
          </a:p>
        </p:txBody>
      </p:sp>
      <p:sp>
        <p:nvSpPr>
          <p:cNvPr id="46" name="object 30">
            <a:extLst>
              <a:ext uri="{FF2B5EF4-FFF2-40B4-BE49-F238E27FC236}">
                <a16:creationId xmlns:a16="http://schemas.microsoft.com/office/drawing/2014/main" id="{81CA9180-39FA-3795-B150-E39A44F5C42B}"/>
              </a:ext>
            </a:extLst>
          </p:cNvPr>
          <p:cNvSpPr txBox="1"/>
          <p:nvPr/>
        </p:nvSpPr>
        <p:spPr>
          <a:xfrm>
            <a:off x="2285492" y="5042778"/>
            <a:ext cx="1243965" cy="724557"/>
          </a:xfrm>
          <a:prstGeom prst="rect">
            <a:avLst/>
          </a:prstGeom>
          <a:solidFill>
            <a:schemeClr val="accent6">
              <a:lumMod val="50000"/>
            </a:schemeClr>
          </a:solidFill>
          <a:ln w="12700">
            <a:solidFill>
              <a:schemeClr val="accent6">
                <a:lumMod val="75000"/>
              </a:schemeClr>
            </a:solidFill>
          </a:ln>
        </p:spPr>
        <p:txBody>
          <a:bodyPr vert="horz" wrap="square" lIns="0" tIns="1270" rIns="0" bIns="0" rtlCol="0">
            <a:spAutoFit/>
          </a:bodyPr>
          <a:lstStyle/>
          <a:p>
            <a:pPr>
              <a:lnSpc>
                <a:spcPct val="100000"/>
              </a:lnSpc>
              <a:spcBef>
                <a:spcPts val="10"/>
              </a:spcBef>
            </a:pPr>
            <a:endParaRPr sz="1100" dirty="0">
              <a:solidFill>
                <a:schemeClr val="bg1"/>
              </a:solidFill>
              <a:latin typeface="Meiryo UI" panose="020B0604030504040204" pitchFamily="50" charset="-128"/>
              <a:ea typeface="Meiryo UI" panose="020B0604030504040204" pitchFamily="50" charset="-128"/>
              <a:cs typeface="Times New Roman"/>
            </a:endParaRPr>
          </a:p>
          <a:p>
            <a:pPr marL="265430">
              <a:lnSpc>
                <a:spcPct val="100000"/>
              </a:lnSpc>
            </a:pPr>
            <a:r>
              <a:rPr sz="1200" spc="-15" dirty="0">
                <a:solidFill>
                  <a:schemeClr val="bg1"/>
                </a:solidFill>
                <a:latin typeface="Meiryo UI" panose="020B0604030504040204" pitchFamily="50" charset="-128"/>
                <a:ea typeface="Meiryo UI" panose="020B0604030504040204" pitchFamily="50" charset="-128"/>
                <a:cs typeface="ＭＳ Ｐゴシック"/>
              </a:rPr>
              <a:t>地方政府</a:t>
            </a:r>
            <a:endParaRPr sz="1200" dirty="0">
              <a:solidFill>
                <a:schemeClr val="bg1"/>
              </a:solidFill>
              <a:latin typeface="Meiryo UI" panose="020B0604030504040204" pitchFamily="50" charset="-128"/>
              <a:ea typeface="Meiryo UI" panose="020B0604030504040204" pitchFamily="50" charset="-128"/>
              <a:cs typeface="ＭＳ Ｐゴシック"/>
            </a:endParaRPr>
          </a:p>
          <a:p>
            <a:pPr marL="294005">
              <a:lnSpc>
                <a:spcPct val="100000"/>
              </a:lnSpc>
            </a:pPr>
            <a:r>
              <a:rPr sz="1200" dirty="0">
                <a:solidFill>
                  <a:schemeClr val="bg1"/>
                </a:solidFill>
                <a:latin typeface="Meiryo UI" panose="020B0604030504040204" pitchFamily="50" charset="-128"/>
                <a:ea typeface="Meiryo UI" panose="020B0604030504040204" pitchFamily="50" charset="-128"/>
                <a:cs typeface="Arial"/>
              </a:rPr>
              <a:t>(</a:t>
            </a:r>
            <a:r>
              <a:rPr sz="1200" dirty="0" err="1">
                <a:solidFill>
                  <a:schemeClr val="bg1"/>
                </a:solidFill>
                <a:latin typeface="Meiryo UI" panose="020B0604030504040204" pitchFamily="50" charset="-128"/>
                <a:ea typeface="Meiryo UI" panose="020B0604030504040204" pitchFamily="50" charset="-128"/>
                <a:cs typeface="ＭＳ Ｐゴシック"/>
              </a:rPr>
              <a:t>山西省</a:t>
            </a:r>
            <a:r>
              <a:rPr sz="1200" spc="-50" dirty="0">
                <a:solidFill>
                  <a:schemeClr val="bg1"/>
                </a:solidFill>
                <a:latin typeface="Meiryo UI" panose="020B0604030504040204" pitchFamily="50" charset="-128"/>
                <a:ea typeface="Meiryo UI" panose="020B0604030504040204" pitchFamily="50" charset="-128"/>
                <a:cs typeface="Arial"/>
              </a:rPr>
              <a:t>)</a:t>
            </a:r>
            <a:endParaRPr lang="en-US" sz="1200" spc="-50" dirty="0">
              <a:solidFill>
                <a:schemeClr val="bg1"/>
              </a:solidFill>
              <a:latin typeface="Meiryo UI" panose="020B0604030504040204" pitchFamily="50" charset="-128"/>
              <a:ea typeface="Meiryo UI" panose="020B0604030504040204" pitchFamily="50" charset="-128"/>
              <a:cs typeface="Arial"/>
            </a:endParaRPr>
          </a:p>
          <a:p>
            <a:pPr marL="294005">
              <a:lnSpc>
                <a:spcPct val="100000"/>
              </a:lnSpc>
            </a:pPr>
            <a:endParaRPr sz="1200" dirty="0">
              <a:solidFill>
                <a:schemeClr val="bg1"/>
              </a:solidFill>
              <a:latin typeface="Meiryo UI" panose="020B0604030504040204" pitchFamily="50" charset="-128"/>
              <a:ea typeface="Meiryo UI" panose="020B0604030504040204" pitchFamily="50" charset="-128"/>
              <a:cs typeface="Arial"/>
            </a:endParaRPr>
          </a:p>
        </p:txBody>
      </p:sp>
      <p:sp>
        <p:nvSpPr>
          <p:cNvPr id="47" name="object 31">
            <a:extLst>
              <a:ext uri="{FF2B5EF4-FFF2-40B4-BE49-F238E27FC236}">
                <a16:creationId xmlns:a16="http://schemas.microsoft.com/office/drawing/2014/main" id="{77444174-6645-91A5-D800-587FC12C1534}"/>
              </a:ext>
            </a:extLst>
          </p:cNvPr>
          <p:cNvSpPr txBox="1"/>
          <p:nvPr/>
        </p:nvSpPr>
        <p:spPr>
          <a:xfrm>
            <a:off x="3644900" y="5042778"/>
            <a:ext cx="1861185" cy="723275"/>
          </a:xfrm>
          <a:prstGeom prst="rect">
            <a:avLst/>
          </a:prstGeom>
          <a:solidFill>
            <a:schemeClr val="accent6">
              <a:lumMod val="60000"/>
              <a:lumOff val="40000"/>
            </a:schemeClr>
          </a:solidFill>
          <a:ln>
            <a:solidFill>
              <a:schemeClr val="accent6">
                <a:lumMod val="75000"/>
              </a:schemeClr>
            </a:solidFill>
          </a:ln>
        </p:spPr>
        <p:txBody>
          <a:bodyPr vert="horz" wrap="square" lIns="0" tIns="0" rIns="0" bIns="0" rtlCol="0">
            <a:spAutoFit/>
          </a:bodyPr>
          <a:lstStyle/>
          <a:p>
            <a:pPr>
              <a:lnSpc>
                <a:spcPct val="100000"/>
              </a:lnSpc>
            </a:pPr>
            <a:endParaRPr sz="1100" dirty="0">
              <a:latin typeface="Meiryo UI" panose="020B0604030504040204" pitchFamily="50" charset="-128"/>
              <a:ea typeface="Meiryo UI" panose="020B0604030504040204" pitchFamily="50" charset="-128"/>
              <a:cs typeface="Times New Roman"/>
            </a:endParaRPr>
          </a:p>
          <a:p>
            <a:pPr marL="394970" marR="325120" indent="-62865">
              <a:lnSpc>
                <a:spcPct val="100000"/>
              </a:lnSpc>
            </a:pPr>
            <a:r>
              <a:rPr sz="1200" spc="-10" dirty="0">
                <a:latin typeface="Meiryo UI" panose="020B0604030504040204" pitchFamily="50" charset="-128"/>
                <a:ea typeface="Meiryo UI" panose="020B0604030504040204" pitchFamily="50" charset="-128"/>
                <a:cs typeface="Gill Sans MT"/>
              </a:rPr>
              <a:t>"</a:t>
            </a:r>
            <a:r>
              <a:rPr sz="1200" dirty="0" err="1">
                <a:latin typeface="Meiryo UI" panose="020B0604030504040204" pitchFamily="50" charset="-128"/>
                <a:ea typeface="Meiryo UI" panose="020B0604030504040204" pitchFamily="50" charset="-128"/>
                <a:cs typeface="ＭＳ Ｐゴシック"/>
              </a:rPr>
              <a:t>十四五</a:t>
            </a:r>
            <a:r>
              <a:rPr sz="1200" spc="-10" dirty="0" err="1">
                <a:latin typeface="Meiryo UI" panose="020B0604030504040204" pitchFamily="50" charset="-128"/>
                <a:ea typeface="Meiryo UI" panose="020B0604030504040204" pitchFamily="50" charset="-128"/>
                <a:cs typeface="Gill Sans MT"/>
              </a:rPr>
              <a:t>"</a:t>
            </a:r>
            <a:r>
              <a:rPr sz="1200" spc="-20" dirty="0" err="1">
                <a:latin typeface="Meiryo UI" panose="020B0604030504040204" pitchFamily="50" charset="-128"/>
                <a:ea typeface="Meiryo UI" panose="020B0604030504040204" pitchFamily="50" charset="-128"/>
                <a:cs typeface="ＭＳ Ｐゴシック"/>
              </a:rPr>
              <a:t>戦略的</a:t>
            </a:r>
            <a:r>
              <a:rPr sz="1200" spc="-10" dirty="0" err="1">
                <a:latin typeface="Meiryo UI" panose="020B0604030504040204" pitchFamily="50" charset="-128"/>
                <a:ea typeface="Meiryo UI" panose="020B0604030504040204" pitchFamily="50" charset="-128"/>
                <a:cs typeface="ＭＳ Ｐゴシック"/>
              </a:rPr>
              <a:t>新興産業計画</a:t>
            </a:r>
            <a:endParaRPr lang="en-US" sz="1200" spc="-10" dirty="0">
              <a:latin typeface="Meiryo UI" panose="020B0604030504040204" pitchFamily="50" charset="-128"/>
              <a:ea typeface="Meiryo UI" panose="020B0604030504040204" pitchFamily="50" charset="-128"/>
              <a:cs typeface="ＭＳ Ｐゴシック"/>
            </a:endParaRPr>
          </a:p>
          <a:p>
            <a:pPr marL="394970" marR="325120" indent="-62865">
              <a:lnSpc>
                <a:spcPct val="100000"/>
              </a:lnSpc>
            </a:pPr>
            <a:endParaRPr sz="1200" dirty="0">
              <a:latin typeface="Meiryo UI" panose="020B0604030504040204" pitchFamily="50" charset="-128"/>
              <a:ea typeface="Meiryo UI" panose="020B0604030504040204" pitchFamily="50" charset="-128"/>
              <a:cs typeface="ＭＳ Ｐゴシック"/>
            </a:endParaRPr>
          </a:p>
        </p:txBody>
      </p:sp>
      <p:sp>
        <p:nvSpPr>
          <p:cNvPr id="48" name="object 32">
            <a:extLst>
              <a:ext uri="{FF2B5EF4-FFF2-40B4-BE49-F238E27FC236}">
                <a16:creationId xmlns:a16="http://schemas.microsoft.com/office/drawing/2014/main" id="{49EACDE5-227E-E931-AB19-14E547ADE87E}"/>
              </a:ext>
            </a:extLst>
          </p:cNvPr>
          <p:cNvSpPr txBox="1"/>
          <p:nvPr/>
        </p:nvSpPr>
        <p:spPr>
          <a:xfrm>
            <a:off x="5586068" y="5240013"/>
            <a:ext cx="6046929" cy="378565"/>
          </a:xfrm>
          <a:prstGeom prst="rect">
            <a:avLst/>
          </a:prstGeom>
        </p:spPr>
        <p:txBody>
          <a:bodyPr vert="horz" wrap="square" lIns="0" tIns="16510" rIns="0" bIns="0" rtlCol="0">
            <a:spAutoFit/>
          </a:bodyPr>
          <a:lstStyle/>
          <a:p>
            <a:pPr marL="184785" marR="5080" indent="-172720" algn="just">
              <a:lnSpc>
                <a:spcPct val="97900"/>
              </a:lnSpc>
              <a:spcBef>
                <a:spcPts val="130"/>
              </a:spcBef>
              <a:buFont typeface="Wingdings"/>
              <a:buChar char=""/>
              <a:tabLst>
                <a:tab pos="185420" algn="l"/>
              </a:tabLst>
            </a:pPr>
            <a:r>
              <a:rPr sz="1200" dirty="0">
                <a:latin typeface="Meiryo UI" panose="020B0604030504040204" pitchFamily="50" charset="-128"/>
                <a:ea typeface="Meiryo UI" panose="020B0604030504040204" pitchFamily="50" charset="-128"/>
                <a:cs typeface="ＭＳ Ｐゴシック"/>
              </a:rPr>
              <a:t>合成生物学の</a:t>
            </a:r>
            <a:r>
              <a:rPr sz="1200" b="1" u="sng" spc="-15" dirty="0">
                <a:uFill>
                  <a:solidFill>
                    <a:srgbClr val="007BC3"/>
                  </a:solidFill>
                </a:uFill>
                <a:latin typeface="Meiryo UI" panose="020B0604030504040204" pitchFamily="50" charset="-128"/>
                <a:ea typeface="Meiryo UI" panose="020B0604030504040204" pitchFamily="50" charset="-128"/>
                <a:cs typeface="ＭＳ Ｐゴシック"/>
              </a:rPr>
              <a:t>基礎研究を</a:t>
            </a:r>
            <a:r>
              <a:rPr sz="1200" b="1" u="sng" spc="-20" dirty="0">
                <a:uFill>
                  <a:solidFill>
                    <a:srgbClr val="007BC3"/>
                  </a:solidFill>
                </a:uFill>
                <a:latin typeface="Meiryo UI" panose="020B0604030504040204" pitchFamily="50" charset="-128"/>
                <a:ea typeface="Meiryo UI" panose="020B0604030504040204" pitchFamily="50" charset="-128"/>
                <a:cs typeface="ＭＳ Ｐゴシック"/>
              </a:rPr>
              <a:t>省政府が中心</a:t>
            </a:r>
            <a:r>
              <a:rPr sz="1200" b="1" u="sng" spc="-10" dirty="0">
                <a:uFill>
                  <a:solidFill>
                    <a:srgbClr val="007BC3"/>
                  </a:solidFill>
                </a:uFill>
                <a:latin typeface="Meiryo UI" panose="020B0604030504040204" pitchFamily="50" charset="-128"/>
                <a:ea typeface="Meiryo UI" panose="020B0604030504040204" pitchFamily="50" charset="-128"/>
                <a:cs typeface="ＭＳ Ｐゴシック"/>
              </a:rPr>
              <a:t>になって</a:t>
            </a:r>
            <a:r>
              <a:rPr sz="1200" b="1" u="sng" spc="-20" dirty="0">
                <a:uFill>
                  <a:solidFill>
                    <a:srgbClr val="007BC3"/>
                  </a:solidFill>
                </a:uFill>
                <a:latin typeface="Meiryo UI" panose="020B0604030504040204" pitchFamily="50" charset="-128"/>
                <a:ea typeface="Meiryo UI" panose="020B0604030504040204" pitchFamily="50" charset="-128"/>
                <a:cs typeface="ＭＳ Ｐゴシック"/>
              </a:rPr>
              <a:t>実</a:t>
            </a:r>
            <a:r>
              <a:rPr sz="1200" b="1" u="sng" spc="-50" dirty="0">
                <a:uFill>
                  <a:solidFill>
                    <a:srgbClr val="007BC3"/>
                  </a:solidFill>
                </a:uFill>
                <a:latin typeface="Meiryo UI" panose="020B0604030504040204" pitchFamily="50" charset="-128"/>
                <a:ea typeface="Meiryo UI" panose="020B0604030504040204" pitchFamily="50" charset="-128"/>
                <a:cs typeface="ＭＳ Ｐゴシック"/>
              </a:rPr>
              <a:t>施</a:t>
            </a:r>
            <a:r>
              <a:rPr sz="1200" spc="-10" dirty="0">
                <a:latin typeface="Meiryo UI" panose="020B0604030504040204" pitchFamily="50" charset="-128"/>
                <a:ea typeface="Meiryo UI" panose="020B0604030504040204" pitchFamily="50" charset="-128"/>
                <a:cs typeface="ＭＳ Ｐゴシック"/>
              </a:rPr>
              <a:t>するほか、ホワイトバイオ技術を用いた</a:t>
            </a:r>
            <a:r>
              <a:rPr sz="1200" b="1" u="sng" spc="-10" dirty="0">
                <a:uFill>
                  <a:solidFill>
                    <a:srgbClr val="007BC3"/>
                  </a:solidFill>
                </a:uFill>
                <a:latin typeface="Meiryo UI" panose="020B0604030504040204" pitchFamily="50" charset="-128"/>
                <a:ea typeface="Meiryo UI" panose="020B0604030504040204" pitchFamily="50" charset="-128"/>
                <a:cs typeface="ＭＳ Ｐゴシック"/>
              </a:rPr>
              <a:t>最終製品開</a:t>
            </a:r>
            <a:r>
              <a:rPr sz="1200" b="1" u="sng" spc="-50" dirty="0">
                <a:uFill>
                  <a:solidFill>
                    <a:srgbClr val="007BC3"/>
                  </a:solidFill>
                </a:uFill>
                <a:latin typeface="Meiryo UI" panose="020B0604030504040204" pitchFamily="50" charset="-128"/>
                <a:ea typeface="Meiryo UI" panose="020B0604030504040204" pitchFamily="50" charset="-128"/>
                <a:cs typeface="ＭＳ Ｐゴシック"/>
              </a:rPr>
              <a:t>発</a:t>
            </a:r>
            <a:r>
              <a:rPr sz="1200" b="1" u="sng" spc="-10" dirty="0">
                <a:uFill>
                  <a:solidFill>
                    <a:srgbClr val="007BC3"/>
                  </a:solidFill>
                </a:uFill>
                <a:latin typeface="Meiryo UI" panose="020B0604030504040204" pitchFamily="50" charset="-128"/>
                <a:ea typeface="Meiryo UI" panose="020B0604030504040204" pitchFamily="50" charset="-128"/>
                <a:cs typeface="ＭＳ Ｐゴシック"/>
              </a:rPr>
              <a:t>も省政府</a:t>
            </a:r>
            <a:r>
              <a:rPr sz="1200" b="1" u="sng" spc="-35" dirty="0">
                <a:uFill>
                  <a:solidFill>
                    <a:srgbClr val="007BC3"/>
                  </a:solidFill>
                </a:uFill>
                <a:latin typeface="Meiryo UI" panose="020B0604030504040204" pitchFamily="50" charset="-128"/>
                <a:ea typeface="Meiryo UI" panose="020B0604030504040204" pitchFamily="50" charset="-128"/>
                <a:cs typeface="ＭＳ Ｐゴシック"/>
              </a:rPr>
              <a:t>が支援</a:t>
            </a:r>
            <a:endParaRPr sz="1200" dirty="0">
              <a:latin typeface="Meiryo UI" panose="020B0604030504040204" pitchFamily="50" charset="-128"/>
              <a:ea typeface="Meiryo UI" panose="020B0604030504040204" pitchFamily="50" charset="-128"/>
              <a:cs typeface="ＭＳ Ｐゴシック"/>
            </a:endParaRPr>
          </a:p>
        </p:txBody>
      </p:sp>
      <p:sp>
        <p:nvSpPr>
          <p:cNvPr id="49" name="object 33">
            <a:extLst>
              <a:ext uri="{FF2B5EF4-FFF2-40B4-BE49-F238E27FC236}">
                <a16:creationId xmlns:a16="http://schemas.microsoft.com/office/drawing/2014/main" id="{5C624490-7000-6743-4C25-BA860C53089B}"/>
              </a:ext>
            </a:extLst>
          </p:cNvPr>
          <p:cNvSpPr txBox="1"/>
          <p:nvPr/>
        </p:nvSpPr>
        <p:spPr>
          <a:xfrm>
            <a:off x="1214430" y="5308459"/>
            <a:ext cx="799465" cy="382156"/>
          </a:xfrm>
          <a:prstGeom prst="rect">
            <a:avLst/>
          </a:prstGeom>
        </p:spPr>
        <p:txBody>
          <a:bodyPr vert="horz" wrap="square" lIns="0" tIns="12700" rIns="0" bIns="0" rtlCol="0">
            <a:spAutoFit/>
          </a:bodyPr>
          <a:lstStyle/>
          <a:p>
            <a:pPr marL="12700">
              <a:lnSpc>
                <a:spcPct val="100000"/>
              </a:lnSpc>
              <a:spcBef>
                <a:spcPts val="100"/>
              </a:spcBef>
            </a:pPr>
            <a:r>
              <a:rPr sz="1200" dirty="0">
                <a:latin typeface="Meiryo UI" panose="020B0604030504040204" pitchFamily="50" charset="-128"/>
                <a:ea typeface="Meiryo UI" panose="020B0604030504040204" pitchFamily="50" charset="-128"/>
                <a:cs typeface="Gill Sans MT"/>
              </a:rPr>
              <a:t>2021-</a:t>
            </a:r>
            <a:r>
              <a:rPr sz="1200" spc="-20" dirty="0">
                <a:latin typeface="Meiryo UI" panose="020B0604030504040204" pitchFamily="50" charset="-128"/>
                <a:ea typeface="Meiryo UI" panose="020B0604030504040204" pitchFamily="50" charset="-128"/>
                <a:cs typeface="Gill Sans MT"/>
              </a:rPr>
              <a:t>2025</a:t>
            </a:r>
            <a:endParaRPr sz="1200">
              <a:latin typeface="Meiryo UI" panose="020B0604030504040204" pitchFamily="50" charset="-128"/>
              <a:ea typeface="Meiryo UI" panose="020B0604030504040204" pitchFamily="50" charset="-128"/>
              <a:cs typeface="Gill Sans MT"/>
            </a:endParaRPr>
          </a:p>
        </p:txBody>
      </p:sp>
      <p:sp>
        <p:nvSpPr>
          <p:cNvPr id="50" name="object 34">
            <a:extLst>
              <a:ext uri="{FF2B5EF4-FFF2-40B4-BE49-F238E27FC236}">
                <a16:creationId xmlns:a16="http://schemas.microsoft.com/office/drawing/2014/main" id="{6897589D-9197-B3B0-B275-19F793EC4346}"/>
              </a:ext>
            </a:extLst>
          </p:cNvPr>
          <p:cNvSpPr/>
          <p:nvPr/>
        </p:nvSpPr>
        <p:spPr>
          <a:xfrm>
            <a:off x="127509" y="1385178"/>
            <a:ext cx="814705" cy="0"/>
          </a:xfrm>
          <a:custGeom>
            <a:avLst/>
            <a:gdLst/>
            <a:ahLst/>
            <a:cxnLst/>
            <a:rect l="l" t="t" r="r" b="b"/>
            <a:pathLst>
              <a:path w="814705">
                <a:moveTo>
                  <a:pt x="0" y="0"/>
                </a:moveTo>
                <a:lnTo>
                  <a:pt x="814298" y="0"/>
                </a:lnTo>
              </a:path>
            </a:pathLst>
          </a:custGeom>
          <a:ln w="12700">
            <a:solidFill>
              <a:schemeClr val="accent6">
                <a:lumMod val="50000"/>
              </a:schemeClr>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51" name="object 35">
            <a:extLst>
              <a:ext uri="{FF2B5EF4-FFF2-40B4-BE49-F238E27FC236}">
                <a16:creationId xmlns:a16="http://schemas.microsoft.com/office/drawing/2014/main" id="{5F59B8A9-E0DB-66A3-84A5-9F904CC1E17A}"/>
              </a:ext>
            </a:extLst>
          </p:cNvPr>
          <p:cNvSpPr/>
          <p:nvPr/>
        </p:nvSpPr>
        <p:spPr>
          <a:xfrm>
            <a:off x="1057148" y="1385178"/>
            <a:ext cx="1113155" cy="0"/>
          </a:xfrm>
          <a:custGeom>
            <a:avLst/>
            <a:gdLst/>
            <a:ahLst/>
            <a:cxnLst/>
            <a:rect l="l" t="t" r="r" b="b"/>
            <a:pathLst>
              <a:path w="1113155">
                <a:moveTo>
                  <a:pt x="0" y="0"/>
                </a:moveTo>
                <a:lnTo>
                  <a:pt x="1113116" y="0"/>
                </a:lnTo>
              </a:path>
            </a:pathLst>
          </a:custGeom>
          <a:ln w="12700">
            <a:solidFill>
              <a:schemeClr val="accent6">
                <a:lumMod val="50000"/>
              </a:schemeClr>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52" name="object 36">
            <a:extLst>
              <a:ext uri="{FF2B5EF4-FFF2-40B4-BE49-F238E27FC236}">
                <a16:creationId xmlns:a16="http://schemas.microsoft.com/office/drawing/2014/main" id="{BD5AA76B-7DF3-3179-E016-E3DC12570414}"/>
              </a:ext>
            </a:extLst>
          </p:cNvPr>
          <p:cNvSpPr/>
          <p:nvPr/>
        </p:nvSpPr>
        <p:spPr>
          <a:xfrm>
            <a:off x="2314448" y="1385178"/>
            <a:ext cx="1215390" cy="0"/>
          </a:xfrm>
          <a:custGeom>
            <a:avLst/>
            <a:gdLst/>
            <a:ahLst/>
            <a:cxnLst/>
            <a:rect l="l" t="t" r="r" b="b"/>
            <a:pathLst>
              <a:path w="1215389">
                <a:moveTo>
                  <a:pt x="0" y="0"/>
                </a:moveTo>
                <a:lnTo>
                  <a:pt x="1215097" y="0"/>
                </a:lnTo>
              </a:path>
            </a:pathLst>
          </a:custGeom>
          <a:ln w="12700">
            <a:solidFill>
              <a:schemeClr val="accent6">
                <a:lumMod val="50000"/>
              </a:schemeClr>
            </a:solidFill>
          </a:ln>
        </p:spPr>
        <p:txBody>
          <a:bodyPr wrap="square" lIns="0" tIns="0" rIns="0" bIns="0" rtlCol="0"/>
          <a:lstStyle/>
          <a:p>
            <a:endParaRPr sz="1600">
              <a:solidFill>
                <a:schemeClr val="bg1"/>
              </a:solidFill>
              <a:latin typeface="Meiryo UI" panose="020B0604030504040204" pitchFamily="50" charset="-128"/>
              <a:ea typeface="Meiryo UI" panose="020B0604030504040204" pitchFamily="50" charset="-128"/>
            </a:endParaRPr>
          </a:p>
        </p:txBody>
      </p:sp>
      <p:sp>
        <p:nvSpPr>
          <p:cNvPr id="53" name="object 37">
            <a:extLst>
              <a:ext uri="{FF2B5EF4-FFF2-40B4-BE49-F238E27FC236}">
                <a16:creationId xmlns:a16="http://schemas.microsoft.com/office/drawing/2014/main" id="{1DBB34C2-E446-5265-72F8-A378C38F0B73}"/>
              </a:ext>
            </a:extLst>
          </p:cNvPr>
          <p:cNvSpPr/>
          <p:nvPr/>
        </p:nvSpPr>
        <p:spPr>
          <a:xfrm>
            <a:off x="3644900" y="1385178"/>
            <a:ext cx="1861185" cy="0"/>
          </a:xfrm>
          <a:custGeom>
            <a:avLst/>
            <a:gdLst/>
            <a:ahLst/>
            <a:cxnLst/>
            <a:rect l="l" t="t" r="r" b="b"/>
            <a:pathLst>
              <a:path w="1861185">
                <a:moveTo>
                  <a:pt x="0" y="0"/>
                </a:moveTo>
                <a:lnTo>
                  <a:pt x="1860918" y="0"/>
                </a:lnTo>
              </a:path>
            </a:pathLst>
          </a:custGeom>
          <a:ln w="12700">
            <a:solidFill>
              <a:schemeClr val="accent6">
                <a:lumMod val="50000"/>
              </a:schemeClr>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54" name="object 38">
            <a:extLst>
              <a:ext uri="{FF2B5EF4-FFF2-40B4-BE49-F238E27FC236}">
                <a16:creationId xmlns:a16="http://schemas.microsoft.com/office/drawing/2014/main" id="{6FF0DA9D-DB33-F433-9801-D37543397C07}"/>
              </a:ext>
            </a:extLst>
          </p:cNvPr>
          <p:cNvSpPr/>
          <p:nvPr/>
        </p:nvSpPr>
        <p:spPr>
          <a:xfrm>
            <a:off x="5621529" y="1385177"/>
            <a:ext cx="6238511" cy="76183"/>
          </a:xfrm>
          <a:custGeom>
            <a:avLst/>
            <a:gdLst/>
            <a:ahLst/>
            <a:cxnLst/>
            <a:rect l="l" t="t" r="r" b="b"/>
            <a:pathLst>
              <a:path w="3649979">
                <a:moveTo>
                  <a:pt x="0" y="0"/>
                </a:moveTo>
                <a:lnTo>
                  <a:pt x="3649535" y="0"/>
                </a:lnTo>
              </a:path>
            </a:pathLst>
          </a:custGeom>
          <a:ln w="12700">
            <a:solidFill>
              <a:schemeClr val="accent6">
                <a:lumMod val="50000"/>
              </a:schemeClr>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55" name="object 39">
            <a:extLst>
              <a:ext uri="{FF2B5EF4-FFF2-40B4-BE49-F238E27FC236}">
                <a16:creationId xmlns:a16="http://schemas.microsoft.com/office/drawing/2014/main" id="{A1F376CA-F401-E1DC-AEA6-22278D1862D8}"/>
              </a:ext>
            </a:extLst>
          </p:cNvPr>
          <p:cNvSpPr/>
          <p:nvPr/>
        </p:nvSpPr>
        <p:spPr>
          <a:xfrm flipV="1">
            <a:off x="127508" y="2255382"/>
            <a:ext cx="11732531" cy="45719"/>
          </a:xfrm>
          <a:custGeom>
            <a:avLst/>
            <a:gdLst/>
            <a:ahLst/>
            <a:cxnLst/>
            <a:rect l="l" t="t" r="r" b="b"/>
            <a:pathLst>
              <a:path w="9144000">
                <a:moveTo>
                  <a:pt x="0" y="0"/>
                </a:moveTo>
                <a:lnTo>
                  <a:pt x="9144000" y="0"/>
                </a:lnTo>
              </a:path>
            </a:pathLst>
          </a:custGeom>
          <a:ln w="12700">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56" name="object 40">
            <a:extLst>
              <a:ext uri="{FF2B5EF4-FFF2-40B4-BE49-F238E27FC236}">
                <a16:creationId xmlns:a16="http://schemas.microsoft.com/office/drawing/2014/main" id="{506F5267-9F12-CF3F-C574-8FD984550305}"/>
              </a:ext>
            </a:extLst>
          </p:cNvPr>
          <p:cNvSpPr/>
          <p:nvPr/>
        </p:nvSpPr>
        <p:spPr>
          <a:xfrm flipV="1">
            <a:off x="127509" y="3095054"/>
            <a:ext cx="11732530" cy="102159"/>
          </a:xfrm>
          <a:custGeom>
            <a:avLst/>
            <a:gdLst/>
            <a:ahLst/>
            <a:cxnLst/>
            <a:rect l="l" t="t" r="r" b="b"/>
            <a:pathLst>
              <a:path w="9144000">
                <a:moveTo>
                  <a:pt x="0" y="0"/>
                </a:moveTo>
                <a:lnTo>
                  <a:pt x="9144000" y="0"/>
                </a:lnTo>
              </a:path>
            </a:pathLst>
          </a:custGeom>
          <a:ln w="12700">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57" name="object 41">
            <a:extLst>
              <a:ext uri="{FF2B5EF4-FFF2-40B4-BE49-F238E27FC236}">
                <a16:creationId xmlns:a16="http://schemas.microsoft.com/office/drawing/2014/main" id="{EA14FA8E-9A01-6209-D2C1-182376F1D7EC}"/>
              </a:ext>
            </a:extLst>
          </p:cNvPr>
          <p:cNvSpPr/>
          <p:nvPr/>
        </p:nvSpPr>
        <p:spPr>
          <a:xfrm flipV="1">
            <a:off x="127508" y="4010619"/>
            <a:ext cx="11823065" cy="81182"/>
          </a:xfrm>
          <a:custGeom>
            <a:avLst/>
            <a:gdLst/>
            <a:ahLst/>
            <a:cxnLst/>
            <a:rect l="l" t="t" r="r" b="b"/>
            <a:pathLst>
              <a:path w="9144000">
                <a:moveTo>
                  <a:pt x="0" y="0"/>
                </a:moveTo>
                <a:lnTo>
                  <a:pt x="9144000" y="0"/>
                </a:lnTo>
              </a:path>
            </a:pathLst>
          </a:custGeom>
          <a:ln w="12700">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58" name="object 42">
            <a:extLst>
              <a:ext uri="{FF2B5EF4-FFF2-40B4-BE49-F238E27FC236}">
                <a16:creationId xmlns:a16="http://schemas.microsoft.com/office/drawing/2014/main" id="{887B3E15-04BB-63B8-28F0-E2861E861FD2}"/>
              </a:ext>
            </a:extLst>
          </p:cNvPr>
          <p:cNvSpPr/>
          <p:nvPr/>
        </p:nvSpPr>
        <p:spPr>
          <a:xfrm>
            <a:off x="127508" y="4987912"/>
            <a:ext cx="11732531" cy="60258"/>
          </a:xfrm>
          <a:custGeom>
            <a:avLst/>
            <a:gdLst/>
            <a:ahLst/>
            <a:cxnLst/>
            <a:rect l="l" t="t" r="r" b="b"/>
            <a:pathLst>
              <a:path w="9144000">
                <a:moveTo>
                  <a:pt x="0" y="0"/>
                </a:moveTo>
                <a:lnTo>
                  <a:pt x="9144000" y="0"/>
                </a:lnTo>
              </a:path>
            </a:pathLst>
          </a:custGeom>
          <a:ln w="12700">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2925D2F9-4FAF-DAFA-C934-C90C64027427}"/>
              </a:ext>
            </a:extLst>
          </p:cNvPr>
          <p:cNvSpPr txBox="1"/>
          <p:nvPr/>
        </p:nvSpPr>
        <p:spPr>
          <a:xfrm>
            <a:off x="569663" y="593403"/>
            <a:ext cx="11063334" cy="461665"/>
          </a:xfrm>
          <a:prstGeom prst="rect">
            <a:avLst/>
          </a:prstGeom>
          <a:noFill/>
        </p:spPr>
        <p:txBody>
          <a:bodyPr wrap="square">
            <a:spAutoFit/>
          </a:bodyPr>
          <a:lstStyle/>
          <a:p>
            <a:pPr algn="ctr"/>
            <a:r>
              <a:rPr lang="ja-JP" altLang="en-US" sz="2400" b="1" spc="-20" dirty="0">
                <a:latin typeface="BIZ UDP明朝 Medium" panose="02020500000000000000" pitchFamily="18" charset="-128"/>
                <a:ea typeface="BIZ UDP明朝 Medium" panose="02020500000000000000" pitchFamily="18" charset="-128"/>
                <a:cs typeface="ＭＳ Ｐゴシック"/>
              </a:rPr>
              <a:t>中国の</a:t>
            </a:r>
            <a:r>
              <a:rPr lang="ja-JP" altLang="en-US" sz="2400" b="1" spc="-30" dirty="0">
                <a:latin typeface="BIZ UDP明朝 Medium" panose="02020500000000000000" pitchFamily="18" charset="-128"/>
                <a:ea typeface="BIZ UDP明朝 Medium" panose="02020500000000000000" pitchFamily="18" charset="-128"/>
                <a:cs typeface="ＭＳ Ｐゴシック"/>
              </a:rPr>
              <a:t>合成</a:t>
            </a:r>
            <a:r>
              <a:rPr lang="ja-JP" altLang="en-US" sz="2400" b="1" spc="-20" dirty="0">
                <a:latin typeface="BIZ UDP明朝 Medium" panose="02020500000000000000" pitchFamily="18" charset="-128"/>
                <a:ea typeface="BIZ UDP明朝 Medium" panose="02020500000000000000" pitchFamily="18" charset="-128"/>
                <a:cs typeface="ＭＳ Ｐゴシック"/>
              </a:rPr>
              <a:t>生物学の研究</a:t>
            </a:r>
            <a:r>
              <a:rPr lang="ja-JP" altLang="en-US" sz="2400" b="1" dirty="0">
                <a:latin typeface="BIZ UDP明朝 Medium" panose="02020500000000000000" pitchFamily="18" charset="-128"/>
                <a:ea typeface="BIZ UDP明朝 Medium" panose="02020500000000000000" pitchFamily="18" charset="-128"/>
                <a:cs typeface="ＭＳ Ｐゴシック"/>
              </a:rPr>
              <a:t>・</a:t>
            </a:r>
            <a:r>
              <a:rPr lang="ja-JP" altLang="en-US" sz="2400" b="1" spc="-20" dirty="0">
                <a:latin typeface="BIZ UDP明朝 Medium" panose="02020500000000000000" pitchFamily="18" charset="-128"/>
                <a:ea typeface="BIZ UDP明朝 Medium" panose="02020500000000000000" pitchFamily="18" charset="-128"/>
                <a:cs typeface="ＭＳ Ｐゴシック"/>
              </a:rPr>
              <a:t>産業化重視政策</a:t>
            </a:r>
            <a:endParaRPr lang="ja-JP" altLang="en-US" sz="24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80627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 name="表 119">
            <a:extLst>
              <a:ext uri="{FF2B5EF4-FFF2-40B4-BE49-F238E27FC236}">
                <a16:creationId xmlns:a16="http://schemas.microsoft.com/office/drawing/2014/main" id="{9F476C67-71CF-E80F-31C6-9B47C4316EAD}"/>
              </a:ext>
            </a:extLst>
          </p:cNvPr>
          <p:cNvGraphicFramePr>
            <a:graphicFrameLocks noGrp="1"/>
          </p:cNvGraphicFramePr>
          <p:nvPr>
            <p:extLst>
              <p:ext uri="{D42A27DB-BD31-4B8C-83A1-F6EECF244321}">
                <p14:modId xmlns:p14="http://schemas.microsoft.com/office/powerpoint/2010/main" val="469107243"/>
              </p:ext>
            </p:extLst>
          </p:nvPr>
        </p:nvGraphicFramePr>
        <p:xfrm>
          <a:off x="325925" y="82472"/>
          <a:ext cx="11289672" cy="6343290"/>
        </p:xfrm>
        <a:graphic>
          <a:graphicData uri="http://schemas.openxmlformats.org/drawingml/2006/table">
            <a:tbl>
              <a:tblPr>
                <a:tableStyleId>{5C22544A-7EE6-4342-B048-85BDC9FD1C3A}</a:tableStyleId>
              </a:tblPr>
              <a:tblGrid>
                <a:gridCol w="2643612">
                  <a:extLst>
                    <a:ext uri="{9D8B030D-6E8A-4147-A177-3AD203B41FA5}">
                      <a16:colId xmlns:a16="http://schemas.microsoft.com/office/drawing/2014/main" val="1040295035"/>
                    </a:ext>
                  </a:extLst>
                </a:gridCol>
                <a:gridCol w="2351994">
                  <a:extLst>
                    <a:ext uri="{9D8B030D-6E8A-4147-A177-3AD203B41FA5}">
                      <a16:colId xmlns:a16="http://schemas.microsoft.com/office/drawing/2014/main" val="2800188122"/>
                    </a:ext>
                  </a:extLst>
                </a:gridCol>
                <a:gridCol w="6294066">
                  <a:extLst>
                    <a:ext uri="{9D8B030D-6E8A-4147-A177-3AD203B41FA5}">
                      <a16:colId xmlns:a16="http://schemas.microsoft.com/office/drawing/2014/main" val="1306573043"/>
                    </a:ext>
                  </a:extLst>
                </a:gridCol>
              </a:tblGrid>
              <a:tr h="106664">
                <a:tc rowSpan="5">
                  <a:txBody>
                    <a:bodyPr/>
                    <a:lstStyle/>
                    <a:p>
                      <a:pPr algn="ctr" fontAlgn="ct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代謝経路・配列設計</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zh-CN" altLang="en-US" sz="1000" u="none" strike="noStrike" dirty="0">
                          <a:solidFill>
                            <a:schemeClr val="bg1"/>
                          </a:solidFill>
                          <a:effectLst/>
                          <a:latin typeface="BIZ UDゴシック" panose="020B0400000000000000" pitchFamily="49" charset="-128"/>
                          <a:ea typeface="BIZ UDゴシック" panose="020B0400000000000000" pitchFamily="49" charset="-128"/>
                        </a:rPr>
                        <a:t>上海交通大学</a:t>
                      </a:r>
                      <a:endParaRPr lang="zh-CN"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タンパク質・抗生物質産出に必要な微生物の代謝経路設計</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362029970"/>
                  </a:ext>
                </a:extLst>
              </a:tr>
              <a:tr h="106664">
                <a:tc vMerge="1">
                  <a:txBody>
                    <a:bodyPr/>
                    <a:lstStyle/>
                    <a:p>
                      <a:endParaRPr kumimoji="1" lang="ja-JP" altLang="en-US"/>
                    </a:p>
                  </a:txBody>
                  <a:tcPr/>
                </a:tc>
                <a:tc>
                  <a:txBody>
                    <a:bodyPr/>
                    <a:lstStyle/>
                    <a:p>
                      <a:pPr algn="l" fontAlgn="ctr"/>
                      <a:r>
                        <a:rPr lang="ja-JP" altLang="en-US" sz="1000" u="none" strike="noStrike" dirty="0">
                          <a:solidFill>
                            <a:schemeClr val="bg1"/>
                          </a:solidFill>
                          <a:effectLst/>
                          <a:latin typeface="BIZ UDゴシック" panose="020B0400000000000000" pitchFamily="49" charset="-128"/>
                          <a:ea typeface="BIZ UDゴシック" panose="020B0400000000000000" pitchFamily="49" charset="-128"/>
                        </a:rPr>
                        <a:t>微生物研究所</a:t>
                      </a:r>
                      <a:endParaRPr lang="ja-JP"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非天然アミノ酸を生成する代謝経路・酵素の設計</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194944400"/>
                  </a:ext>
                </a:extLst>
              </a:tr>
              <a:tr h="106664">
                <a:tc vMerge="1">
                  <a:txBody>
                    <a:bodyPr/>
                    <a:lstStyle/>
                    <a:p>
                      <a:endParaRPr kumimoji="1" lang="ja-JP" altLang="en-US"/>
                    </a:p>
                  </a:txBody>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深圳先進技術研究院</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酵素設計・酵素触媒反応シミュレーション</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31247962"/>
                  </a:ext>
                </a:extLst>
              </a:tr>
              <a:tr h="106664">
                <a:tc vMerge="1">
                  <a:txBody>
                    <a:bodyPr/>
                    <a:lstStyle/>
                    <a:p>
                      <a:endParaRPr kumimoji="1" lang="ja-JP" altLang="en-US"/>
                    </a:p>
                  </a:txBody>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天津大学</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a:solidFill>
                            <a:schemeClr val="accent2">
                              <a:lumMod val="75000"/>
                            </a:schemeClr>
                          </a:solidFill>
                          <a:effectLst/>
                          <a:latin typeface="BIZ UDゴシック" panose="020B0400000000000000" pitchFamily="49" charset="-128"/>
                          <a:ea typeface="BIZ UDゴシック" panose="020B0400000000000000" pitchFamily="49" charset="-128"/>
                        </a:rPr>
                        <a:t>酵母細胞・哺乳類染色体の設計酵素設計</a:t>
                      </a:r>
                      <a:endParaRPr lang="ja-JP" altLang="en-US" sz="1000" b="0" i="0" u="none" strike="noStrike">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605313635"/>
                  </a:ext>
                </a:extLst>
              </a:tr>
              <a:tr h="106664">
                <a:tc vMerge="1">
                  <a:txBody>
                    <a:bodyPr/>
                    <a:lstStyle/>
                    <a:p>
                      <a:endParaRPr kumimoji="1" lang="ja-JP" altLang="en-US"/>
                    </a:p>
                  </a:txBody>
                  <a:tcPr/>
                </a:tc>
                <a:tc>
                  <a:txBody>
                    <a:bodyPr/>
                    <a:lstStyle/>
                    <a:p>
                      <a:pPr algn="l" fontAlgn="ctr"/>
                      <a:r>
                        <a:rPr lang="ja-JP" altLang="en-US" sz="1000" u="none" strike="noStrike" dirty="0">
                          <a:solidFill>
                            <a:schemeClr val="bg1"/>
                          </a:solidFill>
                          <a:effectLst/>
                          <a:latin typeface="BIZ UDゴシック" panose="020B0400000000000000" pitchFamily="49" charset="-128"/>
                          <a:ea typeface="BIZ UDゴシック" panose="020B0400000000000000" pitchFamily="49" charset="-128"/>
                        </a:rPr>
                        <a:t>清華大学</a:t>
                      </a:r>
                      <a:endParaRPr lang="ja-JP"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大腸菌における遺伝子プロモータ設計</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581440278"/>
                  </a:ext>
                </a:extLst>
              </a:tr>
              <a:tr h="106664">
                <a:tc>
                  <a:txBody>
                    <a:bodyPr/>
                    <a:lstStyle/>
                    <a:p>
                      <a:pPr algn="ctr" fontAlgn="ctr"/>
                      <a:r>
                        <a:rPr lang="en-US" sz="1100" u="none" strike="noStrike" dirty="0">
                          <a:solidFill>
                            <a:schemeClr val="bg1"/>
                          </a:solidFill>
                          <a:effectLst/>
                          <a:latin typeface="BIZ UDゴシック" panose="020B0400000000000000" pitchFamily="49" charset="-128"/>
                          <a:ea typeface="BIZ UDゴシック" panose="020B0400000000000000" pitchFamily="49" charset="-128"/>
                        </a:rPr>
                        <a:t>DNA</a:t>
                      </a: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シーケンス</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天津工業生物技術研究所</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シングルセルでのミトコンドリア</a:t>
                      </a: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DNA</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シーケンス</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2433935574"/>
                  </a:ext>
                </a:extLst>
              </a:tr>
              <a:tr h="106664">
                <a:tc rowSpan="3">
                  <a:txBody>
                    <a:bodyPr/>
                    <a:lstStyle/>
                    <a:p>
                      <a:pPr algn="ctr" fontAlgn="ctr"/>
                      <a:r>
                        <a:rPr lang="en-US" sz="1100" u="none" strike="noStrike" dirty="0">
                          <a:solidFill>
                            <a:schemeClr val="bg1"/>
                          </a:solidFill>
                          <a:effectLst/>
                          <a:latin typeface="BIZ UDゴシック" panose="020B0400000000000000" pitchFamily="49" charset="-128"/>
                          <a:ea typeface="BIZ UDゴシック" panose="020B0400000000000000" pitchFamily="49" charset="-128"/>
                        </a:rPr>
                        <a:t>DNA</a:t>
                      </a: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合成</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ja-JP" altLang="en-US" sz="1000" u="none" strike="noStrike" dirty="0">
                          <a:solidFill>
                            <a:schemeClr val="bg1"/>
                          </a:solidFill>
                          <a:effectLst/>
                          <a:latin typeface="BIZ UDゴシック" panose="020B0400000000000000" pitchFamily="49" charset="-128"/>
                          <a:ea typeface="BIZ UDゴシック" panose="020B0400000000000000" pitchFamily="49" charset="-128"/>
                        </a:rPr>
                        <a:t>微生物研究所</a:t>
                      </a:r>
                      <a:endParaRPr lang="ja-JP"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en-US" altLang="ja-JP" sz="1000" u="none" strike="noStrike" dirty="0" err="1">
                          <a:solidFill>
                            <a:schemeClr val="accent2">
                              <a:lumMod val="75000"/>
                            </a:schemeClr>
                          </a:solidFill>
                          <a:effectLst/>
                          <a:latin typeface="BIZ UDゴシック" panose="020B0400000000000000" pitchFamily="49" charset="-128"/>
                          <a:ea typeface="BIZ UDゴシック" panose="020B0400000000000000" pitchFamily="49" charset="-128"/>
                        </a:rPr>
                        <a:t>BioBrick</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よりも正確性の高い</a:t>
                      </a: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DNA</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アセンブリ法</a:t>
                      </a: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(PS-Brick)</a:t>
                      </a:r>
                      <a:endParaRPr lang="en-US" altLang="ja-JP"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229006163"/>
                  </a:ext>
                </a:extLst>
              </a:tr>
              <a:tr h="106664">
                <a:tc vMerge="1">
                  <a:txBody>
                    <a:bodyPr/>
                    <a:lstStyle/>
                    <a:p>
                      <a:endParaRPr kumimoji="1" lang="ja-JP" altLang="en-US"/>
                    </a:p>
                  </a:txBody>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深圳先進技術研究院</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DNA</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合成装置</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4292981742"/>
                  </a:ext>
                </a:extLst>
              </a:tr>
              <a:tr h="106664">
                <a:tc vMerge="1">
                  <a:txBody>
                    <a:bodyPr/>
                    <a:lstStyle/>
                    <a:p>
                      <a:endParaRPr kumimoji="1" lang="ja-JP" altLang="en-US"/>
                    </a:p>
                  </a:txBody>
                  <a:tcPr/>
                </a:tc>
                <a:tc>
                  <a:txBody>
                    <a:bodyPr/>
                    <a:lstStyle/>
                    <a:p>
                      <a:pPr algn="l" fontAlgn="ctr"/>
                      <a:r>
                        <a:rPr lang="ja-JP" altLang="en-US" sz="1000" u="none" strike="noStrike" dirty="0">
                          <a:solidFill>
                            <a:schemeClr val="bg1"/>
                          </a:solidFill>
                          <a:effectLst/>
                          <a:latin typeface="BIZ UDゴシック" panose="020B0400000000000000" pitchFamily="49" charset="-128"/>
                          <a:ea typeface="BIZ UDゴシック" panose="020B0400000000000000" pitchFamily="49" charset="-128"/>
                        </a:rPr>
                        <a:t>天津大学</a:t>
                      </a:r>
                      <a:endParaRPr lang="ja-JP"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酵母細胞・哺乳類染色体の遺伝子合成</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4587283"/>
                  </a:ext>
                </a:extLst>
              </a:tr>
              <a:tr h="106664">
                <a:tc rowSpan="5">
                  <a:txBody>
                    <a:bodyPr/>
                    <a:lstStyle/>
                    <a:p>
                      <a:pPr algn="ctr" fontAlgn="ct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ゲノム編集</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zh-CN" altLang="en-US" sz="1000" u="none" strike="noStrike" dirty="0">
                          <a:solidFill>
                            <a:schemeClr val="bg1"/>
                          </a:solidFill>
                          <a:effectLst/>
                          <a:latin typeface="BIZ UDゴシック" panose="020B0400000000000000" pitchFamily="49" charset="-128"/>
                          <a:ea typeface="BIZ UDゴシック" panose="020B0400000000000000" pitchFamily="49" charset="-128"/>
                        </a:rPr>
                        <a:t>上海交通大学</a:t>
                      </a:r>
                      <a:endParaRPr lang="zh-CN"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Cas</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細胞による切断・修復メカニズムの研究</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664882728"/>
                  </a:ext>
                </a:extLst>
              </a:tr>
              <a:tr h="106664">
                <a:tc vMerge="1">
                  <a:txBody>
                    <a:bodyPr/>
                    <a:lstStyle/>
                    <a:p>
                      <a:endParaRPr kumimoji="1" lang="ja-JP" altLang="en-US"/>
                    </a:p>
                  </a:txBody>
                  <a:tcPr/>
                </a:tc>
                <a:tc>
                  <a:txBody>
                    <a:bodyPr/>
                    <a:lstStyle/>
                    <a:p>
                      <a:pPr algn="l" fontAlgn="ctr"/>
                      <a:r>
                        <a:rPr lang="ja-JP" altLang="en-US" sz="1000" u="none" strike="noStrike" dirty="0">
                          <a:solidFill>
                            <a:schemeClr val="bg1"/>
                          </a:solidFill>
                          <a:effectLst/>
                          <a:latin typeface="BIZ UDゴシック" panose="020B0400000000000000" pitchFamily="49" charset="-128"/>
                          <a:ea typeface="BIZ UDゴシック" panose="020B0400000000000000" pitchFamily="49" charset="-128"/>
                        </a:rPr>
                        <a:t>微生物研究所</a:t>
                      </a:r>
                      <a:endParaRPr lang="ja-JP"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a:solidFill>
                            <a:schemeClr val="accent2">
                              <a:lumMod val="75000"/>
                            </a:schemeClr>
                          </a:solidFill>
                          <a:effectLst/>
                          <a:latin typeface="BIZ UDゴシック" panose="020B0400000000000000" pitchFamily="49" charset="-128"/>
                          <a:ea typeface="BIZ UDゴシック" panose="020B0400000000000000" pitchFamily="49" charset="-128"/>
                        </a:rPr>
                        <a:t>多核細胞などに適した遺伝子編集技術の開発</a:t>
                      </a:r>
                      <a:endParaRPr lang="ja-JP" altLang="en-US" sz="1000" b="0" i="0" u="none" strike="noStrike">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2888486008"/>
                  </a:ext>
                </a:extLst>
              </a:tr>
              <a:tr h="106664">
                <a:tc vMerge="1">
                  <a:txBody>
                    <a:bodyPr/>
                    <a:lstStyle/>
                    <a:p>
                      <a:endParaRPr kumimoji="1" lang="ja-JP" altLang="en-US"/>
                    </a:p>
                  </a:txBody>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深圳先進技術研究院</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高効率なゲノム編集技術の開発</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199962575"/>
                  </a:ext>
                </a:extLst>
              </a:tr>
              <a:tr h="106664">
                <a:tc vMerge="1">
                  <a:txBody>
                    <a:bodyPr/>
                    <a:lstStyle/>
                    <a:p>
                      <a:endParaRPr kumimoji="1" lang="ja-JP" altLang="en-US"/>
                    </a:p>
                  </a:txBody>
                  <a:tcPr/>
                </a:tc>
                <a:tc>
                  <a:txBody>
                    <a:bodyPr/>
                    <a:lstStyle/>
                    <a:p>
                      <a:pPr algn="l" fontAlgn="ctr"/>
                      <a:r>
                        <a:rPr lang="zh-TW" altLang="en-US" sz="1000" u="none" strike="noStrike">
                          <a:solidFill>
                            <a:schemeClr val="bg1"/>
                          </a:solidFill>
                          <a:effectLst/>
                          <a:latin typeface="BIZ UDゴシック" panose="020B0400000000000000" pitchFamily="49" charset="-128"/>
                          <a:ea typeface="BIZ UDゴシック" panose="020B0400000000000000" pitchFamily="49" charset="-128"/>
                        </a:rPr>
                        <a:t>天津工業生物技術研究所</a:t>
                      </a:r>
                      <a:endParaRPr lang="zh-TW"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広範な範囲を対象とした遺伝子編集技術の開発</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998549551"/>
                  </a:ext>
                </a:extLst>
              </a:tr>
              <a:tr h="106664">
                <a:tc vMerge="1">
                  <a:txBody>
                    <a:bodyPr/>
                    <a:lstStyle/>
                    <a:p>
                      <a:endParaRPr kumimoji="1" lang="ja-JP" altLang="en-US"/>
                    </a:p>
                  </a:txBody>
                  <a:tcPr/>
                </a:tc>
                <a:tc>
                  <a:txBody>
                    <a:bodyPr/>
                    <a:lstStyle/>
                    <a:p>
                      <a:pPr algn="l" fontAlgn="ctr"/>
                      <a:r>
                        <a:rPr lang="ja-JP" altLang="en-US" sz="1000" u="none" strike="noStrike" dirty="0">
                          <a:solidFill>
                            <a:schemeClr val="bg1"/>
                          </a:solidFill>
                          <a:effectLst/>
                          <a:latin typeface="BIZ UDゴシック" panose="020B0400000000000000" pitchFamily="49" charset="-128"/>
                          <a:ea typeface="BIZ UDゴシック" panose="020B0400000000000000" pitchFamily="49" charset="-128"/>
                        </a:rPr>
                        <a:t>清華大学</a:t>
                      </a:r>
                      <a:endParaRPr lang="ja-JP"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グラム陽性菌に適したゲノム編集技術の開発</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857194250"/>
                  </a:ext>
                </a:extLst>
              </a:tr>
              <a:tr h="106664">
                <a:tc rowSpan="3">
                  <a:txBody>
                    <a:bodyPr/>
                    <a:lstStyle/>
                    <a:p>
                      <a:pPr algn="ctr" fontAlgn="ct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無細胞合成</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天津工業生物技術研究所</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無細胞でのデンプン合成</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2463420649"/>
                  </a:ext>
                </a:extLst>
              </a:tr>
              <a:tr h="106664">
                <a:tc vMerge="1">
                  <a:txBody>
                    <a:bodyPr/>
                    <a:lstStyle/>
                    <a:p>
                      <a:endParaRPr kumimoji="1" lang="ja-JP" altLang="en-US"/>
                    </a:p>
                  </a:txBody>
                  <a:tcPr/>
                </a:tc>
                <a:tc>
                  <a:txBody>
                    <a:bodyPr/>
                    <a:lstStyle/>
                    <a:p>
                      <a:pPr algn="l" fontAlgn="ctr"/>
                      <a:r>
                        <a:rPr lang="ja-JP" altLang="en-US" sz="1000" u="none" strike="noStrike" dirty="0">
                          <a:solidFill>
                            <a:schemeClr val="bg1"/>
                          </a:solidFill>
                          <a:effectLst/>
                          <a:latin typeface="BIZ UDゴシック" panose="020B0400000000000000" pitchFamily="49" charset="-128"/>
                          <a:ea typeface="BIZ UDゴシック" panose="020B0400000000000000" pitchFamily="49" charset="-128"/>
                        </a:rPr>
                        <a:t>清華大学</a:t>
                      </a:r>
                      <a:endParaRPr lang="ja-JP"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物理刺激によるタンパク質合成</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2090124011"/>
                  </a:ext>
                </a:extLst>
              </a:tr>
              <a:tr h="106664">
                <a:tc vMerge="1">
                  <a:txBody>
                    <a:bodyPr/>
                    <a:lstStyle/>
                    <a:p>
                      <a:endParaRPr kumimoji="1" lang="ja-JP" altLang="en-US"/>
                    </a:p>
                  </a:txBody>
                  <a:tcPr/>
                </a:tc>
                <a:tc>
                  <a:txBody>
                    <a:bodyPr/>
                    <a:lstStyle/>
                    <a:p>
                      <a:pPr algn="l" fontAlgn="ctr"/>
                      <a:r>
                        <a:rPr lang="zh-CN" altLang="en-US" sz="1000" u="none" strike="noStrike" dirty="0">
                          <a:solidFill>
                            <a:schemeClr val="bg1"/>
                          </a:solidFill>
                          <a:effectLst/>
                          <a:latin typeface="BIZ UDゴシック" panose="020B0400000000000000" pitchFamily="49" charset="-128"/>
                          <a:ea typeface="BIZ UDゴシック" panose="020B0400000000000000" pitchFamily="49" charset="-128"/>
                        </a:rPr>
                        <a:t>上海科技大学</a:t>
                      </a:r>
                      <a:endParaRPr lang="zh-CN"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無細胞での産業用・医薬品用原料タンパク質合成</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2495250130"/>
                  </a:ext>
                </a:extLst>
              </a:tr>
              <a:tr h="106664">
                <a:tc rowSpan="3">
                  <a:txBody>
                    <a:bodyPr/>
                    <a:lstStyle/>
                    <a:p>
                      <a:pPr algn="ctr" fontAlgn="ctr"/>
                      <a:r>
                        <a:rPr lang="zh-TW" altLang="en-US" sz="1100" u="none" strike="noStrike" dirty="0">
                          <a:solidFill>
                            <a:schemeClr val="bg1"/>
                          </a:solidFill>
                          <a:effectLst/>
                          <a:latin typeface="BIZ UDゴシック" panose="020B0400000000000000" pitchFamily="49" charset="-128"/>
                          <a:ea typeface="BIZ UDゴシック" panose="020B0400000000000000" pitchFamily="49" charset="-128"/>
                        </a:rPr>
                        <a:t>代謝産物分析</a:t>
                      </a:r>
                      <a:endParaRPr lang="zh-TW"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zh-CN" altLang="en-US" sz="1000" u="none" strike="noStrike" dirty="0">
                          <a:solidFill>
                            <a:schemeClr val="bg1"/>
                          </a:solidFill>
                          <a:effectLst/>
                          <a:latin typeface="BIZ UDゴシック" panose="020B0400000000000000" pitchFamily="49" charset="-128"/>
                          <a:ea typeface="BIZ UDゴシック" panose="020B0400000000000000" pitchFamily="49" charset="-128"/>
                        </a:rPr>
                        <a:t>上海交通大学</a:t>
                      </a:r>
                      <a:endParaRPr lang="zh-CN"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バイオセンシングアレイ・大腸菌キシロース検出用センサ開発</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2568326749"/>
                  </a:ext>
                </a:extLst>
              </a:tr>
              <a:tr h="310875">
                <a:tc vMerge="1">
                  <a:txBody>
                    <a:bodyPr/>
                    <a:lstStyle/>
                    <a:p>
                      <a:endParaRPr kumimoji="1" lang="ja-JP" altLang="en-US"/>
                    </a:p>
                  </a:txBody>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微生物研究所</a:t>
                      </a:r>
                      <a:b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b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天津工業生物技術研究所</a:t>
                      </a:r>
                      <a:b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b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清華大学</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代謝産物分析用のバイオセンサ開発</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417725000"/>
                  </a:ext>
                </a:extLst>
              </a:tr>
              <a:tr h="106664">
                <a:tc vMerge="1">
                  <a:txBody>
                    <a:bodyPr/>
                    <a:lstStyle/>
                    <a:p>
                      <a:endParaRPr kumimoji="1" lang="ja-JP" altLang="en-US"/>
                    </a:p>
                  </a:txBody>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深圳先進技術研究院</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流体光学センサ・バイオセンサの開発、ハイスループット分析プロセスの開発</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750348505"/>
                  </a:ext>
                </a:extLst>
              </a:tr>
              <a:tr h="106664">
                <a:tc rowSpan="3">
                  <a:txBody>
                    <a:bodyPr/>
                    <a:lstStyle/>
                    <a:p>
                      <a:pPr algn="ctr" fontAlgn="ct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オミクスデータ解析手法の開発</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ja-JP" altLang="en-US" sz="1000" u="none" strike="noStrike" dirty="0">
                          <a:solidFill>
                            <a:schemeClr val="bg1"/>
                          </a:solidFill>
                          <a:effectLst/>
                          <a:latin typeface="BIZ UDゴシック" panose="020B0400000000000000" pitchFamily="49" charset="-128"/>
                          <a:ea typeface="BIZ UDゴシック" panose="020B0400000000000000" pitchFamily="49" charset="-128"/>
                        </a:rPr>
                        <a:t>上海交通大学・深圳先進技術研究院</a:t>
                      </a:r>
                      <a:endParaRPr lang="ja-JP"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a:solidFill>
                            <a:schemeClr val="accent2">
                              <a:lumMod val="75000"/>
                            </a:schemeClr>
                          </a:solidFill>
                          <a:effectLst/>
                          <a:latin typeface="BIZ UDゴシック" panose="020B0400000000000000" pitchFamily="49" charset="-128"/>
                          <a:ea typeface="BIZ UDゴシック" panose="020B0400000000000000" pitchFamily="49" charset="-128"/>
                        </a:rPr>
                        <a:t>ディープラーニングに基づくタンパク質の設計・変更</a:t>
                      </a:r>
                      <a:endParaRPr lang="ja-JP" altLang="en-US" sz="1000" b="0" i="0" u="none" strike="noStrike">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673898659"/>
                  </a:ext>
                </a:extLst>
              </a:tr>
              <a:tr h="106664">
                <a:tc vMerge="1">
                  <a:txBody>
                    <a:bodyPr/>
                    <a:lstStyle/>
                    <a:p>
                      <a:endParaRPr kumimoji="1" lang="ja-JP" altLang="en-US"/>
                    </a:p>
                  </a:txBody>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微生物研究所</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オミクスデータの統計解析による植物・微生物</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4145429872"/>
                  </a:ext>
                </a:extLst>
              </a:tr>
              <a:tr h="106664">
                <a:tc vMerge="1">
                  <a:txBody>
                    <a:bodyPr/>
                    <a:lstStyle/>
                    <a:p>
                      <a:endParaRPr kumimoji="1" lang="ja-JP" altLang="en-US"/>
                    </a:p>
                  </a:txBody>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科学技術大学・華東師範大学</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機械学習に基づくタンパク質の構造設計</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397715467"/>
                  </a:ext>
                </a:extLst>
              </a:tr>
              <a:tr h="106664">
                <a:tc rowSpan="3">
                  <a:txBody>
                    <a:bodyPr/>
                    <a:lstStyle/>
                    <a:p>
                      <a:pPr algn="ctr" fontAlgn="ct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実験・生産機器の自動制御</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微生物研究所</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培養・代謝産物分析・配列決定のオートメーション化</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075384987"/>
                  </a:ext>
                </a:extLst>
              </a:tr>
              <a:tr h="106664">
                <a:tc vMerge="1">
                  <a:txBody>
                    <a:bodyPr/>
                    <a:lstStyle/>
                    <a:p>
                      <a:endParaRPr kumimoji="1" lang="ja-JP" altLang="en-US"/>
                    </a:p>
                  </a:txBody>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深圳先進技術研究院</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リキッドハンドリングシステム、バイオ燃料生産用スマートセルの開発プロセス自動化などを研究</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432066429"/>
                  </a:ext>
                </a:extLst>
              </a:tr>
              <a:tr h="106664">
                <a:tc vMerge="1">
                  <a:txBody>
                    <a:bodyPr/>
                    <a:lstStyle/>
                    <a:p>
                      <a:endParaRPr kumimoji="1" lang="ja-JP" altLang="en-US"/>
                    </a:p>
                  </a:txBody>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清華大学</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DNA</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合成プロセスの自動化</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22024248"/>
                  </a:ext>
                </a:extLst>
              </a:tr>
              <a:tr h="200564">
                <a:tc rowSpan="2">
                  <a:txBody>
                    <a:bodyPr/>
                    <a:lstStyle/>
                    <a:p>
                      <a:pPr algn="ctr" fontAlgn="ctr"/>
                      <a:r>
                        <a:rPr lang="en-US" altLang="ja-JP" sz="1100" u="none" strike="noStrike" dirty="0">
                          <a:solidFill>
                            <a:schemeClr val="bg1"/>
                          </a:solidFill>
                          <a:effectLst/>
                          <a:latin typeface="BIZ UDゴシック" panose="020B0400000000000000" pitchFamily="49" charset="-128"/>
                          <a:ea typeface="BIZ UDゴシック" panose="020B0400000000000000" pitchFamily="49" charset="-128"/>
                        </a:rPr>
                        <a:t>DBTL</a:t>
                      </a: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に適したデータ管理システム</a:t>
                      </a:r>
                      <a:b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b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a:t>
                      </a:r>
                      <a:r>
                        <a:rPr lang="en-US" altLang="ja-JP" sz="1100" u="none" strike="noStrike" dirty="0">
                          <a:solidFill>
                            <a:schemeClr val="bg1"/>
                          </a:solidFill>
                          <a:effectLst/>
                          <a:latin typeface="BIZ UDゴシック" panose="020B0400000000000000" pitchFamily="49" charset="-128"/>
                          <a:ea typeface="BIZ UDゴシック" panose="020B0400000000000000" pitchFamily="49" charset="-128"/>
                        </a:rPr>
                        <a:t>MES</a:t>
                      </a: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a:t>
                      </a:r>
                      <a:r>
                        <a:rPr lang="en-US" altLang="ja-JP" sz="1100" u="none" strike="noStrike" dirty="0">
                          <a:solidFill>
                            <a:schemeClr val="bg1"/>
                          </a:solidFill>
                          <a:effectLst/>
                          <a:latin typeface="BIZ UDゴシック" panose="020B0400000000000000" pitchFamily="49" charset="-128"/>
                          <a:ea typeface="BIZ UDゴシック" panose="020B0400000000000000" pitchFamily="49" charset="-128"/>
                        </a:rPr>
                        <a:t>LIMS</a:t>
                      </a: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等）</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微生物研究所</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生物学的ビッグデータによる代謝ネットワーク構築</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945370613"/>
                  </a:ext>
                </a:extLst>
              </a:tr>
              <a:tr h="106664">
                <a:tc vMerge="1">
                  <a:txBody>
                    <a:bodyPr/>
                    <a:lstStyle/>
                    <a:p>
                      <a:endParaRPr kumimoji="1" lang="ja-JP" altLang="en-US"/>
                    </a:p>
                  </a:txBody>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天津工業生物技術研究所</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DBTL</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サイクルでのデータ収集を通した実験結果の予測効率・精度の改善、油脂生産細胞の生産性改善</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097458570"/>
                  </a:ext>
                </a:extLst>
              </a:tr>
              <a:tr h="106664">
                <a:tc rowSpan="6">
                  <a:txBody>
                    <a:bodyPr/>
                    <a:lstStyle/>
                    <a:p>
                      <a:pPr algn="ctr" fontAlgn="ct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スケールアップ</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zh-CN" altLang="en-US" sz="1000" u="none" strike="noStrike">
                          <a:solidFill>
                            <a:schemeClr val="bg1"/>
                          </a:solidFill>
                          <a:effectLst/>
                          <a:latin typeface="BIZ UDゴシック" panose="020B0400000000000000" pitchFamily="49" charset="-128"/>
                          <a:ea typeface="BIZ UDゴシック" panose="020B0400000000000000" pitchFamily="49" charset="-128"/>
                        </a:rPr>
                        <a:t>上海交通大学</a:t>
                      </a:r>
                      <a:endParaRPr lang="zh-CN"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リグノセルロース・天然薬成分の生産効率向上技術の開発</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939481215"/>
                  </a:ext>
                </a:extLst>
              </a:tr>
              <a:tr h="106664">
                <a:tc vMerge="1">
                  <a:txBody>
                    <a:bodyPr/>
                    <a:lstStyle/>
                    <a:p>
                      <a:endParaRPr kumimoji="1" lang="ja-JP" altLang="en-US"/>
                    </a:p>
                  </a:txBody>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微生物研究所</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長鎖二塩基酸、乳酸などの生産効率向上技術の開発 </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860035699"/>
                  </a:ext>
                </a:extLst>
              </a:tr>
              <a:tr h="106664">
                <a:tc vMerge="1">
                  <a:txBody>
                    <a:bodyPr/>
                    <a:lstStyle/>
                    <a:p>
                      <a:endParaRPr kumimoji="1" lang="ja-JP" altLang="en-US"/>
                    </a:p>
                  </a:txBody>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天津工業生物技術研究所</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クエン酸、アミノレブリン酸、メタノールなどの生産効率向上技術の開発</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872035266"/>
                  </a:ext>
                </a:extLst>
              </a:tr>
              <a:tr h="106664">
                <a:tc vMerge="1">
                  <a:txBody>
                    <a:bodyPr/>
                    <a:lstStyle/>
                    <a:p>
                      <a:endParaRPr kumimoji="1" lang="ja-JP" altLang="en-US"/>
                    </a:p>
                  </a:txBody>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清華大学</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バイオプラスチック</a:t>
                      </a: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(PHA)</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の大規模生産技術</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230710047"/>
                  </a:ext>
                </a:extLst>
              </a:tr>
              <a:tr h="106664">
                <a:tc vMerge="1">
                  <a:txBody>
                    <a:bodyPr/>
                    <a:lstStyle/>
                    <a:p>
                      <a:endParaRPr kumimoji="1" lang="ja-JP" altLang="en-US"/>
                    </a:p>
                  </a:txBody>
                  <a:tcPr/>
                </a:tc>
                <a:tc>
                  <a:txBody>
                    <a:bodyPr/>
                    <a:lstStyle/>
                    <a:p>
                      <a:pPr algn="l" fontAlgn="ctr"/>
                      <a:r>
                        <a:rPr lang="ja-JP" altLang="en-US" sz="1000" u="none" strike="noStrike" dirty="0">
                          <a:solidFill>
                            <a:schemeClr val="bg1"/>
                          </a:solidFill>
                          <a:effectLst/>
                          <a:latin typeface="BIZ UDゴシック" panose="020B0400000000000000" pitchFamily="49" charset="-128"/>
                          <a:ea typeface="BIZ UDゴシック" panose="020B0400000000000000" pitchFamily="49" charset="-128"/>
                        </a:rPr>
                        <a:t>南開大学</a:t>
                      </a:r>
                      <a:endParaRPr lang="ja-JP"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微生物による水素量産生産技術</a:t>
                      </a: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(100</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トン級</a:t>
                      </a: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a:t>
                      </a:r>
                      <a:endParaRPr lang="en-US" altLang="ja-JP"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329411301"/>
                  </a:ext>
                </a:extLst>
              </a:tr>
              <a:tr h="106664">
                <a:tc vMerge="1">
                  <a:txBody>
                    <a:bodyPr/>
                    <a:lstStyle/>
                    <a:p>
                      <a:endParaRPr kumimoji="1" lang="ja-JP" altLang="en-US"/>
                    </a:p>
                  </a:txBody>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東科学技術大学</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大量生産プロセスの開発</a:t>
                      </a: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詳細</a:t>
                      </a: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N/A)</a:t>
                      </a:r>
                      <a:endParaRPr lang="en-US" altLang="ja-JP"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074458607"/>
                  </a:ext>
                </a:extLst>
              </a:tr>
              <a:tr h="106664">
                <a:tc rowSpan="3">
                  <a:txBody>
                    <a:bodyPr/>
                    <a:lstStyle/>
                    <a:p>
                      <a:pPr algn="ctr" fontAlgn="ct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精製分離</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南京工業大学</a:t>
                      </a:r>
                      <a:endParaRPr lang="ja-JP" altLang="en-US" sz="1000" b="1"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バイオエタノールを高効率に精製・分離するフィルタ</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560895220"/>
                  </a:ext>
                </a:extLst>
              </a:tr>
              <a:tr h="106664">
                <a:tc vMerge="1">
                  <a:txBody>
                    <a:bodyPr/>
                    <a:lstStyle/>
                    <a:p>
                      <a:endParaRPr kumimoji="1" lang="ja-JP" altLang="en-US"/>
                    </a:p>
                  </a:txBody>
                  <a:tcPr/>
                </a:tc>
                <a:tc>
                  <a:txBody>
                    <a:bodyPr/>
                    <a:lstStyle/>
                    <a:p>
                      <a:pPr algn="l" fontAlgn="ctr"/>
                      <a:r>
                        <a:rPr lang="ja-JP" altLang="en-US" sz="1000" u="none" strike="noStrike">
                          <a:solidFill>
                            <a:schemeClr val="bg1"/>
                          </a:solidFill>
                          <a:effectLst/>
                          <a:latin typeface="BIZ UDゴシック" panose="020B0400000000000000" pitchFamily="49" charset="-128"/>
                          <a:ea typeface="BIZ UDゴシック" panose="020B0400000000000000" pitchFamily="49" charset="-128"/>
                        </a:rPr>
                        <a:t>南開大学</a:t>
                      </a:r>
                      <a:endParaRPr lang="ja-JP" altLang="en-US" sz="1000" b="0" i="0" u="none" strike="noStrike">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水素のガス膜分離技術</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3809976281"/>
                  </a:ext>
                </a:extLst>
              </a:tr>
              <a:tr h="106664">
                <a:tc vMerge="1">
                  <a:txBody>
                    <a:bodyPr/>
                    <a:lstStyle/>
                    <a:p>
                      <a:endParaRPr kumimoji="1" lang="ja-JP" altLang="en-US"/>
                    </a:p>
                  </a:txBody>
                  <a:tcPr/>
                </a:tc>
                <a:tc>
                  <a:txBody>
                    <a:bodyPr/>
                    <a:lstStyle/>
                    <a:p>
                      <a:pPr algn="l" fontAlgn="ctr"/>
                      <a:r>
                        <a:rPr lang="zh-TW" altLang="en-US" sz="1000" u="none" strike="noStrike" dirty="0">
                          <a:solidFill>
                            <a:schemeClr val="bg1"/>
                          </a:solidFill>
                          <a:effectLst/>
                          <a:latin typeface="BIZ UDゴシック" panose="020B0400000000000000" pitchFamily="49" charset="-128"/>
                          <a:ea typeface="BIZ UDゴシック" panose="020B0400000000000000" pitchFamily="49" charset="-128"/>
                        </a:rPr>
                        <a:t>華東科学技術大学</a:t>
                      </a:r>
                      <a:endParaRPr lang="zh-TW"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単離・精製</a:t>
                      </a:r>
                      <a:r>
                        <a:rPr lang="en-US" altLang="ja-JP"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a:t>
                      </a: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詳細</a:t>
                      </a:r>
                      <a:r>
                        <a:rPr 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N/A)</a:t>
                      </a:r>
                      <a:endParaRPr 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1106806707"/>
                  </a:ext>
                </a:extLst>
              </a:tr>
              <a:tr h="106664">
                <a:tc>
                  <a:txBody>
                    <a:bodyPr/>
                    <a:lstStyle/>
                    <a:p>
                      <a:pPr algn="ctr" fontAlgn="ctr"/>
                      <a:r>
                        <a:rPr lang="ja-JP" altLang="en-US" sz="1100" u="none" strike="noStrike" dirty="0">
                          <a:solidFill>
                            <a:schemeClr val="bg1"/>
                          </a:solidFill>
                          <a:effectLst/>
                          <a:latin typeface="BIZ UDゴシック" panose="020B0400000000000000" pitchFamily="49" charset="-128"/>
                          <a:ea typeface="BIZ UDゴシック" panose="020B0400000000000000" pitchFamily="49" charset="-128"/>
                        </a:rPr>
                        <a:t>生産プロセスの経済性・環境性評価</a:t>
                      </a:r>
                      <a:endParaRPr lang="ja-JP" altLang="en-US" sz="11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50000"/>
                      </a:schemeClr>
                    </a:solidFill>
                  </a:tcPr>
                </a:tc>
                <a:tc>
                  <a:txBody>
                    <a:bodyPr/>
                    <a:lstStyle/>
                    <a:p>
                      <a:pPr algn="l" fontAlgn="ctr"/>
                      <a:r>
                        <a:rPr lang="zh-CN" altLang="en-US" sz="1000" u="none" strike="noStrike" dirty="0">
                          <a:solidFill>
                            <a:schemeClr val="bg1"/>
                          </a:solidFill>
                          <a:effectLst/>
                          <a:latin typeface="BIZ UDゴシック" panose="020B0400000000000000" pitchFamily="49" charset="-128"/>
                          <a:ea typeface="BIZ UDゴシック" panose="020B0400000000000000" pitchFamily="49" charset="-128"/>
                        </a:rPr>
                        <a:t>上海交通大学</a:t>
                      </a:r>
                      <a:endParaRPr lang="zh-CN" altLang="en-US" sz="1000" b="0" i="0" u="none" strike="noStrike" dirty="0">
                        <a:solidFill>
                          <a:schemeClr val="bg1"/>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75000"/>
                      </a:schemeClr>
                    </a:solidFill>
                  </a:tcPr>
                </a:tc>
                <a:tc>
                  <a:txBody>
                    <a:bodyPr/>
                    <a:lstStyle/>
                    <a:p>
                      <a:pPr algn="l" fontAlgn="ctr"/>
                      <a:r>
                        <a:rPr lang="ja-JP" altLang="en-US" sz="100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rPr>
                        <a:t>リグノセルロースの商用生産時の経済性評価、ライフサイクル評価</a:t>
                      </a:r>
                      <a:endParaRPr lang="ja-JP" altLang="en-US" sz="1000" b="0" i="0" u="none" strike="noStrike" dirty="0">
                        <a:solidFill>
                          <a:schemeClr val="accent2">
                            <a:lumMod val="75000"/>
                          </a:schemeClr>
                        </a:solidFill>
                        <a:effectLst/>
                        <a:latin typeface="BIZ UDゴシック" panose="020B0400000000000000" pitchFamily="49" charset="-128"/>
                        <a:ea typeface="BIZ UDゴシック" panose="020B0400000000000000" pitchFamily="49" charset="-128"/>
                      </a:endParaRPr>
                    </a:p>
                  </a:txBody>
                  <a:tcPr marL="4558" marR="4558" marT="4558" marB="0" anchor="ctr">
                    <a:solidFill>
                      <a:schemeClr val="accent6">
                        <a:lumMod val="20000"/>
                        <a:lumOff val="80000"/>
                      </a:schemeClr>
                    </a:solidFill>
                  </a:tcPr>
                </a:tc>
                <a:extLst>
                  <a:ext uri="{0D108BD9-81ED-4DB2-BD59-A6C34878D82A}">
                    <a16:rowId xmlns:a16="http://schemas.microsoft.com/office/drawing/2014/main" val="2777059669"/>
                  </a:ext>
                </a:extLst>
              </a:tr>
            </a:tbl>
          </a:graphicData>
        </a:graphic>
      </p:graphicFrame>
      <p:sp>
        <p:nvSpPr>
          <p:cNvPr id="122" name="テキスト ボックス 121">
            <a:extLst>
              <a:ext uri="{FF2B5EF4-FFF2-40B4-BE49-F238E27FC236}">
                <a16:creationId xmlns:a16="http://schemas.microsoft.com/office/drawing/2014/main" id="{0C17EF9E-896D-167A-645C-442E3C1E7BC7}"/>
              </a:ext>
            </a:extLst>
          </p:cNvPr>
          <p:cNvSpPr txBox="1"/>
          <p:nvPr/>
        </p:nvSpPr>
        <p:spPr>
          <a:xfrm>
            <a:off x="134294" y="6431611"/>
            <a:ext cx="11933975" cy="400110"/>
          </a:xfrm>
          <a:prstGeom prst="rect">
            <a:avLst/>
          </a:prstGeom>
          <a:noFill/>
        </p:spPr>
        <p:txBody>
          <a:bodyPr wrap="square">
            <a:spAutoFit/>
          </a:bodyPr>
          <a:lstStyle/>
          <a:p>
            <a:r>
              <a:rPr lang="ja-JP" altLang="en-US" sz="400" dirty="0"/>
              <a:t>出所：経済産業省</a:t>
            </a:r>
          </a:p>
          <a:p>
            <a:r>
              <a:rPr lang="ja-JP" altLang="en-US" sz="400" dirty="0"/>
              <a:t>天津大学「吴毅」、上海交通大学「上海交通大学生命科学技术学院蛋白设计与生物传感课题组博士后招聘</a:t>
            </a:r>
            <a:r>
              <a:rPr lang="en-US" altLang="ja-JP" sz="400" dirty="0"/>
              <a:t>(</a:t>
            </a:r>
            <a:r>
              <a:rPr lang="ja-JP" altLang="en-US" sz="400" dirty="0"/>
              <a:t>长期有效</a:t>
            </a:r>
            <a:r>
              <a:rPr lang="en-US" altLang="ja-JP" sz="400" dirty="0"/>
              <a:t>)</a:t>
            </a:r>
            <a:r>
              <a:rPr lang="ja-JP" altLang="en-US" sz="400" dirty="0"/>
              <a:t>」「上海交大团队在基因编辑机制方面取得颠覆性突破」「</a:t>
            </a:r>
            <a:r>
              <a:rPr lang="en-US" altLang="ja-JP" sz="400" dirty="0"/>
              <a:t>【</a:t>
            </a:r>
            <a:r>
              <a:rPr lang="ja-JP" altLang="en-US" sz="400" dirty="0"/>
              <a:t>科研进展</a:t>
            </a:r>
            <a:r>
              <a:rPr lang="en-US" altLang="ja-JP" sz="400" dirty="0"/>
              <a:t>】</a:t>
            </a:r>
            <a:r>
              <a:rPr lang="ja-JP" altLang="en-US" sz="400" dirty="0"/>
              <a:t>代谢与发育科学国际合作联合实验室大肠杆菌木糖生物传感器 设计优化取得新进展」、微生物研究所「吴边研究员团队发表</a:t>
            </a:r>
            <a:r>
              <a:rPr lang="en-US" altLang="ja-JP" sz="400" dirty="0"/>
              <a:t>Nature Catalysis</a:t>
            </a:r>
            <a:r>
              <a:rPr lang="ja-JP" altLang="en-US" sz="400" dirty="0"/>
              <a:t>封面文章：计算赋能微生物构筑合成生物学底层砌块」「温廷益研究组建立了无痕迭代的</a:t>
            </a:r>
            <a:r>
              <a:rPr lang="en-US" altLang="ja-JP" sz="400" dirty="0"/>
              <a:t>DNA</a:t>
            </a:r>
            <a:r>
              <a:rPr lang="ja-JP" altLang="en-US" sz="400" dirty="0"/>
              <a:t>组装新方法」「微生物所高书山研究组建立适用于多核工业菌株的基因编辑系统」「王为善课题组 课题组成员」「生物信息和计算生物学研究组」、清華大学「人工智能与合成生物学交叉研究取得重要进展：全新启动子的智能设计」「师资队伍 卢元」「一种基因工程红球菌及其构建方法与应用」「清华大学化工系在小分子代谢物生物传感器改造与应用上取得系列重要进展」、深圳先進技術研究院「黄小罗」「陈艳 基本信息」、深圳合成生物学创新研究院「沈玥」「张增辉」、材料牛「中科院天津工业生物技术研究所</a:t>
            </a:r>
            <a:r>
              <a:rPr lang="en-US" altLang="ja-JP" sz="400" dirty="0"/>
              <a:t>Science</a:t>
            </a:r>
            <a:r>
              <a:rPr lang="ja-JP" altLang="en-US" sz="400" dirty="0"/>
              <a:t>：人工合成淀粉实现零突破」、天津工業生物技術研究所「研究员  薛超友」「天津工业生物所在基因组编辑方面取得新进展」「天津工业生物所在利用生物传感器快速进化和解析代谢途径方面取得新进展」「研究员 郭晓贤」、上海科技大学「李健课题组介绍」、</a:t>
            </a:r>
            <a:r>
              <a:rPr lang="en-US" altLang="ja-JP" sz="400" dirty="0" err="1"/>
              <a:t>Antpedia</a:t>
            </a:r>
            <a:r>
              <a:rPr lang="ja-JP" altLang="en-US" sz="400" dirty="0"/>
              <a:t>「中国科学院微生物研究所“致微论坛”」、上海交通大学「上海交大团队在基因编辑机制方面取得颠覆性突破」「白凤武」、中国科学院「杜文斌」「赖小勤」「孙际宾」「陈艳」「司同」「</a:t>
            </a:r>
            <a:r>
              <a:rPr lang="en-US" altLang="ja-JP" sz="400" dirty="0"/>
              <a:t>Zhen XIE</a:t>
            </a:r>
            <a:r>
              <a:rPr lang="ja-JP" altLang="en-US" sz="400" dirty="0"/>
              <a:t>」、清華大学「陈国强」、深圳合成生物学创新研究院「袁海」、南京工業大学「我校获批国家重点研发计划“绿色生物制造”专项项目</a:t>
            </a:r>
            <a:r>
              <a:rPr lang="en-US" altLang="ja-JP" sz="400" dirty="0"/>
              <a:t>3</a:t>
            </a:r>
            <a:r>
              <a:rPr lang="ja-JP" altLang="en-US" sz="400" dirty="0"/>
              <a:t>项」、南開大学「国家重点研发计划“合成生物学”重点专项“高效生物产氢体系的设计组装”项目启动」、凯赛生物「</a:t>
            </a:r>
            <a:r>
              <a:rPr lang="en-US" altLang="ja-JP" sz="400" dirty="0"/>
              <a:t>2020 </a:t>
            </a:r>
            <a:r>
              <a:rPr lang="ja-JP" altLang="en-US" sz="400" dirty="0"/>
              <a:t>年年度报告」</a:t>
            </a:r>
          </a:p>
        </p:txBody>
      </p:sp>
    </p:spTree>
    <p:extLst>
      <p:ext uri="{BB962C8B-B14F-4D97-AF65-F5344CB8AC3E}">
        <p14:creationId xmlns:p14="http://schemas.microsoft.com/office/powerpoint/2010/main" val="347063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ロゴ">
            <a:extLst>
              <a:ext uri="{FF2B5EF4-FFF2-40B4-BE49-F238E27FC236}">
                <a16:creationId xmlns:a16="http://schemas.microsoft.com/office/drawing/2014/main" id="{E64C8D94-FCEE-4361-93CB-EBBB90314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95" y="518287"/>
            <a:ext cx="2760757" cy="1200329"/>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79495572-A5DD-4531-8F69-B34078216D04}"/>
              </a:ext>
            </a:extLst>
          </p:cNvPr>
          <p:cNvSpPr txBox="1"/>
          <p:nvPr/>
        </p:nvSpPr>
        <p:spPr>
          <a:xfrm>
            <a:off x="433446" y="1743981"/>
            <a:ext cx="3702700" cy="307777"/>
          </a:xfrm>
          <a:prstGeom prst="rect">
            <a:avLst/>
          </a:prstGeom>
          <a:noFill/>
        </p:spPr>
        <p:txBody>
          <a:bodyPr wrap="square">
            <a:spAutoFit/>
          </a:bodyPr>
          <a:lstStyle/>
          <a:p>
            <a:r>
              <a:rPr lang="en-US" altLang="ja-JP" sz="1400" dirty="0">
                <a:hlinkClick r:id="rId3"/>
              </a:rPr>
              <a:t>https://www.canbridgepharma.com/</a:t>
            </a:r>
            <a:r>
              <a:rPr lang="ja-JP" altLang="en-US" sz="1400" dirty="0"/>
              <a:t>　</a:t>
            </a:r>
          </a:p>
        </p:txBody>
      </p:sp>
      <p:sp>
        <p:nvSpPr>
          <p:cNvPr id="18" name="テキスト ボックス 17">
            <a:extLst>
              <a:ext uri="{FF2B5EF4-FFF2-40B4-BE49-F238E27FC236}">
                <a16:creationId xmlns:a16="http://schemas.microsoft.com/office/drawing/2014/main" id="{26FF1E86-8FBD-49C4-956E-85E68A6026ED}"/>
              </a:ext>
            </a:extLst>
          </p:cNvPr>
          <p:cNvSpPr txBox="1"/>
          <p:nvPr/>
        </p:nvSpPr>
        <p:spPr>
          <a:xfrm>
            <a:off x="4387466" y="657590"/>
            <a:ext cx="7804533" cy="1200329"/>
          </a:xfrm>
          <a:prstGeom prst="rect">
            <a:avLst/>
          </a:prstGeom>
          <a:noFill/>
        </p:spPr>
        <p:txBody>
          <a:bodyPr wrap="square">
            <a:spAutoFit/>
          </a:bodyPr>
          <a:lstStyle/>
          <a:p>
            <a:r>
              <a:rPr lang="en-US" altLang="ja-JP" b="0" i="0" dirty="0" err="1">
                <a:solidFill>
                  <a:srgbClr val="333333"/>
                </a:solidFill>
                <a:effectLst/>
                <a:latin typeface="BIZ UDP明朝 Medium" panose="02020500000000000000" pitchFamily="18" charset="-128"/>
                <a:ea typeface="BIZ UDP明朝 Medium" panose="02020500000000000000" pitchFamily="18" charset="-128"/>
              </a:rPr>
              <a:t>CANbridge</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は、希少疾患に焦点を当てたバイオ医薬品企業。</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r>
              <a:rPr lang="ja-JP" altLang="en-US" dirty="0">
                <a:solidFill>
                  <a:srgbClr val="333333"/>
                </a:solidFill>
                <a:latin typeface="BIZ UDP明朝 Medium" panose="02020500000000000000" pitchFamily="18" charset="-128"/>
                <a:ea typeface="BIZ UDP明朝 Medium" panose="02020500000000000000" pitchFamily="18" charset="-128"/>
              </a:rPr>
              <a:t>希少病のうち</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ハンター症候群（</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MPS II</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）、ライソゾーム蓄積症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(LSD)</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、補体介在性疾患、血友病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A</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、代謝性疾患、稀な胆汁うっ滞性肝臓の治療用生物製剤および低分子製品と製品候補がある。</a:t>
            </a:r>
            <a:endParaRPr lang="ja-JP" altLang="en-US" dirty="0">
              <a:latin typeface="BIZ UDP明朝 Medium" panose="02020500000000000000" pitchFamily="18" charset="-128"/>
              <a:ea typeface="BIZ UDP明朝 Medium" panose="02020500000000000000" pitchFamily="18" charset="-128"/>
            </a:endParaRPr>
          </a:p>
        </p:txBody>
      </p:sp>
      <p:pic>
        <p:nvPicPr>
          <p:cNvPr id="7" name="図 6">
            <a:extLst>
              <a:ext uri="{FF2B5EF4-FFF2-40B4-BE49-F238E27FC236}">
                <a16:creationId xmlns:a16="http://schemas.microsoft.com/office/drawing/2014/main" id="{CCC1655C-F326-43E2-8670-98CC0E2D922F}"/>
              </a:ext>
            </a:extLst>
          </p:cNvPr>
          <p:cNvPicPr>
            <a:picLocks noChangeAspect="1"/>
          </p:cNvPicPr>
          <p:nvPr/>
        </p:nvPicPr>
        <p:blipFill>
          <a:blip r:embed="rId4"/>
          <a:stretch>
            <a:fillRect/>
          </a:stretch>
        </p:blipFill>
        <p:spPr>
          <a:xfrm>
            <a:off x="605424" y="2271312"/>
            <a:ext cx="3113642" cy="1091051"/>
          </a:xfrm>
          <a:prstGeom prst="rect">
            <a:avLst/>
          </a:prstGeom>
        </p:spPr>
      </p:pic>
      <p:sp>
        <p:nvSpPr>
          <p:cNvPr id="23" name="テキスト ボックス 22">
            <a:extLst>
              <a:ext uri="{FF2B5EF4-FFF2-40B4-BE49-F238E27FC236}">
                <a16:creationId xmlns:a16="http://schemas.microsoft.com/office/drawing/2014/main" id="{4A0A3B9F-84CA-4D05-949F-28A97751610C}"/>
              </a:ext>
            </a:extLst>
          </p:cNvPr>
          <p:cNvSpPr txBox="1"/>
          <p:nvPr/>
        </p:nvSpPr>
        <p:spPr>
          <a:xfrm>
            <a:off x="4264917" y="2398443"/>
            <a:ext cx="7804532" cy="923330"/>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中国市場向けの併用免疫療法の開発に焦点を当てた中国を拠点とする医薬品企業。</a:t>
            </a:r>
            <a:r>
              <a:rPr lang="en-US" altLang="ja-JP" b="0" i="0" dirty="0" err="1">
                <a:effectLst/>
                <a:latin typeface="BIZ UDP明朝 Medium" panose="02020500000000000000" pitchFamily="18" charset="-128"/>
                <a:ea typeface="BIZ UDP明朝 Medium" panose="02020500000000000000" pitchFamily="18" charset="-128"/>
              </a:rPr>
              <a:t>OncoVent</a:t>
            </a:r>
            <a:r>
              <a:rPr lang="en-US" altLang="ja-JP" b="0" i="0" dirty="0">
                <a:effectLst/>
                <a:latin typeface="BIZ UDP明朝 Medium" panose="02020500000000000000" pitchFamily="18" charset="-128"/>
                <a:ea typeface="BIZ UDP明朝 Medium" panose="02020500000000000000" pitchFamily="18" charset="-128"/>
              </a:rPr>
              <a:t> </a:t>
            </a:r>
            <a:r>
              <a:rPr lang="ja-JP" altLang="en-US" b="0" i="0" dirty="0">
                <a:effectLst/>
                <a:latin typeface="BIZ UDP明朝 Medium" panose="02020500000000000000" pitchFamily="18" charset="-128"/>
                <a:ea typeface="BIZ UDP明朝 Medium" panose="02020500000000000000" pitchFamily="18" charset="-128"/>
              </a:rPr>
              <a:t>は、膵臓がんを最初の標的として、中国国内でのがん免疫療法製品の開発、製造、商業化に注力中。</a:t>
            </a:r>
            <a:endParaRPr lang="ja-JP" altLang="en-US" dirty="0">
              <a:latin typeface="BIZ UDP明朝 Medium" panose="02020500000000000000" pitchFamily="18" charset="-128"/>
              <a:ea typeface="BIZ UDP明朝 Medium" panose="02020500000000000000" pitchFamily="18" charset="-128"/>
            </a:endParaRPr>
          </a:p>
        </p:txBody>
      </p:sp>
      <p:sp>
        <p:nvSpPr>
          <p:cNvPr id="24" name="テキスト ボックス 23">
            <a:extLst>
              <a:ext uri="{FF2B5EF4-FFF2-40B4-BE49-F238E27FC236}">
                <a16:creationId xmlns:a16="http://schemas.microsoft.com/office/drawing/2014/main" id="{C88A0FDF-B7BE-4B68-A95E-1CB347EB1ACD}"/>
              </a:ext>
            </a:extLst>
          </p:cNvPr>
          <p:cNvSpPr txBox="1"/>
          <p:nvPr/>
        </p:nvSpPr>
        <p:spPr>
          <a:xfrm>
            <a:off x="4427413" y="3366101"/>
            <a:ext cx="7645705" cy="307777"/>
          </a:xfrm>
          <a:prstGeom prst="rect">
            <a:avLst/>
          </a:prstGeom>
          <a:noFill/>
        </p:spPr>
        <p:txBody>
          <a:bodyPr wrap="square">
            <a:spAutoFit/>
          </a:bodyPr>
          <a:lstStyle/>
          <a:p>
            <a:pPr algn="r"/>
            <a:r>
              <a:rPr lang="en-US" altLang="ja-JP" sz="1400" dirty="0">
                <a:latin typeface="BIZ UDP明朝 Medium" panose="02020500000000000000" pitchFamily="18" charset="-128"/>
                <a:ea typeface="BIZ UDP明朝 Medium" panose="02020500000000000000" pitchFamily="18" charset="-128"/>
              </a:rPr>
              <a:t>※Quest </a:t>
            </a:r>
            <a:r>
              <a:rPr lang="en-US" altLang="ja-JP" sz="1400" dirty="0" err="1">
                <a:latin typeface="BIZ UDP明朝 Medium" panose="02020500000000000000" pitchFamily="18" charset="-128"/>
                <a:ea typeface="BIZ UDP明朝 Medium" panose="02020500000000000000" pitchFamily="18" charset="-128"/>
              </a:rPr>
              <a:t>PharmaTech</a:t>
            </a:r>
            <a:r>
              <a:rPr lang="en-US" altLang="ja-JP" sz="1400" dirty="0">
                <a:latin typeface="BIZ UDP明朝 Medium" panose="02020500000000000000" pitchFamily="18" charset="-128"/>
                <a:ea typeface="BIZ UDP明朝 Medium" panose="02020500000000000000" pitchFamily="18" charset="-128"/>
              </a:rPr>
              <a:t> </a:t>
            </a:r>
            <a:r>
              <a:rPr lang="ja-JP" altLang="en-US" sz="1400" dirty="0">
                <a:latin typeface="BIZ UDP明朝 Medium" panose="02020500000000000000" pitchFamily="18" charset="-128"/>
                <a:ea typeface="BIZ UDP明朝 Medium" panose="02020500000000000000" pitchFamily="18" charset="-128"/>
              </a:rPr>
              <a:t>と </a:t>
            </a:r>
            <a:r>
              <a:rPr lang="en-US" altLang="ja-JP" sz="1400" dirty="0">
                <a:latin typeface="BIZ UDP明朝 Medium" panose="02020500000000000000" pitchFamily="18" charset="-128"/>
                <a:ea typeface="BIZ UDP明朝 Medium" panose="02020500000000000000" pitchFamily="18" charset="-128"/>
              </a:rPr>
              <a:t>Shenzhen </a:t>
            </a:r>
            <a:r>
              <a:rPr lang="en-US" altLang="ja-JP" sz="1400" dirty="0" err="1">
                <a:latin typeface="BIZ UDP明朝 Medium" panose="02020500000000000000" pitchFamily="18" charset="-128"/>
                <a:ea typeface="BIZ UDP明朝 Medium" panose="02020500000000000000" pitchFamily="18" charset="-128"/>
              </a:rPr>
              <a:t>Hepalink</a:t>
            </a:r>
            <a:r>
              <a:rPr lang="en-US" altLang="ja-JP" sz="1400" dirty="0">
                <a:latin typeface="BIZ UDP明朝 Medium" panose="02020500000000000000" pitchFamily="18" charset="-128"/>
                <a:ea typeface="BIZ UDP明朝 Medium" panose="02020500000000000000" pitchFamily="18" charset="-128"/>
              </a:rPr>
              <a:t> Pharmaceutical Co., Ltd</a:t>
            </a:r>
            <a:r>
              <a:rPr lang="ja-JP" altLang="en-US" sz="1400" dirty="0">
                <a:latin typeface="BIZ UDP明朝 Medium" panose="02020500000000000000" pitchFamily="18" charset="-128"/>
                <a:ea typeface="BIZ UDP明朝 Medium" panose="02020500000000000000" pitchFamily="18" charset="-128"/>
              </a:rPr>
              <a:t>との合弁事業</a:t>
            </a:r>
          </a:p>
        </p:txBody>
      </p:sp>
      <p:sp>
        <p:nvSpPr>
          <p:cNvPr id="26" name="テキスト ボックス 25">
            <a:extLst>
              <a:ext uri="{FF2B5EF4-FFF2-40B4-BE49-F238E27FC236}">
                <a16:creationId xmlns:a16="http://schemas.microsoft.com/office/drawing/2014/main" id="{90B2797D-7C79-496B-9797-CA77890E6717}"/>
              </a:ext>
            </a:extLst>
          </p:cNvPr>
          <p:cNvSpPr txBox="1"/>
          <p:nvPr/>
        </p:nvSpPr>
        <p:spPr>
          <a:xfrm>
            <a:off x="310895" y="3280990"/>
            <a:ext cx="4540326" cy="307777"/>
          </a:xfrm>
          <a:prstGeom prst="rect">
            <a:avLst/>
          </a:prstGeom>
          <a:noFill/>
        </p:spPr>
        <p:txBody>
          <a:bodyPr wrap="square">
            <a:spAutoFit/>
          </a:bodyPr>
          <a:lstStyle/>
          <a:p>
            <a:r>
              <a:rPr lang="en-US" altLang="ja-JP" sz="1400" dirty="0">
                <a:hlinkClick r:id="rId5"/>
              </a:rPr>
              <a:t>https://www.questpharmatech.com/oncovent/</a:t>
            </a:r>
            <a:r>
              <a:rPr lang="ja-JP" altLang="en-US" sz="1400" dirty="0"/>
              <a:t>　</a:t>
            </a:r>
          </a:p>
        </p:txBody>
      </p:sp>
      <p:pic>
        <p:nvPicPr>
          <p:cNvPr id="15" name="図 14">
            <a:extLst>
              <a:ext uri="{FF2B5EF4-FFF2-40B4-BE49-F238E27FC236}">
                <a16:creationId xmlns:a16="http://schemas.microsoft.com/office/drawing/2014/main" id="{1217E509-12D4-434D-8151-90C57100D458}"/>
              </a:ext>
            </a:extLst>
          </p:cNvPr>
          <p:cNvPicPr>
            <a:picLocks noChangeAspect="1"/>
          </p:cNvPicPr>
          <p:nvPr/>
        </p:nvPicPr>
        <p:blipFill>
          <a:blip r:embed="rId6"/>
          <a:stretch>
            <a:fillRect/>
          </a:stretch>
        </p:blipFill>
        <p:spPr>
          <a:xfrm>
            <a:off x="585468" y="4067326"/>
            <a:ext cx="2861174" cy="735274"/>
          </a:xfrm>
          <a:prstGeom prst="rect">
            <a:avLst/>
          </a:prstGeom>
          <a:solidFill>
            <a:schemeClr val="tx1"/>
          </a:solidFill>
        </p:spPr>
      </p:pic>
      <p:sp>
        <p:nvSpPr>
          <p:cNvPr id="17" name="テキスト ボックス 16">
            <a:extLst>
              <a:ext uri="{FF2B5EF4-FFF2-40B4-BE49-F238E27FC236}">
                <a16:creationId xmlns:a16="http://schemas.microsoft.com/office/drawing/2014/main" id="{A31BDA56-5155-481F-B328-284321DFD571}"/>
              </a:ext>
            </a:extLst>
          </p:cNvPr>
          <p:cNvSpPr txBox="1"/>
          <p:nvPr/>
        </p:nvSpPr>
        <p:spPr>
          <a:xfrm>
            <a:off x="3567827" y="3974993"/>
            <a:ext cx="8370065" cy="830997"/>
          </a:xfrm>
          <a:prstGeom prst="rect">
            <a:avLst/>
          </a:prstGeom>
          <a:noFill/>
        </p:spPr>
        <p:txBody>
          <a:bodyPr wrap="square">
            <a:spAutoFit/>
          </a:bodyPr>
          <a:lstStyle/>
          <a:p>
            <a:r>
              <a:rPr lang="en-US" altLang="ja-JP" sz="1600" b="0" i="0" dirty="0" err="1">
                <a:effectLst/>
                <a:latin typeface="BIZ UDP明朝 Medium" panose="02020500000000000000" pitchFamily="18" charset="-128"/>
                <a:ea typeface="BIZ UDP明朝 Medium" panose="02020500000000000000" pitchFamily="18" charset="-128"/>
              </a:rPr>
              <a:t>WuXi</a:t>
            </a:r>
            <a:r>
              <a:rPr lang="en-US" altLang="ja-JP" sz="1600" b="0" i="0" dirty="0">
                <a:effectLst/>
                <a:latin typeface="BIZ UDP明朝 Medium" panose="02020500000000000000" pitchFamily="18" charset="-128"/>
                <a:ea typeface="BIZ UDP明朝 Medium" panose="02020500000000000000" pitchFamily="18" charset="-128"/>
              </a:rPr>
              <a:t> </a:t>
            </a:r>
            <a:r>
              <a:rPr lang="en-US" altLang="ja-JP" sz="1600" b="0" i="0" dirty="0" err="1">
                <a:effectLst/>
                <a:latin typeface="BIZ UDP明朝 Medium" panose="02020500000000000000" pitchFamily="18" charset="-128"/>
                <a:ea typeface="BIZ UDP明朝 Medium" panose="02020500000000000000" pitchFamily="18" charset="-128"/>
              </a:rPr>
              <a:t>AppTec</a:t>
            </a:r>
            <a:r>
              <a:rPr lang="ja-JP" altLang="en-US" sz="1600" b="0" i="0" dirty="0">
                <a:effectLst/>
                <a:latin typeface="BIZ UDP明朝 Medium" panose="02020500000000000000" pitchFamily="18" charset="-128"/>
                <a:ea typeface="BIZ UDP明朝 Medium" panose="02020500000000000000" pitchFamily="18" charset="-128"/>
              </a:rPr>
              <a:t>は、化学薬品</a:t>
            </a:r>
            <a:r>
              <a:rPr lang="en-US" altLang="ja-JP" sz="1600" b="0" i="0" dirty="0">
                <a:effectLst/>
                <a:latin typeface="BIZ UDP明朝 Medium" panose="02020500000000000000" pitchFamily="18" charset="-128"/>
                <a:ea typeface="BIZ UDP明朝 Medium" panose="02020500000000000000" pitchFamily="18" charset="-128"/>
              </a:rPr>
              <a:t>CRDMO(</a:t>
            </a:r>
            <a:r>
              <a:rPr lang="ja-JP" altLang="en-US" sz="1600" b="0" i="0" dirty="0">
                <a:effectLst/>
                <a:latin typeface="BIZ UDP明朝 Medium" panose="02020500000000000000" pitchFamily="18" charset="-128"/>
                <a:ea typeface="BIZ UDP明朝 Medium" panose="02020500000000000000" pitchFamily="18" charset="-128"/>
              </a:rPr>
              <a:t>受託研究、開発、製造組織</a:t>
            </a:r>
            <a:r>
              <a:rPr lang="en-US" altLang="ja-JP" sz="1600" b="0" i="0" dirty="0">
                <a:effectLst/>
                <a:latin typeface="BIZ UDP明朝 Medium" panose="02020500000000000000" pitchFamily="18" charset="-128"/>
                <a:ea typeface="BIZ UDP明朝 Medium" panose="02020500000000000000" pitchFamily="18" charset="-128"/>
              </a:rPr>
              <a:t>)</a:t>
            </a:r>
            <a:r>
              <a:rPr lang="ja-JP" altLang="en-US" sz="1600" b="0" i="0" dirty="0">
                <a:effectLst/>
                <a:latin typeface="BIZ UDP明朝 Medium" panose="02020500000000000000" pitchFamily="18" charset="-128"/>
                <a:ea typeface="BIZ UDP明朝 Medium" panose="02020500000000000000" pitchFamily="18" charset="-128"/>
              </a:rPr>
              <a:t>、前臨床試験および臨床研究サービス、細胞および遺伝子治療</a:t>
            </a:r>
            <a:r>
              <a:rPr lang="en-US" altLang="ja-JP" sz="1600" b="0" i="0" dirty="0">
                <a:effectLst/>
                <a:latin typeface="BIZ UDP明朝 Medium" panose="02020500000000000000" pitchFamily="18" charset="-128"/>
                <a:ea typeface="BIZ UDP明朝 Medium" panose="02020500000000000000" pitchFamily="18" charset="-128"/>
              </a:rPr>
              <a:t>CTDMO(</a:t>
            </a:r>
            <a:r>
              <a:rPr lang="ja-JP" altLang="en-US" sz="1600" b="0" i="0" dirty="0">
                <a:effectLst/>
                <a:latin typeface="BIZ UDP明朝 Medium" panose="02020500000000000000" pitchFamily="18" charset="-128"/>
                <a:ea typeface="BIZ UDP明朝 Medium" panose="02020500000000000000" pitchFamily="18" charset="-128"/>
              </a:rPr>
              <a:t>受託試験、開発、製造組織</a:t>
            </a:r>
            <a:r>
              <a:rPr lang="en-US" altLang="ja-JP" sz="1600" b="0" i="0" dirty="0">
                <a:effectLst/>
                <a:latin typeface="BIZ UDP明朝 Medium" panose="02020500000000000000" pitchFamily="18" charset="-128"/>
                <a:ea typeface="BIZ UDP明朝 Medium" panose="02020500000000000000" pitchFamily="18" charset="-128"/>
              </a:rPr>
              <a:t>)</a:t>
            </a:r>
            <a:r>
              <a:rPr lang="ja-JP" altLang="en-US" sz="1600" b="0" i="0" dirty="0">
                <a:effectLst/>
                <a:latin typeface="BIZ UDP明朝 Medium" panose="02020500000000000000" pitchFamily="18" charset="-128"/>
                <a:ea typeface="BIZ UDP明朝 Medium" panose="02020500000000000000" pitchFamily="18" charset="-128"/>
              </a:rPr>
              <a:t>などのヘルスケア製品を生産。中国・上海</a:t>
            </a:r>
            <a:endParaRPr lang="ja-JP" altLang="en-US" sz="1600" dirty="0">
              <a:latin typeface="BIZ UDP明朝 Medium" panose="02020500000000000000" pitchFamily="18" charset="-128"/>
              <a:ea typeface="BIZ UDP明朝 Medium" panose="02020500000000000000" pitchFamily="18" charset="-128"/>
            </a:endParaRPr>
          </a:p>
        </p:txBody>
      </p:sp>
      <p:sp>
        <p:nvSpPr>
          <p:cNvPr id="19" name="テキスト ボックス 18">
            <a:extLst>
              <a:ext uri="{FF2B5EF4-FFF2-40B4-BE49-F238E27FC236}">
                <a16:creationId xmlns:a16="http://schemas.microsoft.com/office/drawing/2014/main" id="{301DEF2A-B32A-4904-908A-3C1D18994301}"/>
              </a:ext>
            </a:extLst>
          </p:cNvPr>
          <p:cNvSpPr txBox="1"/>
          <p:nvPr/>
        </p:nvSpPr>
        <p:spPr>
          <a:xfrm>
            <a:off x="836765" y="4887177"/>
            <a:ext cx="6108852" cy="369332"/>
          </a:xfrm>
          <a:prstGeom prst="rect">
            <a:avLst/>
          </a:prstGeom>
          <a:noFill/>
        </p:spPr>
        <p:txBody>
          <a:bodyPr wrap="square">
            <a:spAutoFit/>
          </a:bodyPr>
          <a:lstStyle/>
          <a:p>
            <a:r>
              <a:rPr lang="en-US" altLang="ja-JP" dirty="0"/>
              <a:t>https://www.wuxiapptec.com/about/</a:t>
            </a:r>
            <a:endParaRPr lang="ja-JP" altLang="en-US" dirty="0"/>
          </a:p>
        </p:txBody>
      </p:sp>
      <p:sp>
        <p:nvSpPr>
          <p:cNvPr id="20" name="テキスト ボックス 19">
            <a:extLst>
              <a:ext uri="{FF2B5EF4-FFF2-40B4-BE49-F238E27FC236}">
                <a16:creationId xmlns:a16="http://schemas.microsoft.com/office/drawing/2014/main" id="{246085AE-BD70-424E-93C3-677C1E5A1D7C}"/>
              </a:ext>
            </a:extLst>
          </p:cNvPr>
          <p:cNvSpPr txBox="1"/>
          <p:nvPr/>
        </p:nvSpPr>
        <p:spPr>
          <a:xfrm>
            <a:off x="5806640" y="4877079"/>
            <a:ext cx="6108852" cy="369332"/>
          </a:xfrm>
          <a:prstGeom prst="rect">
            <a:avLst/>
          </a:prstGeom>
          <a:noFill/>
        </p:spPr>
        <p:txBody>
          <a:bodyPr wrap="square">
            <a:spAutoFit/>
          </a:bodyPr>
          <a:lstStyle/>
          <a:p>
            <a:r>
              <a:rPr lang="en-US" altLang="ja-JP" dirty="0">
                <a:hlinkClick r:id="rId7"/>
              </a:rPr>
              <a:t>PowerPoint Presentation (wuxiapptec.com)</a:t>
            </a:r>
            <a:endParaRPr lang="ja-JP" altLang="en-US" dirty="0"/>
          </a:p>
        </p:txBody>
      </p:sp>
      <p:pic>
        <p:nvPicPr>
          <p:cNvPr id="21" name="Picture 4">
            <a:extLst>
              <a:ext uri="{FF2B5EF4-FFF2-40B4-BE49-F238E27FC236}">
                <a16:creationId xmlns:a16="http://schemas.microsoft.com/office/drawing/2014/main" id="{D101A93A-F692-4A0B-939D-FE7E9FAE28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986" y="5378111"/>
            <a:ext cx="2806656" cy="869066"/>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4FD579B5-0952-4702-9F15-02EBBE432466}"/>
              </a:ext>
            </a:extLst>
          </p:cNvPr>
          <p:cNvSpPr txBox="1"/>
          <p:nvPr/>
        </p:nvSpPr>
        <p:spPr>
          <a:xfrm>
            <a:off x="433446" y="6312378"/>
            <a:ext cx="5256684" cy="369332"/>
          </a:xfrm>
          <a:prstGeom prst="rect">
            <a:avLst/>
          </a:prstGeom>
          <a:noFill/>
        </p:spPr>
        <p:txBody>
          <a:bodyPr wrap="square">
            <a:spAutoFit/>
          </a:bodyPr>
          <a:lstStyle/>
          <a:p>
            <a:r>
              <a:rPr lang="en-US" altLang="ja-JP" dirty="0">
                <a:hlinkClick r:id="rId9"/>
              </a:rPr>
              <a:t>https://www.cstonepharma.com/en/</a:t>
            </a:r>
            <a:r>
              <a:rPr lang="ja-JP" altLang="en-US" dirty="0"/>
              <a:t>　</a:t>
            </a:r>
          </a:p>
        </p:txBody>
      </p:sp>
      <p:sp>
        <p:nvSpPr>
          <p:cNvPr id="25" name="テキスト ボックス 24">
            <a:extLst>
              <a:ext uri="{FF2B5EF4-FFF2-40B4-BE49-F238E27FC236}">
                <a16:creationId xmlns:a16="http://schemas.microsoft.com/office/drawing/2014/main" id="{083C969C-B4EF-43F7-85F7-4A471A737F65}"/>
              </a:ext>
            </a:extLst>
          </p:cNvPr>
          <p:cNvSpPr txBox="1"/>
          <p:nvPr/>
        </p:nvSpPr>
        <p:spPr>
          <a:xfrm>
            <a:off x="4674165" y="5466158"/>
            <a:ext cx="7404712" cy="1077218"/>
          </a:xfrm>
          <a:prstGeom prst="rect">
            <a:avLst/>
          </a:prstGeom>
          <a:noFill/>
        </p:spPr>
        <p:txBody>
          <a:bodyPr wrap="square">
            <a:spAutoFit/>
          </a:bodyPr>
          <a:lstStyle/>
          <a:p>
            <a:r>
              <a:rPr lang="en-US" altLang="ja-JP" sz="1600" b="0" i="0" dirty="0" err="1">
                <a:solidFill>
                  <a:srgbClr val="333333"/>
                </a:solidFill>
                <a:effectLst/>
                <a:latin typeface="BIZ UDP明朝 Medium" panose="02020500000000000000" pitchFamily="18" charset="-128"/>
                <a:ea typeface="BIZ UDP明朝 Medium" panose="02020500000000000000" pitchFamily="18" charset="-128"/>
              </a:rPr>
              <a:t>CStone</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 </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は、がん患者のアンメット メディカル ニーズに対応するための免疫腫瘍学およびプレシジョン メディシンの研究、開発、商品化に注力するバイオ医薬品企業。</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p>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免疫腫瘍学の併用療法に戦略的に重点を置いて、</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15 </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の薬剤候補の腫瘍学に焦点を当てたパイプラインを構築。現在、</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4</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つの薬剤に対して </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9</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つの</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NDA</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承認を受けている。</a:t>
            </a:r>
            <a:endParaRPr lang="ja-JP" altLang="en-US" sz="1600" dirty="0">
              <a:latin typeface="BIZ UDP明朝 Medium" panose="02020500000000000000" pitchFamily="18" charset="-128"/>
              <a:ea typeface="BIZ UDP明朝 Medium" panose="02020500000000000000" pitchFamily="18" charset="-128"/>
            </a:endParaRPr>
          </a:p>
        </p:txBody>
      </p:sp>
      <p:sp>
        <p:nvSpPr>
          <p:cNvPr id="2" name="テキスト ボックス 1">
            <a:extLst>
              <a:ext uri="{FF2B5EF4-FFF2-40B4-BE49-F238E27FC236}">
                <a16:creationId xmlns:a16="http://schemas.microsoft.com/office/drawing/2014/main" id="{C762F743-EEA2-44A2-98CB-6B9E423B83C7}"/>
              </a:ext>
            </a:extLst>
          </p:cNvPr>
          <p:cNvSpPr txBox="1"/>
          <p:nvPr/>
        </p:nvSpPr>
        <p:spPr>
          <a:xfrm>
            <a:off x="4489226" y="124836"/>
            <a:ext cx="3254327"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中国企業</a:t>
            </a:r>
          </a:p>
        </p:txBody>
      </p:sp>
    </p:spTree>
    <p:extLst>
      <p:ext uri="{BB962C8B-B14F-4D97-AF65-F5344CB8AC3E}">
        <p14:creationId xmlns:p14="http://schemas.microsoft.com/office/powerpoint/2010/main" val="3515997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ja-JP" altLang="en-US" sz="41200" b="1" dirty="0">
                <a:solidFill>
                  <a:schemeClr val="bg1">
                    <a:lumMod val="85000"/>
                  </a:schemeClr>
                </a:solidFill>
                <a:latin typeface="Meiryo UI" panose="020B0604030504040204" pitchFamily="50" charset="-128"/>
                <a:ea typeface="Meiryo UI" panose="020B0604030504040204" pitchFamily="50" charset="-128"/>
              </a:rPr>
              <a:t>３</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39081" y="2149374"/>
            <a:ext cx="9378099" cy="2554545"/>
          </a:xfrm>
          <a:prstGeom prst="rect">
            <a:avLst/>
          </a:prstGeom>
          <a:noFill/>
        </p:spPr>
        <p:txBody>
          <a:bodyPr wrap="square" rtlCol="0">
            <a:spAutoFit/>
          </a:bodyPr>
          <a:lstStyle/>
          <a:p>
            <a:pPr algn="ctr"/>
            <a:r>
              <a:rPr lang="ja-JP" altLang="en-US" sz="8000" dirty="0">
                <a:latin typeface="Yet R" panose="02030504000101010101" pitchFamily="18" charset="-127"/>
                <a:ea typeface="Yet R" panose="02030504000101010101" pitchFamily="18" charset="-127"/>
              </a:rPr>
              <a:t>合成生物学の取組</a:t>
            </a:r>
            <a:r>
              <a:rPr lang="ja-JP" altLang="en-US" sz="2400" dirty="0">
                <a:latin typeface="Yet R" panose="02030504000101010101" pitchFamily="18" charset="-127"/>
                <a:ea typeface="Yet R" panose="02030504000101010101" pitchFamily="18" charset="-127"/>
              </a:rPr>
              <a:t>と</a:t>
            </a:r>
            <a:r>
              <a:rPr lang="en-US" altLang="ja-JP" sz="8000" dirty="0">
                <a:latin typeface="Yet R" panose="02030504000101010101" pitchFamily="18" charset="-127"/>
                <a:ea typeface="Yet R" panose="02030504000101010101" pitchFamily="18" charset="-127"/>
              </a:rPr>
              <a:t>TOPIC</a:t>
            </a:r>
            <a:endParaRPr kumimoji="1" lang="en-US" altLang="ja-JP" sz="3200" dirty="0">
              <a:latin typeface="Yet R" panose="02030504000101010101" pitchFamily="18" charset="-127"/>
              <a:ea typeface="Yet R" panose="02030504000101010101" pitchFamily="18" charset="-127"/>
            </a:endParaRPr>
          </a:p>
        </p:txBody>
      </p:sp>
      <p:sp>
        <p:nvSpPr>
          <p:cNvPr id="5" name="テキスト ボックス 4">
            <a:extLst>
              <a:ext uri="{FF2B5EF4-FFF2-40B4-BE49-F238E27FC236}">
                <a16:creationId xmlns:a16="http://schemas.microsoft.com/office/drawing/2014/main" id="{4D92FA94-6A78-4E41-B0A6-BD99CB37F890}"/>
              </a:ext>
            </a:extLst>
          </p:cNvPr>
          <p:cNvSpPr txBox="1"/>
          <p:nvPr/>
        </p:nvSpPr>
        <p:spPr>
          <a:xfrm>
            <a:off x="1074533" y="663055"/>
            <a:ext cx="9969910" cy="369332"/>
          </a:xfrm>
          <a:prstGeom prst="rect">
            <a:avLst/>
          </a:prstGeom>
          <a:noFill/>
        </p:spPr>
        <p:txBody>
          <a:bodyPr wrap="square" rtlCol="0">
            <a:spAutoFit/>
          </a:bodyPr>
          <a:lstStyle/>
          <a:p>
            <a:pPr algn="ctr"/>
            <a:r>
              <a:rPr kumimoji="1" lang="ja-JP" altLang="en-US" dirty="0">
                <a:solidFill>
                  <a:srgbClr val="C00000"/>
                </a:solidFill>
                <a:latin typeface="BIZ UDP明朝 Medium" panose="02020500000000000000" pitchFamily="18" charset="-128"/>
                <a:ea typeface="BIZ UDP明朝 Medium" panose="02020500000000000000" pitchFamily="18" charset="-128"/>
              </a:rPr>
              <a:t>このセクションはざーっと流します。後で資料をご参照＆</a:t>
            </a:r>
            <a:r>
              <a:rPr kumimoji="1" lang="en-US" altLang="ja-JP" dirty="0">
                <a:solidFill>
                  <a:srgbClr val="C00000"/>
                </a:solidFill>
                <a:latin typeface="BIZ UDP明朝 Medium" panose="02020500000000000000" pitchFamily="18" charset="-128"/>
                <a:ea typeface="BIZ UDP明朝 Medium" panose="02020500000000000000" pitchFamily="18" charset="-128"/>
              </a:rPr>
              <a:t>Google</a:t>
            </a:r>
            <a:r>
              <a:rPr kumimoji="1" lang="ja-JP" altLang="en-US" dirty="0">
                <a:solidFill>
                  <a:srgbClr val="C00000"/>
                </a:solidFill>
                <a:latin typeface="BIZ UDP明朝 Medium" panose="02020500000000000000" pitchFamily="18" charset="-128"/>
                <a:ea typeface="BIZ UDP明朝 Medium" panose="02020500000000000000" pitchFamily="18" charset="-128"/>
              </a:rPr>
              <a:t>検索などで深堀下さい。</a:t>
            </a:r>
          </a:p>
        </p:txBody>
      </p:sp>
    </p:spTree>
    <p:extLst>
      <p:ext uri="{BB962C8B-B14F-4D97-AF65-F5344CB8AC3E}">
        <p14:creationId xmlns:p14="http://schemas.microsoft.com/office/powerpoint/2010/main" val="1125232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81516" y="185719"/>
            <a:ext cx="9628967"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セルフリー合成バイオ技術</a:t>
            </a:r>
            <a:endParaRPr sz="2400" spc="-15" dirty="0">
              <a:latin typeface="BIZ UDP明朝 Medium" panose="02020500000000000000" pitchFamily="18" charset="-128"/>
              <a:ea typeface="BIZ UDP明朝 Medium" panose="02020500000000000000" pitchFamily="18" charset="-128"/>
            </a:endParaRPr>
          </a:p>
        </p:txBody>
      </p:sp>
      <p:sp>
        <p:nvSpPr>
          <p:cNvPr id="4" name="object 4"/>
          <p:cNvSpPr txBox="1"/>
          <p:nvPr/>
        </p:nvSpPr>
        <p:spPr>
          <a:xfrm>
            <a:off x="391888" y="6488560"/>
            <a:ext cx="11408227" cy="349455"/>
          </a:xfrm>
          <a:prstGeom prst="rect">
            <a:avLst/>
          </a:prstGeom>
        </p:spPr>
        <p:txBody>
          <a:bodyPr vert="horz" wrap="square" lIns="0" tIns="13335" rIns="0" bIns="0" rtlCol="0">
            <a:spAutoFit/>
          </a:bodyPr>
          <a:lstStyle/>
          <a:p>
            <a:pPr marL="12700" algn="ctr">
              <a:spcBef>
                <a:spcPts val="105"/>
              </a:spcBef>
            </a:pPr>
            <a:r>
              <a:rPr sz="1050" dirty="0">
                <a:latin typeface="BIZ UDP明朝 Medium" panose="02020500000000000000" pitchFamily="18" charset="-128"/>
                <a:ea typeface="BIZ UDP明朝 Medium" panose="02020500000000000000" pitchFamily="18" charset="-128"/>
                <a:cs typeface="Meiryo UI"/>
              </a:rPr>
              <a:t>出</a:t>
            </a:r>
            <a:r>
              <a:rPr lang="ja-JP" altLang="en-US" sz="1050" dirty="0">
                <a:latin typeface="BIZ UDP明朝 Medium" panose="02020500000000000000" pitchFamily="18" charset="-128"/>
                <a:ea typeface="BIZ UDP明朝 Medium" panose="02020500000000000000" pitchFamily="18" charset="-128"/>
                <a:cs typeface="Meiryo UI"/>
              </a:rPr>
              <a:t>所</a:t>
            </a:r>
            <a:r>
              <a:rPr sz="1050" dirty="0">
                <a:latin typeface="BIZ UDP明朝 Medium" panose="02020500000000000000" pitchFamily="18" charset="-128"/>
                <a:ea typeface="BIZ UDP明朝 Medium" panose="02020500000000000000" pitchFamily="18" charset="-128"/>
                <a:cs typeface="Meiryo UI"/>
              </a:rPr>
              <a:t>：</a:t>
            </a:r>
            <a:r>
              <a:rPr lang="ja-JP" altLang="en-US" sz="1050" dirty="0">
                <a:latin typeface="BIZ UDP明朝 Medium" panose="02020500000000000000" pitchFamily="18" charset="-128"/>
                <a:ea typeface="BIZ UDP明朝 Medium" panose="02020500000000000000" pitchFamily="18" charset="-128"/>
                <a:cs typeface="Meiryo UI"/>
              </a:rPr>
              <a:t>経済産業省</a:t>
            </a:r>
            <a:endParaRPr lang="en-US" sz="1050" dirty="0">
              <a:latin typeface="BIZ UDP明朝 Medium" panose="02020500000000000000" pitchFamily="18" charset="-128"/>
              <a:ea typeface="BIZ UDP明朝 Medium" panose="02020500000000000000" pitchFamily="18" charset="-128"/>
              <a:cs typeface="Meiryo UI"/>
            </a:endParaRPr>
          </a:p>
          <a:p>
            <a:pPr marL="12700">
              <a:spcBef>
                <a:spcPts val="105"/>
              </a:spcBef>
            </a:pPr>
            <a:r>
              <a:rPr sz="1050" dirty="0">
                <a:latin typeface="BIZ UDP明朝 Medium" panose="02020500000000000000" pitchFamily="18" charset="-128"/>
                <a:ea typeface="BIZ UDP明朝 Medium" panose="02020500000000000000" pitchFamily="18" charset="-128"/>
                <a:cs typeface="Meiryo UI"/>
              </a:rPr>
              <a:t>DOI</a:t>
            </a:r>
            <a:r>
              <a:rPr sz="1050" spc="-40" dirty="0">
                <a:latin typeface="BIZ UDP明朝 Medium" panose="02020500000000000000" pitchFamily="18" charset="-128"/>
                <a:ea typeface="BIZ UDP明朝 Medium" panose="02020500000000000000" pitchFamily="18" charset="-128"/>
                <a:cs typeface="Meiryo UI"/>
              </a:rPr>
              <a:t>: </a:t>
            </a:r>
            <a:r>
              <a:rPr sz="1050" u="sng"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Meiryo UI"/>
                <a:hlinkClick r:id="rId2"/>
              </a:rPr>
              <a:t>10.1016/j.synbio.2017.02.003</a:t>
            </a:r>
            <a:r>
              <a:rPr sz="1050" spc="220" dirty="0">
                <a:solidFill>
                  <a:srgbClr val="0000FF"/>
                </a:solidFill>
                <a:latin typeface="BIZ UDP明朝 Medium" panose="02020500000000000000" pitchFamily="18" charset="-128"/>
                <a:ea typeface="BIZ UDP明朝 Medium" panose="02020500000000000000" pitchFamily="18" charset="-128"/>
                <a:cs typeface="Meiryo UI"/>
              </a:rPr>
              <a:t> </a:t>
            </a:r>
            <a:r>
              <a:rPr sz="1050" spc="-10" dirty="0">
                <a:latin typeface="BIZ UDP明朝 Medium" panose="02020500000000000000" pitchFamily="18" charset="-128"/>
                <a:ea typeface="BIZ UDP明朝 Medium" panose="02020500000000000000" pitchFamily="18" charset="-128"/>
                <a:cs typeface="Meiryo UI"/>
              </a:rPr>
              <a:t>Fig.1</a:t>
            </a:r>
            <a:r>
              <a:rPr sz="1050" spc="-15" dirty="0">
                <a:latin typeface="BIZ UDP明朝 Medium" panose="02020500000000000000" pitchFamily="18" charset="-128"/>
                <a:ea typeface="BIZ UDP明朝 Medium" panose="02020500000000000000" pitchFamily="18" charset="-128"/>
                <a:cs typeface="Meiryo UI"/>
              </a:rPr>
              <a:t>データを参考に改変、</a:t>
            </a:r>
            <a:r>
              <a:rPr sz="1050" u="sng" dirty="0">
                <a:solidFill>
                  <a:srgbClr val="0000FF"/>
                </a:solidFill>
                <a:uFill>
                  <a:solidFill>
                    <a:srgbClr val="0000FF"/>
                  </a:solidFill>
                </a:uFill>
                <a:latin typeface="BIZ UDP明朝 Medium" panose="02020500000000000000" pitchFamily="18" charset="-128"/>
                <a:ea typeface="BIZ UDP明朝 Medium" panose="02020500000000000000" pitchFamily="18" charset="-128"/>
                <a:cs typeface="Meiryo UI"/>
                <a:hlinkClick r:id="rId3"/>
              </a:rPr>
              <a:t>https://doi.org/10.1016/j.nbt.2014.11.007</a:t>
            </a:r>
            <a:r>
              <a:rPr sz="1050" spc="220" dirty="0">
                <a:solidFill>
                  <a:srgbClr val="0000FF"/>
                </a:solidFill>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Graphical</a:t>
            </a:r>
            <a:r>
              <a:rPr sz="1050" spc="-65" dirty="0">
                <a:latin typeface="BIZ UDP明朝 Medium" panose="02020500000000000000" pitchFamily="18" charset="-128"/>
                <a:ea typeface="BIZ UDP明朝 Medium" panose="02020500000000000000" pitchFamily="18" charset="-128"/>
                <a:cs typeface="Meiryo UI"/>
              </a:rPr>
              <a:t> </a:t>
            </a:r>
            <a:r>
              <a:rPr sz="1050" spc="-10" dirty="0">
                <a:latin typeface="BIZ UDP明朝 Medium" panose="02020500000000000000" pitchFamily="18" charset="-128"/>
                <a:ea typeface="BIZ UDP明朝 Medium" panose="02020500000000000000" pitchFamily="18" charset="-128"/>
                <a:cs typeface="Meiryo UI"/>
              </a:rPr>
              <a:t>abstract</a:t>
            </a:r>
            <a:r>
              <a:rPr sz="1050" spc="-30" dirty="0">
                <a:latin typeface="BIZ UDP明朝 Medium" panose="02020500000000000000" pitchFamily="18" charset="-128"/>
                <a:ea typeface="BIZ UDP明朝 Medium" panose="02020500000000000000" pitchFamily="18" charset="-128"/>
                <a:cs typeface="Meiryo UI"/>
              </a:rPr>
              <a:t>より</a:t>
            </a:r>
            <a:endParaRPr sz="1050" dirty="0">
              <a:latin typeface="BIZ UDP明朝 Medium" panose="02020500000000000000" pitchFamily="18" charset="-128"/>
              <a:ea typeface="BIZ UDP明朝 Medium" panose="02020500000000000000" pitchFamily="18" charset="-128"/>
              <a:cs typeface="Meiryo UI"/>
            </a:endParaRPr>
          </a:p>
        </p:txBody>
      </p:sp>
      <p:sp>
        <p:nvSpPr>
          <p:cNvPr id="5" name="object 5"/>
          <p:cNvSpPr txBox="1"/>
          <p:nvPr/>
        </p:nvSpPr>
        <p:spPr>
          <a:xfrm>
            <a:off x="418010" y="730065"/>
            <a:ext cx="11338560" cy="1417055"/>
          </a:xfrm>
          <a:prstGeom prst="rect">
            <a:avLst/>
          </a:prstGeom>
          <a:noFill/>
        </p:spPr>
        <p:txBody>
          <a:bodyPr vert="horz" wrap="square" lIns="0" tIns="107950" rIns="0" bIns="0" rtlCol="0">
            <a:spAutoFit/>
          </a:bodyPr>
          <a:lstStyle/>
          <a:p>
            <a:pPr marL="558800" marR="327660" indent="-342900">
              <a:spcBef>
                <a:spcPts val="850"/>
              </a:spcBef>
              <a:buClr>
                <a:srgbClr val="002060"/>
              </a:buClr>
              <a:buFont typeface="Wingdings"/>
              <a:buChar char=""/>
              <a:tabLst>
                <a:tab pos="558800" algn="l"/>
                <a:tab pos="559435" algn="l"/>
              </a:tabLst>
            </a:pPr>
            <a:r>
              <a:rPr sz="2000" spc="-10" dirty="0">
                <a:latin typeface="BIZ UDPゴシック" panose="020B0400000000000000" pitchFamily="50" charset="-128"/>
                <a:ea typeface="BIZ UDPゴシック" panose="020B0400000000000000" pitchFamily="50" charset="-128"/>
                <a:cs typeface="Biome" panose="020B0503030204020804" pitchFamily="34" charset="0"/>
              </a:rPr>
              <a:t>セルフリーシステムとは、必要な要素（DNA、タンパク質等</a:t>
            </a:r>
            <a:r>
              <a:rPr sz="2000" dirty="0">
                <a:latin typeface="BIZ UDPゴシック" panose="020B0400000000000000" pitchFamily="50" charset="-128"/>
                <a:ea typeface="BIZ UDPゴシック" panose="020B0400000000000000" pitchFamily="50" charset="-128"/>
                <a:cs typeface="Biome" panose="020B0503030204020804" pitchFamily="34" charset="0"/>
              </a:rPr>
              <a:t>）</a:t>
            </a:r>
            <a:r>
              <a:rPr sz="2000" spc="-15" dirty="0">
                <a:latin typeface="BIZ UDPゴシック" panose="020B0400000000000000" pitchFamily="50" charset="-128"/>
                <a:ea typeface="BIZ UDPゴシック" panose="020B0400000000000000" pitchFamily="50" charset="-128"/>
                <a:cs typeface="Biome" panose="020B0503030204020804" pitchFamily="34" charset="0"/>
              </a:rPr>
              <a:t>を混合することで、試験管などの容器内で生体反応を実現する系。</a:t>
            </a:r>
            <a:endParaRPr sz="2000" dirty="0">
              <a:latin typeface="BIZ UDPゴシック" panose="020B0400000000000000" pitchFamily="50" charset="-128"/>
              <a:ea typeface="BIZ UDPゴシック" panose="020B0400000000000000" pitchFamily="50" charset="-128"/>
              <a:cs typeface="Biome" panose="020B0503030204020804" pitchFamily="34" charset="0"/>
            </a:endParaRPr>
          </a:p>
          <a:p>
            <a:pPr marL="558800" marR="270510" indent="-342900">
              <a:spcBef>
                <a:spcPts val="600"/>
              </a:spcBef>
              <a:buClr>
                <a:srgbClr val="002060"/>
              </a:buClr>
              <a:buFont typeface="Wingdings"/>
              <a:buChar char=""/>
              <a:tabLst>
                <a:tab pos="558800" algn="l"/>
                <a:tab pos="559435" algn="l"/>
              </a:tabLst>
            </a:pPr>
            <a:r>
              <a:rPr sz="2000" spc="-10" dirty="0">
                <a:latin typeface="BIZ UDPゴシック" panose="020B0400000000000000" pitchFamily="50" charset="-128"/>
                <a:ea typeface="BIZ UDPゴシック" panose="020B0400000000000000" pitchFamily="50" charset="-128"/>
                <a:cs typeface="Biome" panose="020B0503030204020804" pitchFamily="34" charset="0"/>
              </a:rPr>
              <a:t>欧米では合成生物学とセルフリーシステムを融合したCell-</a:t>
            </a:r>
            <a:r>
              <a:rPr sz="2000" dirty="0">
                <a:latin typeface="BIZ UDPゴシック" panose="020B0400000000000000" pitchFamily="50" charset="-128"/>
                <a:ea typeface="BIZ UDPゴシック" panose="020B0400000000000000" pitchFamily="50" charset="-128"/>
                <a:cs typeface="Biome" panose="020B0503030204020804" pitchFamily="34" charset="0"/>
              </a:rPr>
              <a:t>free Synthetic </a:t>
            </a:r>
            <a:r>
              <a:rPr sz="2000" spc="-10" dirty="0">
                <a:latin typeface="BIZ UDPゴシック" panose="020B0400000000000000" pitchFamily="50" charset="-128"/>
                <a:ea typeface="BIZ UDPゴシック" panose="020B0400000000000000" pitchFamily="50" charset="-128"/>
                <a:cs typeface="Biome" panose="020B0503030204020804" pitchFamily="34" charset="0"/>
              </a:rPr>
              <a:t>Biology</a:t>
            </a:r>
            <a:r>
              <a:rPr sz="2000" spc="-50" dirty="0">
                <a:latin typeface="BIZ UDPゴシック" panose="020B0400000000000000" pitchFamily="50" charset="-128"/>
                <a:ea typeface="BIZ UDPゴシック" panose="020B0400000000000000" pitchFamily="50" charset="-128"/>
                <a:cs typeface="Biome" panose="020B0503030204020804" pitchFamily="34" charset="0"/>
              </a:rPr>
              <a:t>が</a:t>
            </a:r>
            <a:r>
              <a:rPr sz="2000" spc="-15" dirty="0">
                <a:latin typeface="BIZ UDPゴシック" panose="020B0400000000000000" pitchFamily="50" charset="-128"/>
                <a:ea typeface="BIZ UDPゴシック" panose="020B0400000000000000" pitchFamily="50" charset="-128"/>
                <a:cs typeface="Biome" panose="020B0503030204020804" pitchFamily="34" charset="0"/>
              </a:rPr>
              <a:t>新領域として注目されている。</a:t>
            </a:r>
            <a:endParaRPr sz="2000" dirty="0">
              <a:latin typeface="BIZ UDPゴシック" panose="020B0400000000000000" pitchFamily="50" charset="-128"/>
              <a:ea typeface="BIZ UDPゴシック" panose="020B0400000000000000" pitchFamily="50" charset="-128"/>
              <a:cs typeface="Biome" panose="020B0503030204020804" pitchFamily="34" charset="0"/>
            </a:endParaRPr>
          </a:p>
        </p:txBody>
      </p:sp>
      <p:pic>
        <p:nvPicPr>
          <p:cNvPr id="6" name="object 6"/>
          <p:cNvPicPr/>
          <p:nvPr/>
        </p:nvPicPr>
        <p:blipFill>
          <a:blip r:embed="rId4" cstate="print"/>
          <a:stretch>
            <a:fillRect/>
          </a:stretch>
        </p:blipFill>
        <p:spPr>
          <a:xfrm>
            <a:off x="2252981" y="4995863"/>
            <a:ext cx="613663" cy="880681"/>
          </a:xfrm>
          <a:prstGeom prst="rect">
            <a:avLst/>
          </a:prstGeom>
        </p:spPr>
      </p:pic>
      <p:sp>
        <p:nvSpPr>
          <p:cNvPr id="7" name="object 7"/>
          <p:cNvSpPr txBox="1"/>
          <p:nvPr/>
        </p:nvSpPr>
        <p:spPr>
          <a:xfrm>
            <a:off x="1737548" y="5886637"/>
            <a:ext cx="1735455" cy="574040"/>
          </a:xfrm>
          <a:prstGeom prst="rect">
            <a:avLst/>
          </a:prstGeom>
        </p:spPr>
        <p:txBody>
          <a:bodyPr vert="horz" wrap="square" lIns="0" tIns="12700" rIns="0" bIns="0" rtlCol="0">
            <a:spAutoFit/>
          </a:bodyPr>
          <a:lstStyle/>
          <a:p>
            <a:pPr algn="ctr">
              <a:spcBef>
                <a:spcPts val="100"/>
              </a:spcBef>
            </a:pPr>
            <a:r>
              <a:rPr spc="-10" dirty="0">
                <a:latin typeface="Meiryo UI"/>
                <a:cs typeface="Meiryo UI"/>
              </a:rPr>
              <a:t>蛋白質合成</a:t>
            </a:r>
            <a:endParaRPr>
              <a:latin typeface="Meiryo UI"/>
              <a:cs typeface="Meiryo UI"/>
            </a:endParaRPr>
          </a:p>
          <a:p>
            <a:pPr algn="ctr">
              <a:lnSpc>
                <a:spcPct val="100000"/>
              </a:lnSpc>
            </a:pPr>
            <a:r>
              <a:rPr spc="-10" dirty="0">
                <a:latin typeface="Meiryo UI"/>
                <a:cs typeface="Meiryo UI"/>
              </a:rPr>
              <a:t>（ex.</a:t>
            </a:r>
            <a:r>
              <a:rPr dirty="0">
                <a:latin typeface="Meiryo UI"/>
                <a:cs typeface="Meiryo UI"/>
              </a:rPr>
              <a:t>抗体産生</a:t>
            </a:r>
            <a:r>
              <a:rPr spc="-50" dirty="0">
                <a:latin typeface="Meiryo UI"/>
                <a:cs typeface="Meiryo UI"/>
              </a:rPr>
              <a:t>）</a:t>
            </a:r>
            <a:endParaRPr>
              <a:latin typeface="Meiryo UI"/>
              <a:cs typeface="Meiryo UI"/>
            </a:endParaRPr>
          </a:p>
        </p:txBody>
      </p:sp>
      <p:pic>
        <p:nvPicPr>
          <p:cNvPr id="8" name="object 8"/>
          <p:cNvPicPr/>
          <p:nvPr/>
        </p:nvPicPr>
        <p:blipFill>
          <a:blip r:embed="rId5" cstate="print"/>
          <a:stretch>
            <a:fillRect/>
          </a:stretch>
        </p:blipFill>
        <p:spPr>
          <a:xfrm>
            <a:off x="4471468" y="4322064"/>
            <a:ext cx="937522" cy="1149096"/>
          </a:xfrm>
          <a:prstGeom prst="rect">
            <a:avLst/>
          </a:prstGeom>
        </p:spPr>
      </p:pic>
      <p:sp>
        <p:nvSpPr>
          <p:cNvPr id="9" name="object 9"/>
          <p:cNvSpPr txBox="1"/>
          <p:nvPr/>
        </p:nvSpPr>
        <p:spPr>
          <a:xfrm>
            <a:off x="4076864" y="5489477"/>
            <a:ext cx="1735455" cy="574040"/>
          </a:xfrm>
          <a:prstGeom prst="rect">
            <a:avLst/>
          </a:prstGeom>
        </p:spPr>
        <p:txBody>
          <a:bodyPr vert="horz" wrap="square" lIns="0" tIns="12700" rIns="0" bIns="0" rtlCol="0">
            <a:spAutoFit/>
          </a:bodyPr>
          <a:lstStyle/>
          <a:p>
            <a:pPr algn="ctr">
              <a:spcBef>
                <a:spcPts val="100"/>
              </a:spcBef>
            </a:pPr>
            <a:r>
              <a:rPr spc="-10" dirty="0">
                <a:latin typeface="Meiryo UI"/>
                <a:cs typeface="Meiryo UI"/>
              </a:rPr>
              <a:t>化合物合成</a:t>
            </a:r>
            <a:endParaRPr>
              <a:latin typeface="Meiryo UI"/>
              <a:cs typeface="Meiryo UI"/>
            </a:endParaRPr>
          </a:p>
          <a:p>
            <a:pPr algn="ctr">
              <a:lnSpc>
                <a:spcPct val="100000"/>
              </a:lnSpc>
            </a:pPr>
            <a:r>
              <a:rPr spc="-10" dirty="0">
                <a:latin typeface="Meiryo UI"/>
                <a:cs typeface="Meiryo UI"/>
              </a:rPr>
              <a:t>（ex.</a:t>
            </a:r>
            <a:r>
              <a:rPr dirty="0">
                <a:latin typeface="Meiryo UI"/>
                <a:cs typeface="Meiryo UI"/>
              </a:rPr>
              <a:t>原料生産</a:t>
            </a:r>
            <a:r>
              <a:rPr spc="-50" dirty="0">
                <a:latin typeface="Meiryo UI"/>
                <a:cs typeface="Meiryo UI"/>
              </a:rPr>
              <a:t>）</a:t>
            </a:r>
            <a:endParaRPr>
              <a:latin typeface="Meiryo UI"/>
              <a:cs typeface="Meiryo UI"/>
            </a:endParaRPr>
          </a:p>
        </p:txBody>
      </p:sp>
      <p:pic>
        <p:nvPicPr>
          <p:cNvPr id="10" name="object 10"/>
          <p:cNvPicPr/>
          <p:nvPr/>
        </p:nvPicPr>
        <p:blipFill>
          <a:blip r:embed="rId6" cstate="print"/>
          <a:stretch>
            <a:fillRect/>
          </a:stretch>
        </p:blipFill>
        <p:spPr>
          <a:xfrm>
            <a:off x="4524515" y="2575560"/>
            <a:ext cx="1001294" cy="952500"/>
          </a:xfrm>
          <a:prstGeom prst="rect">
            <a:avLst/>
          </a:prstGeom>
        </p:spPr>
      </p:pic>
      <p:sp>
        <p:nvSpPr>
          <p:cNvPr id="11" name="object 11"/>
          <p:cNvSpPr/>
          <p:nvPr/>
        </p:nvSpPr>
        <p:spPr>
          <a:xfrm>
            <a:off x="3884676" y="2868167"/>
            <a:ext cx="431800" cy="350520"/>
          </a:xfrm>
          <a:custGeom>
            <a:avLst/>
            <a:gdLst/>
            <a:ahLst/>
            <a:cxnLst/>
            <a:rect l="l" t="t" r="r" b="b"/>
            <a:pathLst>
              <a:path w="431800" h="350519">
                <a:moveTo>
                  <a:pt x="256031" y="0"/>
                </a:moveTo>
                <a:lnTo>
                  <a:pt x="256031" y="87630"/>
                </a:lnTo>
                <a:lnTo>
                  <a:pt x="0" y="87630"/>
                </a:lnTo>
                <a:lnTo>
                  <a:pt x="0" y="262890"/>
                </a:lnTo>
                <a:lnTo>
                  <a:pt x="256031" y="262890"/>
                </a:lnTo>
                <a:lnTo>
                  <a:pt x="256031" y="350520"/>
                </a:lnTo>
                <a:lnTo>
                  <a:pt x="431291" y="175260"/>
                </a:lnTo>
                <a:lnTo>
                  <a:pt x="256031" y="0"/>
                </a:lnTo>
                <a:close/>
              </a:path>
            </a:pathLst>
          </a:custGeom>
          <a:solidFill>
            <a:srgbClr val="99D6EC"/>
          </a:solidFill>
        </p:spPr>
        <p:txBody>
          <a:bodyPr wrap="square" lIns="0" tIns="0" rIns="0" bIns="0" rtlCol="0"/>
          <a:lstStyle/>
          <a:p>
            <a:endParaRPr/>
          </a:p>
        </p:txBody>
      </p:sp>
      <p:sp>
        <p:nvSpPr>
          <p:cNvPr id="12" name="object 12"/>
          <p:cNvSpPr/>
          <p:nvPr/>
        </p:nvSpPr>
        <p:spPr>
          <a:xfrm>
            <a:off x="2374391" y="4497324"/>
            <a:ext cx="350520" cy="414655"/>
          </a:xfrm>
          <a:custGeom>
            <a:avLst/>
            <a:gdLst/>
            <a:ahLst/>
            <a:cxnLst/>
            <a:rect l="l" t="t" r="r" b="b"/>
            <a:pathLst>
              <a:path w="350519" h="414654">
                <a:moveTo>
                  <a:pt x="262890" y="0"/>
                </a:moveTo>
                <a:lnTo>
                  <a:pt x="87630" y="0"/>
                </a:lnTo>
                <a:lnTo>
                  <a:pt x="87630" y="239268"/>
                </a:lnTo>
                <a:lnTo>
                  <a:pt x="0" y="239268"/>
                </a:lnTo>
                <a:lnTo>
                  <a:pt x="175260" y="414528"/>
                </a:lnTo>
                <a:lnTo>
                  <a:pt x="350520" y="239268"/>
                </a:lnTo>
                <a:lnTo>
                  <a:pt x="262890" y="239268"/>
                </a:lnTo>
                <a:lnTo>
                  <a:pt x="262890" y="0"/>
                </a:lnTo>
                <a:close/>
              </a:path>
            </a:pathLst>
          </a:custGeom>
          <a:solidFill>
            <a:srgbClr val="99D6EC"/>
          </a:solidFill>
        </p:spPr>
        <p:txBody>
          <a:bodyPr wrap="square" lIns="0" tIns="0" rIns="0" bIns="0" rtlCol="0"/>
          <a:lstStyle/>
          <a:p>
            <a:endParaRPr/>
          </a:p>
        </p:txBody>
      </p:sp>
      <p:sp>
        <p:nvSpPr>
          <p:cNvPr id="13" name="object 13"/>
          <p:cNvSpPr/>
          <p:nvPr/>
        </p:nvSpPr>
        <p:spPr>
          <a:xfrm>
            <a:off x="3817678" y="4083289"/>
            <a:ext cx="457834" cy="400050"/>
          </a:xfrm>
          <a:custGeom>
            <a:avLst/>
            <a:gdLst/>
            <a:ahLst/>
            <a:cxnLst/>
            <a:rect l="l" t="t" r="r" b="b"/>
            <a:pathLst>
              <a:path w="457835" h="400050">
                <a:moveTo>
                  <a:pt x="100190" y="0"/>
                </a:moveTo>
                <a:lnTo>
                  <a:pt x="0" y="143230"/>
                </a:lnTo>
                <a:lnTo>
                  <a:pt x="264490" y="328256"/>
                </a:lnTo>
                <a:lnTo>
                  <a:pt x="214388" y="399872"/>
                </a:lnTo>
                <a:lnTo>
                  <a:pt x="457809" y="356844"/>
                </a:lnTo>
                <a:lnTo>
                  <a:pt x="414781" y="113410"/>
                </a:lnTo>
                <a:lnTo>
                  <a:pt x="364680" y="185026"/>
                </a:lnTo>
                <a:lnTo>
                  <a:pt x="100190" y="0"/>
                </a:lnTo>
                <a:close/>
              </a:path>
            </a:pathLst>
          </a:custGeom>
          <a:solidFill>
            <a:srgbClr val="99D6EC"/>
          </a:solidFill>
        </p:spPr>
        <p:txBody>
          <a:bodyPr wrap="square" lIns="0" tIns="0" rIns="0" bIns="0" rtlCol="0"/>
          <a:lstStyle/>
          <a:p>
            <a:endParaRPr/>
          </a:p>
        </p:txBody>
      </p:sp>
      <p:graphicFrame>
        <p:nvGraphicFramePr>
          <p:cNvPr id="14" name="object 14"/>
          <p:cNvGraphicFramePr>
            <a:graphicFrameLocks noGrp="1"/>
          </p:cNvGraphicFramePr>
          <p:nvPr>
            <p:extLst>
              <p:ext uri="{D42A27DB-BD31-4B8C-83A1-F6EECF244321}">
                <p14:modId xmlns:p14="http://schemas.microsoft.com/office/powerpoint/2010/main" val="2909633965"/>
              </p:ext>
            </p:extLst>
          </p:nvPr>
        </p:nvGraphicFramePr>
        <p:xfrm>
          <a:off x="6017641" y="2404193"/>
          <a:ext cx="5312210" cy="3992880"/>
        </p:xfrm>
        <a:graphic>
          <a:graphicData uri="http://schemas.openxmlformats.org/drawingml/2006/table">
            <a:tbl>
              <a:tblPr firstRow="1" bandRow="1">
                <a:tableStyleId>{2D5ABB26-0587-4C30-8999-92F81FD0307C}</a:tableStyleId>
              </a:tblPr>
              <a:tblGrid>
                <a:gridCol w="5312210">
                  <a:extLst>
                    <a:ext uri="{9D8B030D-6E8A-4147-A177-3AD203B41FA5}">
                      <a16:colId xmlns:a16="http://schemas.microsoft.com/office/drawing/2014/main" val="20000"/>
                    </a:ext>
                  </a:extLst>
                </a:gridCol>
              </a:tblGrid>
              <a:tr h="2621280">
                <a:tc>
                  <a:txBody>
                    <a:bodyPr/>
                    <a:lstStyle/>
                    <a:p>
                      <a:pPr marL="90805">
                        <a:lnSpc>
                          <a:spcPct val="100000"/>
                        </a:lnSpc>
                        <a:spcBef>
                          <a:spcPts val="360"/>
                        </a:spcBef>
                      </a:pPr>
                      <a:r>
                        <a:rPr sz="2000" b="1" spc="-15" dirty="0">
                          <a:latin typeface="BIZ UDPゴシック" panose="020B0400000000000000" pitchFamily="50" charset="-128"/>
                          <a:ea typeface="BIZ UDPゴシック" panose="020B0400000000000000" pitchFamily="50" charset="-128"/>
                          <a:cs typeface="Meiryo UI"/>
                        </a:rPr>
                        <a:t>【生体細胞に対する特長】</a:t>
                      </a:r>
                      <a:endParaRPr sz="2000" dirty="0">
                        <a:latin typeface="BIZ UDPゴシック" panose="020B0400000000000000" pitchFamily="50" charset="-128"/>
                        <a:ea typeface="BIZ UDPゴシック" panose="020B0400000000000000" pitchFamily="50" charset="-128"/>
                        <a:cs typeface="Meiryo UI"/>
                      </a:endParaRPr>
                    </a:p>
                    <a:p>
                      <a:pPr marL="377825" indent="-287655">
                        <a:lnSpc>
                          <a:spcPct val="100000"/>
                        </a:lnSpc>
                        <a:spcBef>
                          <a:spcPts val="600"/>
                        </a:spcBef>
                        <a:buFont typeface="Wingdings"/>
                        <a:buChar char=""/>
                        <a:tabLst>
                          <a:tab pos="378460" algn="l"/>
                        </a:tabLst>
                      </a:pPr>
                      <a:r>
                        <a:rPr sz="1800" spc="-15" dirty="0">
                          <a:latin typeface="BIZ UDPゴシック" panose="020B0400000000000000" pitchFamily="50" charset="-128"/>
                          <a:ea typeface="BIZ UDPゴシック" panose="020B0400000000000000" pitchFamily="50" charset="-128"/>
                          <a:cs typeface="Meiryo UI"/>
                        </a:rPr>
                        <a:t>必要な反応経路に絞って導入するため</a:t>
                      </a:r>
                      <a:endParaRPr sz="1800" dirty="0">
                        <a:latin typeface="BIZ UDPゴシック" panose="020B0400000000000000" pitchFamily="50" charset="-128"/>
                        <a:ea typeface="BIZ UDPゴシック" panose="020B0400000000000000" pitchFamily="50" charset="-128"/>
                        <a:cs typeface="Meiryo UI"/>
                      </a:endParaRPr>
                    </a:p>
                    <a:p>
                      <a:pPr marL="377825">
                        <a:lnSpc>
                          <a:spcPct val="100000"/>
                        </a:lnSpc>
                      </a:pPr>
                      <a:r>
                        <a:rPr sz="1800" b="1" spc="-15" dirty="0">
                          <a:latin typeface="BIZ UDPゴシック" panose="020B0400000000000000" pitchFamily="50" charset="-128"/>
                          <a:ea typeface="BIZ UDPゴシック" panose="020B0400000000000000" pitchFamily="50" charset="-128"/>
                          <a:cs typeface="Meiryo UI"/>
                        </a:rPr>
                        <a:t>単純設計が可能</a:t>
                      </a:r>
                      <a:endParaRPr sz="1800" dirty="0">
                        <a:latin typeface="BIZ UDPゴシック" panose="020B0400000000000000" pitchFamily="50" charset="-128"/>
                        <a:ea typeface="BIZ UDPゴシック" panose="020B0400000000000000" pitchFamily="50" charset="-128"/>
                        <a:cs typeface="Meiryo UI"/>
                      </a:endParaRPr>
                    </a:p>
                    <a:p>
                      <a:pPr marL="377825" marR="1446530" indent="-287020">
                        <a:lnSpc>
                          <a:spcPct val="100000"/>
                        </a:lnSpc>
                        <a:spcBef>
                          <a:spcPts val="600"/>
                        </a:spcBef>
                        <a:buFont typeface="Wingdings"/>
                        <a:buChar char=""/>
                        <a:tabLst>
                          <a:tab pos="378460" algn="l"/>
                        </a:tabLst>
                      </a:pPr>
                      <a:r>
                        <a:rPr sz="1800" b="1" spc="-10" dirty="0">
                          <a:latin typeface="BIZ UDPゴシック" panose="020B0400000000000000" pitchFamily="50" charset="-128"/>
                          <a:ea typeface="BIZ UDPゴシック" panose="020B0400000000000000" pitchFamily="50" charset="-128"/>
                          <a:cs typeface="Meiryo UI"/>
                        </a:rPr>
                        <a:t>バイオハザードの危険がない</a:t>
                      </a:r>
                      <a:r>
                        <a:rPr sz="1800" spc="-25" dirty="0">
                          <a:latin typeface="BIZ UDPゴシック" panose="020B0400000000000000" pitchFamily="50" charset="-128"/>
                          <a:ea typeface="BIZ UDPゴシック" panose="020B0400000000000000" pitchFamily="50" charset="-128"/>
                          <a:cs typeface="Meiryo UI"/>
                        </a:rPr>
                        <a:t>ため</a:t>
                      </a:r>
                      <a:r>
                        <a:rPr sz="1800" spc="-15" dirty="0">
                          <a:latin typeface="BIZ UDPゴシック" panose="020B0400000000000000" pitchFamily="50" charset="-128"/>
                          <a:ea typeface="BIZ UDPゴシック" panose="020B0400000000000000" pitchFamily="50" charset="-128"/>
                          <a:cs typeface="Meiryo UI"/>
                        </a:rPr>
                        <a:t>社会実装が容易</a:t>
                      </a:r>
                      <a:endParaRPr sz="1800" dirty="0">
                        <a:latin typeface="BIZ UDPゴシック" panose="020B0400000000000000" pitchFamily="50" charset="-128"/>
                        <a:ea typeface="BIZ UDPゴシック" panose="020B0400000000000000" pitchFamily="50" charset="-128"/>
                        <a:cs typeface="Meiryo UI"/>
                      </a:endParaRPr>
                    </a:p>
                    <a:p>
                      <a:pPr marL="377825" marR="854075" indent="-287020">
                        <a:lnSpc>
                          <a:spcPct val="100000"/>
                        </a:lnSpc>
                        <a:spcBef>
                          <a:spcPts val="595"/>
                        </a:spcBef>
                        <a:buFont typeface="Wingdings"/>
                        <a:buChar char=""/>
                        <a:tabLst>
                          <a:tab pos="378460" algn="l"/>
                        </a:tabLst>
                      </a:pPr>
                      <a:r>
                        <a:rPr sz="1800" b="1" spc="-20" dirty="0">
                          <a:latin typeface="BIZ UDPゴシック" panose="020B0400000000000000" pitchFamily="50" charset="-128"/>
                          <a:ea typeface="BIZ UDPゴシック" panose="020B0400000000000000" pitchFamily="50" charset="-128"/>
                          <a:cs typeface="Meiryo UI"/>
                        </a:rPr>
                        <a:t>DBTL</a:t>
                      </a:r>
                      <a:r>
                        <a:rPr sz="1800" b="1" spc="-15" dirty="0">
                          <a:latin typeface="BIZ UDPゴシック" panose="020B0400000000000000" pitchFamily="50" charset="-128"/>
                          <a:ea typeface="BIZ UDPゴシック" panose="020B0400000000000000" pitchFamily="50" charset="-128"/>
                          <a:cs typeface="Meiryo UI"/>
                        </a:rPr>
                        <a:t>サイクルへのフィードバックが早くデジタル技術との親和性が高い</a:t>
                      </a:r>
                      <a:endParaRPr sz="1800" dirty="0">
                        <a:latin typeface="BIZ UDPゴシック" panose="020B0400000000000000" pitchFamily="50" charset="-128"/>
                        <a:ea typeface="BIZ UDPゴシック" panose="020B0400000000000000" pitchFamily="50" charset="-128"/>
                        <a:cs typeface="Meiryo UI"/>
                      </a:endParaRPr>
                    </a:p>
                    <a:p>
                      <a:pPr marL="377825" indent="-287020">
                        <a:lnSpc>
                          <a:spcPct val="100000"/>
                        </a:lnSpc>
                        <a:spcBef>
                          <a:spcPts val="600"/>
                        </a:spcBef>
                        <a:buFont typeface="Wingdings"/>
                        <a:buChar char=""/>
                        <a:tabLst>
                          <a:tab pos="378460" algn="l"/>
                        </a:tabLst>
                      </a:pPr>
                      <a:r>
                        <a:rPr sz="1800" spc="-10" dirty="0">
                          <a:latin typeface="BIZ UDPゴシック" panose="020B0400000000000000" pitchFamily="50" charset="-128"/>
                          <a:ea typeface="BIZ UDPゴシック" panose="020B0400000000000000" pitchFamily="50" charset="-128"/>
                          <a:cs typeface="Meiryo UI"/>
                        </a:rPr>
                        <a:t>夾雑物が少なく目的物の</a:t>
                      </a:r>
                      <a:r>
                        <a:rPr sz="1800" b="1" spc="-15" dirty="0">
                          <a:latin typeface="BIZ UDPゴシック" panose="020B0400000000000000" pitchFamily="50" charset="-128"/>
                          <a:ea typeface="BIZ UDPゴシック" panose="020B0400000000000000" pitchFamily="50" charset="-128"/>
                          <a:cs typeface="Meiryo UI"/>
                        </a:rPr>
                        <a:t>精製が容易</a:t>
                      </a:r>
                      <a:endParaRPr sz="1800" dirty="0">
                        <a:latin typeface="BIZ UDPゴシック" panose="020B0400000000000000" pitchFamily="50" charset="-128"/>
                        <a:ea typeface="BIZ UDPゴシック" panose="020B0400000000000000" pitchFamily="50" charset="-128"/>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0"/>
                  </a:ext>
                </a:extLst>
              </a:tr>
              <a:tr h="1371600">
                <a:tc>
                  <a:txBody>
                    <a:bodyPr/>
                    <a:lstStyle/>
                    <a:p>
                      <a:pPr marL="90805">
                        <a:lnSpc>
                          <a:spcPct val="100000"/>
                        </a:lnSpc>
                        <a:spcBef>
                          <a:spcPts val="365"/>
                        </a:spcBef>
                      </a:pPr>
                      <a:r>
                        <a:rPr sz="2000" b="1" spc="-10" dirty="0">
                          <a:latin typeface="BIZ UDPゴシック" panose="020B0400000000000000" pitchFamily="50" charset="-128"/>
                          <a:ea typeface="BIZ UDPゴシック" panose="020B0400000000000000" pitchFamily="50" charset="-128"/>
                          <a:cs typeface="Meiryo UI"/>
                        </a:rPr>
                        <a:t>【産業化に向けた課題】</a:t>
                      </a:r>
                      <a:endParaRPr sz="2000" dirty="0">
                        <a:latin typeface="BIZ UDPゴシック" panose="020B0400000000000000" pitchFamily="50" charset="-128"/>
                        <a:ea typeface="BIZ UDPゴシック" panose="020B0400000000000000" pitchFamily="50" charset="-128"/>
                        <a:cs typeface="Meiryo UI"/>
                      </a:endParaRPr>
                    </a:p>
                    <a:p>
                      <a:pPr marL="377825" indent="-287655">
                        <a:lnSpc>
                          <a:spcPct val="100000"/>
                        </a:lnSpc>
                        <a:spcBef>
                          <a:spcPts val="595"/>
                        </a:spcBef>
                        <a:buFont typeface="Wingdings"/>
                        <a:buChar char=""/>
                        <a:tabLst>
                          <a:tab pos="378460" algn="l"/>
                        </a:tabLst>
                      </a:pPr>
                      <a:r>
                        <a:rPr sz="1800" b="1" spc="-10" dirty="0">
                          <a:latin typeface="BIZ UDPゴシック" panose="020B0400000000000000" pitchFamily="50" charset="-128"/>
                          <a:ea typeface="BIZ UDPゴシック" panose="020B0400000000000000" pitchFamily="50" charset="-128"/>
                          <a:cs typeface="Meiryo UI"/>
                        </a:rPr>
                        <a:t>自己増殖機能を補完する</a:t>
                      </a:r>
                      <a:r>
                        <a:rPr sz="1800" spc="-10" dirty="0">
                          <a:latin typeface="BIZ UDPゴシック" panose="020B0400000000000000" pitchFamily="50" charset="-128"/>
                          <a:ea typeface="BIZ UDPゴシック" panose="020B0400000000000000" pitchFamily="50" charset="-128"/>
                          <a:cs typeface="Meiryo UI"/>
                        </a:rPr>
                        <a:t>安定生産手法確立</a:t>
                      </a:r>
                      <a:endParaRPr sz="1800" dirty="0">
                        <a:latin typeface="BIZ UDPゴシック" panose="020B0400000000000000" pitchFamily="50" charset="-128"/>
                        <a:ea typeface="BIZ UDPゴシック" panose="020B0400000000000000" pitchFamily="50" charset="-128"/>
                        <a:cs typeface="Meiryo UI"/>
                      </a:endParaRPr>
                    </a:p>
                    <a:p>
                      <a:pPr marL="377825" indent="-287655">
                        <a:lnSpc>
                          <a:spcPct val="100000"/>
                        </a:lnSpc>
                        <a:spcBef>
                          <a:spcPts val="600"/>
                        </a:spcBef>
                        <a:buFont typeface="Wingdings"/>
                        <a:buChar char=""/>
                        <a:tabLst>
                          <a:tab pos="378460" algn="l"/>
                        </a:tabLst>
                      </a:pPr>
                      <a:r>
                        <a:rPr sz="1800" spc="-10" dirty="0">
                          <a:latin typeface="BIZ UDPゴシック" panose="020B0400000000000000" pitchFamily="50" charset="-128"/>
                          <a:ea typeface="BIZ UDPゴシック" panose="020B0400000000000000" pitchFamily="50" charset="-128"/>
                          <a:cs typeface="Meiryo UI"/>
                        </a:rPr>
                        <a:t>複雑な代謝系を</a:t>
                      </a:r>
                      <a:r>
                        <a:rPr sz="1800" i="1" dirty="0">
                          <a:latin typeface="BIZ UDPゴシック" panose="020B0400000000000000" pitchFamily="50" charset="-128"/>
                          <a:ea typeface="BIZ UDPゴシック" panose="020B0400000000000000" pitchFamily="50" charset="-128"/>
                          <a:cs typeface="Meiryo UI"/>
                        </a:rPr>
                        <a:t>in</a:t>
                      </a:r>
                      <a:r>
                        <a:rPr sz="1800" i="1" spc="35" dirty="0">
                          <a:latin typeface="BIZ UDPゴシック" panose="020B0400000000000000" pitchFamily="50" charset="-128"/>
                          <a:ea typeface="BIZ UDPゴシック" panose="020B0400000000000000" pitchFamily="50" charset="-128"/>
                          <a:cs typeface="Meiryo UI"/>
                        </a:rPr>
                        <a:t> </a:t>
                      </a:r>
                      <a:r>
                        <a:rPr sz="1800" i="1" dirty="0">
                          <a:latin typeface="BIZ UDPゴシック" panose="020B0400000000000000" pitchFamily="50" charset="-128"/>
                          <a:ea typeface="BIZ UDPゴシック" panose="020B0400000000000000" pitchFamily="50" charset="-128"/>
                          <a:cs typeface="Meiryo UI"/>
                        </a:rPr>
                        <a:t>vitro</a:t>
                      </a:r>
                      <a:r>
                        <a:rPr sz="1800" spc="-15" dirty="0">
                          <a:latin typeface="BIZ UDPゴシック" panose="020B0400000000000000" pitchFamily="50" charset="-128"/>
                          <a:ea typeface="BIZ UDPゴシック" panose="020B0400000000000000" pitchFamily="50" charset="-128"/>
                          <a:cs typeface="Meiryo UI"/>
                        </a:rPr>
                        <a:t>で発現させるための</a:t>
                      </a:r>
                      <a:endParaRPr sz="1800" dirty="0">
                        <a:latin typeface="BIZ UDPゴシック" panose="020B0400000000000000" pitchFamily="50" charset="-128"/>
                        <a:ea typeface="BIZ UDPゴシック" panose="020B0400000000000000" pitchFamily="50" charset="-128"/>
                        <a:cs typeface="Meiryo UI"/>
                      </a:endParaRPr>
                    </a:p>
                    <a:p>
                      <a:pPr marL="377825">
                        <a:lnSpc>
                          <a:spcPct val="100000"/>
                        </a:lnSpc>
                      </a:pPr>
                      <a:r>
                        <a:rPr sz="1800" b="1" spc="-15" dirty="0">
                          <a:latin typeface="BIZ UDPゴシック" panose="020B0400000000000000" pitchFamily="50" charset="-128"/>
                          <a:ea typeface="BIZ UDPゴシック" panose="020B0400000000000000" pitchFamily="50" charset="-128"/>
                          <a:cs typeface="Meiryo UI"/>
                        </a:rPr>
                        <a:t>デジタルと融合した設計手法の確立</a:t>
                      </a:r>
                      <a:endParaRPr sz="1800" dirty="0">
                        <a:latin typeface="BIZ UDPゴシック" panose="020B0400000000000000" pitchFamily="50" charset="-128"/>
                        <a:ea typeface="BIZ UDPゴシック" panose="020B0400000000000000" pitchFamily="50" charset="-128"/>
                        <a:cs typeface="Meiryo UI"/>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1"/>
                  </a:ext>
                </a:extLst>
              </a:tr>
            </a:tbl>
          </a:graphicData>
        </a:graphic>
      </p:graphicFrame>
      <p:grpSp>
        <p:nvGrpSpPr>
          <p:cNvPr id="15" name="object 15"/>
          <p:cNvGrpSpPr/>
          <p:nvPr/>
        </p:nvGrpSpPr>
        <p:grpSpPr>
          <a:xfrm>
            <a:off x="2313430" y="2595373"/>
            <a:ext cx="847725" cy="1358265"/>
            <a:chOff x="1170429" y="2595372"/>
            <a:chExt cx="847725" cy="1358265"/>
          </a:xfrm>
        </p:grpSpPr>
        <p:pic>
          <p:nvPicPr>
            <p:cNvPr id="16" name="object 16"/>
            <p:cNvPicPr/>
            <p:nvPr/>
          </p:nvPicPr>
          <p:blipFill>
            <a:blip r:embed="rId7" cstate="print"/>
            <a:stretch>
              <a:fillRect/>
            </a:stretch>
          </p:blipFill>
          <p:spPr>
            <a:xfrm>
              <a:off x="1171955" y="2595372"/>
              <a:ext cx="845819" cy="1357884"/>
            </a:xfrm>
            <a:prstGeom prst="rect">
              <a:avLst/>
            </a:prstGeom>
          </p:spPr>
        </p:pic>
        <p:pic>
          <p:nvPicPr>
            <p:cNvPr id="17" name="object 17"/>
            <p:cNvPicPr/>
            <p:nvPr/>
          </p:nvPicPr>
          <p:blipFill>
            <a:blip r:embed="rId8" cstate="print"/>
            <a:stretch>
              <a:fillRect/>
            </a:stretch>
          </p:blipFill>
          <p:spPr>
            <a:xfrm>
              <a:off x="1280160" y="3535680"/>
              <a:ext cx="635507" cy="330707"/>
            </a:xfrm>
            <a:prstGeom prst="rect">
              <a:avLst/>
            </a:prstGeom>
          </p:spPr>
        </p:pic>
        <p:sp>
          <p:nvSpPr>
            <p:cNvPr id="18" name="object 18"/>
            <p:cNvSpPr/>
            <p:nvPr/>
          </p:nvSpPr>
          <p:spPr>
            <a:xfrm>
              <a:off x="1170429" y="3381761"/>
              <a:ext cx="838200" cy="565785"/>
            </a:xfrm>
            <a:custGeom>
              <a:avLst/>
              <a:gdLst/>
              <a:ahLst/>
              <a:cxnLst/>
              <a:rect l="l" t="t" r="r" b="b"/>
              <a:pathLst>
                <a:path w="838200" h="565785">
                  <a:moveTo>
                    <a:pt x="718464" y="0"/>
                  </a:moveTo>
                  <a:lnTo>
                    <a:pt x="129324" y="23952"/>
                  </a:lnTo>
                  <a:lnTo>
                    <a:pt x="0" y="416864"/>
                  </a:lnTo>
                  <a:lnTo>
                    <a:pt x="19164" y="527062"/>
                  </a:lnTo>
                  <a:lnTo>
                    <a:pt x="124536" y="565404"/>
                  </a:lnTo>
                  <a:lnTo>
                    <a:pt x="732828" y="560603"/>
                  </a:lnTo>
                  <a:lnTo>
                    <a:pt x="838200" y="488734"/>
                  </a:lnTo>
                  <a:lnTo>
                    <a:pt x="823836" y="282702"/>
                  </a:lnTo>
                  <a:lnTo>
                    <a:pt x="718464" y="0"/>
                  </a:lnTo>
                  <a:close/>
                </a:path>
              </a:pathLst>
            </a:custGeom>
            <a:solidFill>
              <a:srgbClr val="FFE0B3"/>
            </a:solidFill>
          </p:spPr>
          <p:txBody>
            <a:bodyPr wrap="square" lIns="0" tIns="0" rIns="0" bIns="0" rtlCol="0"/>
            <a:lstStyle/>
            <a:p>
              <a:endParaRPr/>
            </a:p>
          </p:txBody>
        </p:sp>
        <p:pic>
          <p:nvPicPr>
            <p:cNvPr id="19" name="object 19"/>
            <p:cNvPicPr/>
            <p:nvPr/>
          </p:nvPicPr>
          <p:blipFill>
            <a:blip r:embed="rId9" cstate="print"/>
            <a:stretch>
              <a:fillRect/>
            </a:stretch>
          </p:blipFill>
          <p:spPr>
            <a:xfrm>
              <a:off x="1310639" y="3523488"/>
              <a:ext cx="603504" cy="313943"/>
            </a:xfrm>
            <a:prstGeom prst="rect">
              <a:avLst/>
            </a:prstGeom>
          </p:spPr>
        </p:pic>
      </p:grpSp>
      <p:sp>
        <p:nvSpPr>
          <p:cNvPr id="20" name="object 20"/>
          <p:cNvSpPr txBox="1"/>
          <p:nvPr/>
        </p:nvSpPr>
        <p:spPr>
          <a:xfrm>
            <a:off x="1941969" y="3619547"/>
            <a:ext cx="3522979" cy="683260"/>
          </a:xfrm>
          <a:prstGeom prst="rect">
            <a:avLst/>
          </a:prstGeom>
        </p:spPr>
        <p:txBody>
          <a:bodyPr vert="horz" wrap="square" lIns="0" tIns="66675" rIns="0" bIns="0" rtlCol="0">
            <a:spAutoFit/>
          </a:bodyPr>
          <a:lstStyle/>
          <a:p>
            <a:pPr marL="2595245">
              <a:spcBef>
                <a:spcPts val="525"/>
              </a:spcBef>
            </a:pPr>
            <a:r>
              <a:rPr spc="-15" dirty="0">
                <a:latin typeface="Meiryo UI"/>
                <a:cs typeface="Meiryo UI"/>
              </a:rPr>
              <a:t>人工細胞</a:t>
            </a:r>
            <a:endParaRPr>
              <a:latin typeface="Meiryo UI"/>
              <a:cs typeface="Meiryo UI"/>
            </a:endParaRPr>
          </a:p>
          <a:p>
            <a:pPr marL="12700">
              <a:spcBef>
                <a:spcPts val="430"/>
              </a:spcBef>
            </a:pPr>
            <a:r>
              <a:rPr spc="-15" dirty="0">
                <a:latin typeface="Meiryo UI"/>
                <a:cs typeface="Meiryo UI"/>
              </a:rPr>
              <a:t>セルフリーシステム</a:t>
            </a:r>
            <a:endParaRPr>
              <a:latin typeface="Meiryo UI"/>
              <a:cs typeface="Meiryo UI"/>
            </a:endParaRPr>
          </a:p>
        </p:txBody>
      </p:sp>
      <p:sp>
        <p:nvSpPr>
          <p:cNvPr id="21" name="object 21"/>
          <p:cNvSpPr/>
          <p:nvPr/>
        </p:nvSpPr>
        <p:spPr>
          <a:xfrm>
            <a:off x="1803655" y="2442203"/>
            <a:ext cx="1868805" cy="1934210"/>
          </a:xfrm>
          <a:custGeom>
            <a:avLst/>
            <a:gdLst/>
            <a:ahLst/>
            <a:cxnLst/>
            <a:rect l="l" t="t" r="r" b="b"/>
            <a:pathLst>
              <a:path w="1868805" h="1934210">
                <a:moveTo>
                  <a:pt x="0" y="311416"/>
                </a:moveTo>
                <a:lnTo>
                  <a:pt x="3376" y="265399"/>
                </a:lnTo>
                <a:lnTo>
                  <a:pt x="13184" y="221478"/>
                </a:lnTo>
                <a:lnTo>
                  <a:pt x="28942" y="180134"/>
                </a:lnTo>
                <a:lnTo>
                  <a:pt x="50169" y="141850"/>
                </a:lnTo>
                <a:lnTo>
                  <a:pt x="76383" y="107107"/>
                </a:lnTo>
                <a:lnTo>
                  <a:pt x="107102" y="76387"/>
                </a:lnTo>
                <a:lnTo>
                  <a:pt x="141844" y="50172"/>
                </a:lnTo>
                <a:lnTo>
                  <a:pt x="180128" y="28945"/>
                </a:lnTo>
                <a:lnTo>
                  <a:pt x="221473" y="13185"/>
                </a:lnTo>
                <a:lnTo>
                  <a:pt x="265396" y="3376"/>
                </a:lnTo>
                <a:lnTo>
                  <a:pt x="311416" y="0"/>
                </a:lnTo>
                <a:lnTo>
                  <a:pt x="1557007" y="0"/>
                </a:lnTo>
                <a:lnTo>
                  <a:pt x="1603027" y="3376"/>
                </a:lnTo>
                <a:lnTo>
                  <a:pt x="1646950" y="13185"/>
                </a:lnTo>
                <a:lnTo>
                  <a:pt x="1688295" y="28945"/>
                </a:lnTo>
                <a:lnTo>
                  <a:pt x="1726579" y="50172"/>
                </a:lnTo>
                <a:lnTo>
                  <a:pt x="1761321" y="76387"/>
                </a:lnTo>
                <a:lnTo>
                  <a:pt x="1792040" y="107107"/>
                </a:lnTo>
                <a:lnTo>
                  <a:pt x="1818254" y="141850"/>
                </a:lnTo>
                <a:lnTo>
                  <a:pt x="1839481" y="180134"/>
                </a:lnTo>
                <a:lnTo>
                  <a:pt x="1855239" y="221478"/>
                </a:lnTo>
                <a:lnTo>
                  <a:pt x="1865047" y="265399"/>
                </a:lnTo>
                <a:lnTo>
                  <a:pt x="1868424" y="311416"/>
                </a:lnTo>
                <a:lnTo>
                  <a:pt x="1868424" y="1622552"/>
                </a:lnTo>
                <a:lnTo>
                  <a:pt x="1865047" y="1668568"/>
                </a:lnTo>
                <a:lnTo>
                  <a:pt x="1855239" y="1712489"/>
                </a:lnTo>
                <a:lnTo>
                  <a:pt x="1839481" y="1753831"/>
                </a:lnTo>
                <a:lnTo>
                  <a:pt x="1818254" y="1792114"/>
                </a:lnTo>
                <a:lnTo>
                  <a:pt x="1792040" y="1826855"/>
                </a:lnTo>
                <a:lnTo>
                  <a:pt x="1761321" y="1857573"/>
                </a:lnTo>
                <a:lnTo>
                  <a:pt x="1726579" y="1883786"/>
                </a:lnTo>
                <a:lnTo>
                  <a:pt x="1688295" y="1905013"/>
                </a:lnTo>
                <a:lnTo>
                  <a:pt x="1646950" y="1920771"/>
                </a:lnTo>
                <a:lnTo>
                  <a:pt x="1603027" y="1930579"/>
                </a:lnTo>
                <a:lnTo>
                  <a:pt x="1557007" y="1933956"/>
                </a:lnTo>
                <a:lnTo>
                  <a:pt x="311416" y="1933956"/>
                </a:lnTo>
                <a:lnTo>
                  <a:pt x="265396" y="1930579"/>
                </a:lnTo>
                <a:lnTo>
                  <a:pt x="221473" y="1920771"/>
                </a:lnTo>
                <a:lnTo>
                  <a:pt x="180128" y="1905013"/>
                </a:lnTo>
                <a:lnTo>
                  <a:pt x="141844" y="1883786"/>
                </a:lnTo>
                <a:lnTo>
                  <a:pt x="107102" y="1857573"/>
                </a:lnTo>
                <a:lnTo>
                  <a:pt x="76383" y="1826855"/>
                </a:lnTo>
                <a:lnTo>
                  <a:pt x="50169" y="1792114"/>
                </a:lnTo>
                <a:lnTo>
                  <a:pt x="28942" y="1753831"/>
                </a:lnTo>
                <a:lnTo>
                  <a:pt x="13184" y="1712489"/>
                </a:lnTo>
                <a:lnTo>
                  <a:pt x="3376" y="1668568"/>
                </a:lnTo>
                <a:lnTo>
                  <a:pt x="0" y="1622552"/>
                </a:lnTo>
                <a:lnTo>
                  <a:pt x="0" y="311416"/>
                </a:lnTo>
                <a:close/>
              </a:path>
            </a:pathLst>
          </a:custGeom>
          <a:ln w="38100">
            <a:solidFill>
              <a:srgbClr val="C00000"/>
            </a:solidFill>
          </a:ln>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2992" y="208920"/>
            <a:ext cx="9986018"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個別化医療</a:t>
            </a:r>
            <a:r>
              <a:rPr sz="2400" spc="-15" dirty="0">
                <a:latin typeface="BIZ UDP明朝 Medium" panose="02020500000000000000" pitchFamily="18" charset="-128"/>
                <a:ea typeface="BIZ UDP明朝 Medium" panose="02020500000000000000" pitchFamily="18" charset="-128"/>
              </a:rPr>
              <a:t> - ヒトマイクロバイオーム</a:t>
            </a:r>
          </a:p>
        </p:txBody>
      </p:sp>
      <p:sp>
        <p:nvSpPr>
          <p:cNvPr id="4" name="object 4"/>
          <p:cNvSpPr txBox="1"/>
          <p:nvPr/>
        </p:nvSpPr>
        <p:spPr>
          <a:xfrm>
            <a:off x="1342644" y="765049"/>
            <a:ext cx="9507220" cy="416781"/>
          </a:xfrm>
          <a:prstGeom prst="rect">
            <a:avLst/>
          </a:prstGeom>
          <a:noFill/>
        </p:spPr>
        <p:txBody>
          <a:bodyPr vert="horz" wrap="square" lIns="0" tIns="107950" rIns="0" bIns="0" rtlCol="0">
            <a:spAutoFit/>
          </a:bodyPr>
          <a:lstStyle/>
          <a:p>
            <a:pPr marL="558800" indent="-343535">
              <a:spcBef>
                <a:spcPts val="850"/>
              </a:spcBef>
              <a:buClr>
                <a:srgbClr val="002060"/>
              </a:buClr>
              <a:buFont typeface="Wingdings"/>
              <a:buChar char=""/>
              <a:tabLst>
                <a:tab pos="558800" algn="l"/>
                <a:tab pos="559435" algn="l"/>
              </a:tabLst>
            </a:pPr>
            <a:r>
              <a:rPr sz="2000" spc="-105" dirty="0">
                <a:latin typeface="Meiryo UI"/>
                <a:cs typeface="Meiryo UI"/>
              </a:rPr>
              <a:t>マイクロ</a:t>
            </a:r>
            <a:r>
              <a:rPr sz="2000" spc="-15" dirty="0">
                <a:latin typeface="Meiryo UI"/>
                <a:cs typeface="Meiryo UI"/>
              </a:rPr>
              <a:t>バイオームは、さまざまな疾患や免疫系との関係が指摘されている。</a:t>
            </a:r>
            <a:endParaRPr sz="2000" dirty="0">
              <a:latin typeface="Meiryo UI"/>
              <a:cs typeface="Meiryo UI"/>
            </a:endParaRPr>
          </a:p>
        </p:txBody>
      </p:sp>
      <p:pic>
        <p:nvPicPr>
          <p:cNvPr id="5" name="object 5"/>
          <p:cNvPicPr/>
          <p:nvPr/>
        </p:nvPicPr>
        <p:blipFill>
          <a:blip r:embed="rId2" cstate="print"/>
          <a:stretch>
            <a:fillRect/>
          </a:stretch>
        </p:blipFill>
        <p:spPr>
          <a:xfrm>
            <a:off x="592183" y="1355803"/>
            <a:ext cx="5248226" cy="5161902"/>
          </a:xfrm>
          <a:prstGeom prst="rect">
            <a:avLst/>
          </a:prstGeom>
        </p:spPr>
      </p:pic>
      <p:sp>
        <p:nvSpPr>
          <p:cNvPr id="6" name="object 6"/>
          <p:cNvSpPr txBox="1"/>
          <p:nvPr/>
        </p:nvSpPr>
        <p:spPr>
          <a:xfrm>
            <a:off x="1901466" y="6509736"/>
            <a:ext cx="8400415" cy="349455"/>
          </a:xfrm>
          <a:prstGeom prst="rect">
            <a:avLst/>
          </a:prstGeom>
        </p:spPr>
        <p:txBody>
          <a:bodyPr vert="horz" wrap="square" lIns="0" tIns="13335" rIns="0" bIns="0" rtlCol="0">
            <a:spAutoFit/>
          </a:bodyPr>
          <a:lstStyle/>
          <a:p>
            <a:pPr marL="12700" algn="ctr">
              <a:spcBef>
                <a:spcPts val="105"/>
              </a:spcBef>
            </a:pPr>
            <a:r>
              <a:rPr sz="1050" spc="-15" dirty="0">
                <a:latin typeface="BIZ UDP明朝 Medium" panose="02020500000000000000" pitchFamily="18" charset="-128"/>
                <a:ea typeface="BIZ UDP明朝 Medium" panose="02020500000000000000" pitchFamily="18" charset="-128"/>
                <a:cs typeface="Meiryo UI"/>
              </a:rPr>
              <a:t>出</a:t>
            </a:r>
            <a:r>
              <a:rPr lang="ja-JP" altLang="en-US" sz="1050" spc="-15" dirty="0">
                <a:latin typeface="BIZ UDP明朝 Medium" panose="02020500000000000000" pitchFamily="18" charset="-128"/>
                <a:ea typeface="BIZ UDP明朝 Medium" panose="02020500000000000000" pitchFamily="18" charset="-128"/>
                <a:cs typeface="Meiryo UI"/>
              </a:rPr>
              <a:t>所</a:t>
            </a:r>
            <a:r>
              <a:rPr sz="1050" spc="-15" dirty="0">
                <a:latin typeface="BIZ UDP明朝 Medium" panose="02020500000000000000" pitchFamily="18" charset="-128"/>
                <a:ea typeface="BIZ UDP明朝 Medium" panose="02020500000000000000" pitchFamily="18" charset="-128"/>
                <a:cs typeface="Meiryo UI"/>
              </a:rPr>
              <a:t>：</a:t>
            </a:r>
            <a:r>
              <a:rPr lang="ja-JP" altLang="en-US" sz="1050" spc="-15" dirty="0">
                <a:latin typeface="BIZ UDP明朝 Medium" panose="02020500000000000000" pitchFamily="18" charset="-128"/>
                <a:ea typeface="BIZ UDP明朝 Medium" panose="02020500000000000000" pitchFamily="18" charset="-128"/>
                <a:cs typeface="Meiryo UI"/>
              </a:rPr>
              <a:t>経済産業省</a:t>
            </a:r>
            <a:endParaRPr lang="en-US" sz="1050" spc="-15" dirty="0">
              <a:latin typeface="BIZ UDP明朝 Medium" panose="02020500000000000000" pitchFamily="18" charset="-128"/>
              <a:ea typeface="BIZ UDP明朝 Medium" panose="02020500000000000000" pitchFamily="18" charset="-128"/>
              <a:cs typeface="Meiryo UI"/>
            </a:endParaRPr>
          </a:p>
          <a:p>
            <a:pPr marL="12700" algn="ctr">
              <a:spcBef>
                <a:spcPts val="105"/>
              </a:spcBef>
            </a:pPr>
            <a:r>
              <a:rPr sz="1050" spc="-15" dirty="0" err="1">
                <a:latin typeface="BIZ UDP明朝 Medium" panose="02020500000000000000" pitchFamily="18" charset="-128"/>
                <a:ea typeface="BIZ UDP明朝 Medium" panose="02020500000000000000" pitchFamily="18" charset="-128"/>
                <a:cs typeface="Meiryo UI"/>
              </a:rPr>
              <a:t>国立研究開発法人科学技術振興機構研究開発戦略センタ</a:t>
            </a:r>
            <a:r>
              <a:rPr sz="1050" spc="-15" dirty="0">
                <a:latin typeface="BIZ UDP明朝 Medium" panose="02020500000000000000" pitchFamily="18" charset="-128"/>
                <a:ea typeface="BIZ UDP明朝 Medium" panose="02020500000000000000" pitchFamily="18" charset="-128"/>
                <a:cs typeface="Meiryo UI"/>
              </a:rPr>
              <a:t>ー「微生物叢</a:t>
            </a:r>
            <a:r>
              <a:rPr sz="1050" dirty="0">
                <a:latin typeface="BIZ UDP明朝 Medium" panose="02020500000000000000" pitchFamily="18" charset="-128"/>
                <a:ea typeface="BIZ UDP明朝 Medium" panose="02020500000000000000" pitchFamily="18" charset="-128"/>
                <a:cs typeface="Meiryo UI"/>
              </a:rPr>
              <a:t>（</a:t>
            </a:r>
            <a:r>
              <a:rPr sz="1050" spc="-70" dirty="0">
                <a:latin typeface="BIZ UDP明朝 Medium" panose="02020500000000000000" pitchFamily="18" charset="-128"/>
                <a:ea typeface="BIZ UDP明朝 Medium" panose="02020500000000000000" pitchFamily="18" charset="-128"/>
                <a:cs typeface="Meiryo UI"/>
              </a:rPr>
              <a:t>マイクロ</a:t>
            </a:r>
            <a:r>
              <a:rPr sz="1050" spc="-10" dirty="0">
                <a:latin typeface="BIZ UDP明朝 Medium" panose="02020500000000000000" pitchFamily="18" charset="-128"/>
                <a:ea typeface="BIZ UDP明朝 Medium" panose="02020500000000000000" pitchFamily="18" charset="-128"/>
                <a:cs typeface="Meiryo UI"/>
              </a:rPr>
              <a:t>バイオーム</a:t>
            </a:r>
            <a:r>
              <a:rPr sz="1050" spc="-15" dirty="0">
                <a:latin typeface="BIZ UDP明朝 Medium" panose="02020500000000000000" pitchFamily="18" charset="-128"/>
                <a:ea typeface="BIZ UDP明朝 Medium" panose="02020500000000000000" pitchFamily="18" charset="-128"/>
                <a:cs typeface="Meiryo UI"/>
              </a:rPr>
              <a:t>）研究の統合的推進</a:t>
            </a:r>
            <a:r>
              <a:rPr sz="1050" dirty="0">
                <a:latin typeface="BIZ UDP明朝 Medium" panose="02020500000000000000" pitchFamily="18" charset="-128"/>
                <a:ea typeface="BIZ UDP明朝 Medium" panose="02020500000000000000" pitchFamily="18" charset="-128"/>
                <a:cs typeface="Meiryo UI"/>
              </a:rPr>
              <a:t>～</a:t>
            </a:r>
            <a:r>
              <a:rPr sz="1050" spc="-15" dirty="0">
                <a:latin typeface="BIZ UDP明朝 Medium" panose="02020500000000000000" pitchFamily="18" charset="-128"/>
                <a:ea typeface="BIZ UDP明朝 Medium" panose="02020500000000000000" pitchFamily="18" charset="-128"/>
                <a:cs typeface="Meiryo UI"/>
              </a:rPr>
              <a:t>生命、健康・医療の新展開</a:t>
            </a:r>
            <a:r>
              <a:rPr sz="1050" dirty="0">
                <a:latin typeface="BIZ UDP明朝 Medium" panose="02020500000000000000" pitchFamily="18" charset="-128"/>
                <a:ea typeface="BIZ UDP明朝 Medium" panose="02020500000000000000" pitchFamily="18" charset="-128"/>
                <a:cs typeface="Meiryo UI"/>
              </a:rPr>
              <a:t>～</a:t>
            </a:r>
            <a:r>
              <a:rPr sz="1050" spc="-50" dirty="0">
                <a:latin typeface="BIZ UDP明朝 Medium" panose="02020500000000000000" pitchFamily="18" charset="-128"/>
                <a:ea typeface="BIZ UDP明朝 Medium" panose="02020500000000000000" pitchFamily="18" charset="-128"/>
                <a:cs typeface="Meiryo UI"/>
              </a:rPr>
              <a:t>」</a:t>
            </a:r>
            <a:endParaRPr sz="1050" dirty="0">
              <a:latin typeface="BIZ UDP明朝 Medium" panose="02020500000000000000" pitchFamily="18" charset="-128"/>
              <a:ea typeface="BIZ UDP明朝 Medium" panose="02020500000000000000" pitchFamily="18" charset="-128"/>
              <a:cs typeface="Meiryo UI"/>
            </a:endParaRPr>
          </a:p>
        </p:txBody>
      </p:sp>
      <p:graphicFrame>
        <p:nvGraphicFramePr>
          <p:cNvPr id="7" name="object 7"/>
          <p:cNvGraphicFramePr>
            <a:graphicFrameLocks noGrp="1"/>
          </p:cNvGraphicFramePr>
          <p:nvPr>
            <p:extLst>
              <p:ext uri="{D42A27DB-BD31-4B8C-83A1-F6EECF244321}">
                <p14:modId xmlns:p14="http://schemas.microsoft.com/office/powerpoint/2010/main" val="1024659604"/>
              </p:ext>
            </p:extLst>
          </p:nvPr>
        </p:nvGraphicFramePr>
        <p:xfrm>
          <a:off x="6089651" y="1645509"/>
          <a:ext cx="5510166" cy="4822189"/>
        </p:xfrm>
        <a:graphic>
          <a:graphicData uri="http://schemas.openxmlformats.org/drawingml/2006/table">
            <a:tbl>
              <a:tblPr firstRow="1" bandRow="1">
                <a:tableStyleId>{2D5ABB26-0587-4C30-8999-92F81FD0307C}</a:tableStyleId>
              </a:tblPr>
              <a:tblGrid>
                <a:gridCol w="1502505">
                  <a:extLst>
                    <a:ext uri="{9D8B030D-6E8A-4147-A177-3AD203B41FA5}">
                      <a16:colId xmlns:a16="http://schemas.microsoft.com/office/drawing/2014/main" val="20000"/>
                    </a:ext>
                  </a:extLst>
                </a:gridCol>
                <a:gridCol w="4007661">
                  <a:extLst>
                    <a:ext uri="{9D8B030D-6E8A-4147-A177-3AD203B41FA5}">
                      <a16:colId xmlns:a16="http://schemas.microsoft.com/office/drawing/2014/main" val="20001"/>
                    </a:ext>
                  </a:extLst>
                </a:gridCol>
              </a:tblGrid>
              <a:tr h="304165">
                <a:tc>
                  <a:txBody>
                    <a:bodyPr/>
                    <a:lstStyle/>
                    <a:p>
                      <a:pPr algn="ctr">
                        <a:lnSpc>
                          <a:spcPct val="100000"/>
                        </a:lnSpc>
                        <a:spcBef>
                          <a:spcPts val="360"/>
                        </a:spcBef>
                      </a:pPr>
                      <a:r>
                        <a:rPr sz="1400" b="1" spc="-15" dirty="0">
                          <a:solidFill>
                            <a:srgbClr val="FFFFFF"/>
                          </a:solidFill>
                          <a:latin typeface="Meiryo UI"/>
                          <a:cs typeface="Meiryo UI"/>
                        </a:rPr>
                        <a:t>疾患タイプ</a:t>
                      </a:r>
                      <a:endParaRPr sz="14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tc>
                  <a:txBody>
                    <a:bodyPr/>
                    <a:lstStyle/>
                    <a:p>
                      <a:pPr marL="892810">
                        <a:lnSpc>
                          <a:spcPct val="100000"/>
                        </a:lnSpc>
                        <a:spcBef>
                          <a:spcPts val="360"/>
                        </a:spcBef>
                      </a:pPr>
                      <a:r>
                        <a:rPr sz="1400" b="1" spc="-15" dirty="0">
                          <a:solidFill>
                            <a:srgbClr val="FFFFFF"/>
                          </a:solidFill>
                          <a:latin typeface="Meiryo UI"/>
                          <a:cs typeface="Meiryo UI"/>
                        </a:rPr>
                        <a:t>関係が示唆される疾患</a:t>
                      </a:r>
                      <a:endParaRPr sz="14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extLst>
                  <a:ext uri="{0D108BD9-81ED-4DB2-BD59-A6C34878D82A}">
                    <a16:rowId xmlns:a16="http://schemas.microsoft.com/office/drawing/2014/main" val="10000"/>
                  </a:ext>
                </a:extLst>
              </a:tr>
              <a:tr h="594360">
                <a:tc>
                  <a:txBody>
                    <a:bodyPr/>
                    <a:lstStyle/>
                    <a:p>
                      <a:pPr>
                        <a:lnSpc>
                          <a:spcPct val="100000"/>
                        </a:lnSpc>
                        <a:spcBef>
                          <a:spcPts val="10"/>
                        </a:spcBef>
                      </a:pPr>
                      <a:endParaRPr sz="1400">
                        <a:latin typeface="Times New Roman"/>
                        <a:cs typeface="Times New Roman"/>
                      </a:endParaRPr>
                    </a:p>
                    <a:p>
                      <a:pPr algn="ctr">
                        <a:lnSpc>
                          <a:spcPct val="100000"/>
                        </a:lnSpc>
                      </a:pPr>
                      <a:r>
                        <a:rPr sz="1200" b="1" spc="-10" dirty="0">
                          <a:latin typeface="Meiryo UI"/>
                          <a:cs typeface="Meiryo UI"/>
                        </a:rPr>
                        <a:t>消化器疾患</a:t>
                      </a:r>
                      <a:endParaRPr sz="1200">
                        <a:latin typeface="Meiryo UI"/>
                        <a:cs typeface="Meiryo UI"/>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tc>
                  <a:txBody>
                    <a:bodyPr/>
                    <a:lstStyle/>
                    <a:p>
                      <a:pPr marL="90805" marR="121920" algn="just">
                        <a:lnSpc>
                          <a:spcPct val="100000"/>
                        </a:lnSpc>
                        <a:spcBef>
                          <a:spcPts val="360"/>
                        </a:spcBef>
                      </a:pPr>
                      <a:r>
                        <a:rPr sz="1100" dirty="0">
                          <a:latin typeface="Meiryo UI"/>
                          <a:cs typeface="Meiryo UI"/>
                        </a:rPr>
                        <a:t>偽膜性腸炎（難治性</a:t>
                      </a:r>
                      <a:r>
                        <a:rPr sz="1100" spc="-10" dirty="0">
                          <a:latin typeface="Meiryo UI"/>
                          <a:cs typeface="Meiryo UI"/>
                        </a:rPr>
                        <a:t>Clostridium difficile</a:t>
                      </a:r>
                      <a:r>
                        <a:rPr sz="1100" dirty="0">
                          <a:latin typeface="Meiryo UI"/>
                          <a:cs typeface="Meiryo UI"/>
                        </a:rPr>
                        <a:t>感染）</a:t>
                      </a:r>
                      <a:r>
                        <a:rPr sz="1100" spc="-30" dirty="0">
                          <a:latin typeface="Meiryo UI"/>
                          <a:cs typeface="Meiryo UI"/>
                        </a:rPr>
                        <a:t>、炎</a:t>
                      </a:r>
                      <a:r>
                        <a:rPr sz="1100" dirty="0">
                          <a:latin typeface="Meiryo UI"/>
                          <a:cs typeface="Meiryo UI"/>
                        </a:rPr>
                        <a:t>症性腸疾患</a:t>
                      </a:r>
                      <a:r>
                        <a:rPr sz="1100" spc="-10" dirty="0">
                          <a:latin typeface="Meiryo UI"/>
                          <a:cs typeface="Meiryo UI"/>
                        </a:rPr>
                        <a:t>（IBD</a:t>
                      </a:r>
                      <a:r>
                        <a:rPr sz="1100" spc="-40" dirty="0">
                          <a:latin typeface="Meiryo UI"/>
                          <a:cs typeface="Meiryo UI"/>
                        </a:rPr>
                        <a:t>：海洋性大腸炎、クローン病</a:t>
                      </a:r>
                      <a:r>
                        <a:rPr sz="1100" dirty="0">
                          <a:latin typeface="Meiryo UI"/>
                          <a:cs typeface="Meiryo UI"/>
                        </a:rPr>
                        <a:t>）</a:t>
                      </a:r>
                      <a:r>
                        <a:rPr sz="1100" spc="-25" dirty="0">
                          <a:latin typeface="Meiryo UI"/>
                          <a:cs typeface="Meiryo UI"/>
                        </a:rPr>
                        <a:t>、過敏</a:t>
                      </a:r>
                      <a:r>
                        <a:rPr sz="1100" spc="-15" dirty="0">
                          <a:latin typeface="Meiryo UI"/>
                          <a:cs typeface="Meiryo UI"/>
                        </a:rPr>
                        <a:t>性大腸炎、セリアック病など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1"/>
                  </a:ext>
                </a:extLst>
              </a:tr>
              <a:tr h="341630">
                <a:tc>
                  <a:txBody>
                    <a:bodyPr/>
                    <a:lstStyle/>
                    <a:p>
                      <a:pPr algn="ctr">
                        <a:lnSpc>
                          <a:spcPct val="100000"/>
                        </a:lnSpc>
                        <a:spcBef>
                          <a:spcPts val="625"/>
                        </a:spcBef>
                      </a:pPr>
                      <a:r>
                        <a:rPr sz="1200" b="1" spc="-15" dirty="0">
                          <a:latin typeface="Meiryo UI"/>
                          <a:cs typeface="Meiryo UI"/>
                        </a:rPr>
                        <a:t>皮膚疾患</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a:lnSpc>
                          <a:spcPct val="100000"/>
                        </a:lnSpc>
                        <a:spcBef>
                          <a:spcPts val="360"/>
                        </a:spcBef>
                      </a:pPr>
                      <a:r>
                        <a:rPr sz="1100" spc="10" dirty="0">
                          <a:latin typeface="Meiryo UI"/>
                          <a:cs typeface="Meiryo UI"/>
                        </a:rPr>
                        <a:t>アトピー、尋常性乾癬 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2"/>
                  </a:ext>
                </a:extLst>
              </a:tr>
              <a:tr h="341630">
                <a:tc>
                  <a:txBody>
                    <a:bodyPr/>
                    <a:lstStyle/>
                    <a:p>
                      <a:pPr algn="ctr">
                        <a:lnSpc>
                          <a:spcPct val="100000"/>
                        </a:lnSpc>
                        <a:spcBef>
                          <a:spcPts val="625"/>
                        </a:spcBef>
                      </a:pPr>
                      <a:r>
                        <a:rPr sz="1200" b="1" spc="-15" dirty="0">
                          <a:latin typeface="Meiryo UI"/>
                          <a:cs typeface="Meiryo UI"/>
                        </a:rPr>
                        <a:t>口腔疾患</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a:lnSpc>
                          <a:spcPct val="100000"/>
                        </a:lnSpc>
                        <a:spcBef>
                          <a:spcPts val="360"/>
                        </a:spcBef>
                      </a:pPr>
                      <a:r>
                        <a:rPr sz="1100" dirty="0">
                          <a:latin typeface="Meiryo UI"/>
                          <a:cs typeface="Meiryo UI"/>
                        </a:rPr>
                        <a:t>粘膜炎（口腔内）</a:t>
                      </a:r>
                      <a:r>
                        <a:rPr sz="1100" spc="-20" dirty="0">
                          <a:latin typeface="Meiryo UI"/>
                          <a:cs typeface="Meiryo UI"/>
                        </a:rPr>
                        <a:t>、歯周病など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3"/>
                  </a:ext>
                </a:extLst>
              </a:tr>
              <a:tr h="341630">
                <a:tc>
                  <a:txBody>
                    <a:bodyPr/>
                    <a:lstStyle/>
                    <a:p>
                      <a:pPr algn="ctr">
                        <a:lnSpc>
                          <a:spcPct val="100000"/>
                        </a:lnSpc>
                        <a:spcBef>
                          <a:spcPts val="625"/>
                        </a:spcBef>
                      </a:pPr>
                      <a:r>
                        <a:rPr sz="1200" b="1" spc="-10" dirty="0">
                          <a:latin typeface="Meiryo UI"/>
                          <a:cs typeface="Meiryo UI"/>
                        </a:rPr>
                        <a:t>呼吸器疾患</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a:lnSpc>
                          <a:spcPct val="100000"/>
                        </a:lnSpc>
                        <a:spcBef>
                          <a:spcPts val="360"/>
                        </a:spcBef>
                      </a:pPr>
                      <a:r>
                        <a:rPr sz="1100" spc="-15" dirty="0">
                          <a:latin typeface="Meiryo UI"/>
                          <a:cs typeface="Meiryo UI"/>
                        </a:rPr>
                        <a:t>喘息、ウイルス性感染症など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4"/>
                  </a:ext>
                </a:extLst>
              </a:tr>
              <a:tr h="594360">
                <a:tc>
                  <a:txBody>
                    <a:bodyPr/>
                    <a:lstStyle/>
                    <a:p>
                      <a:pPr marL="419100" marR="179705" indent="-231775">
                        <a:lnSpc>
                          <a:spcPct val="100000"/>
                        </a:lnSpc>
                        <a:spcBef>
                          <a:spcPts val="900"/>
                        </a:spcBef>
                      </a:pPr>
                      <a:r>
                        <a:rPr sz="1200" b="1" spc="-15" dirty="0">
                          <a:latin typeface="Meiryo UI"/>
                          <a:cs typeface="Meiryo UI"/>
                        </a:rPr>
                        <a:t>代謝・循環器・</a:t>
                      </a:r>
                      <a:r>
                        <a:rPr sz="1200" b="1" spc="-20" dirty="0">
                          <a:latin typeface="Meiryo UI"/>
                          <a:cs typeface="Meiryo UI"/>
                        </a:rPr>
                        <a:t>腎疾患</a:t>
                      </a:r>
                      <a:endParaRPr sz="1200">
                        <a:latin typeface="Meiryo UI"/>
                        <a:cs typeface="Meiryo UI"/>
                      </a:endParaRPr>
                    </a:p>
                  </a:txBody>
                  <a:tcPr marL="0" marR="0" marT="1143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marR="214629">
                        <a:lnSpc>
                          <a:spcPct val="100000"/>
                        </a:lnSpc>
                        <a:spcBef>
                          <a:spcPts val="360"/>
                        </a:spcBef>
                      </a:pPr>
                      <a:r>
                        <a:rPr sz="1100" spc="-15" dirty="0">
                          <a:latin typeface="Meiryo UI"/>
                          <a:cs typeface="Meiryo UI"/>
                        </a:rPr>
                        <a:t>肥満、非アルコール性脂肪性肝炎</a:t>
                      </a:r>
                      <a:r>
                        <a:rPr sz="1100" spc="-10" dirty="0">
                          <a:latin typeface="Meiryo UI"/>
                          <a:cs typeface="Meiryo UI"/>
                        </a:rPr>
                        <a:t>（NASH)</a:t>
                      </a:r>
                      <a:r>
                        <a:rPr sz="1100" spc="-15" dirty="0">
                          <a:latin typeface="Meiryo UI"/>
                          <a:cs typeface="Meiryo UI"/>
                        </a:rPr>
                        <a:t>、２型糖尿</a:t>
                      </a:r>
                      <a:r>
                        <a:rPr sz="1100" spc="-25" dirty="0">
                          <a:latin typeface="Meiryo UI"/>
                          <a:cs typeface="Meiryo UI"/>
                        </a:rPr>
                        <a:t>病、</a:t>
                      </a:r>
                      <a:endParaRPr sz="1100">
                        <a:latin typeface="Meiryo UI"/>
                        <a:cs typeface="Meiryo UI"/>
                      </a:endParaRPr>
                    </a:p>
                    <a:p>
                      <a:pPr marL="90805">
                        <a:lnSpc>
                          <a:spcPct val="100000"/>
                        </a:lnSpc>
                        <a:spcBef>
                          <a:spcPts val="5"/>
                        </a:spcBef>
                      </a:pPr>
                      <a:r>
                        <a:rPr sz="1100" spc="-15" dirty="0">
                          <a:latin typeface="Meiryo UI"/>
                          <a:cs typeface="Meiryo UI"/>
                        </a:rPr>
                        <a:t>動脈硬化症、心不全、腎不全、</a:t>
                      </a:r>
                      <a:r>
                        <a:rPr sz="1100" spc="-20" dirty="0">
                          <a:latin typeface="Meiryo UI"/>
                          <a:cs typeface="Meiryo UI"/>
                        </a:rPr>
                        <a:t>IgA腎症など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5"/>
                  </a:ext>
                </a:extLst>
              </a:tr>
              <a:tr h="341630">
                <a:tc>
                  <a:txBody>
                    <a:bodyPr/>
                    <a:lstStyle/>
                    <a:p>
                      <a:pPr algn="ctr">
                        <a:lnSpc>
                          <a:spcPct val="100000"/>
                        </a:lnSpc>
                        <a:spcBef>
                          <a:spcPts val="625"/>
                        </a:spcBef>
                      </a:pPr>
                      <a:r>
                        <a:rPr sz="1200" b="1" spc="-15" dirty="0">
                          <a:latin typeface="Meiryo UI"/>
                          <a:cs typeface="Meiryo UI"/>
                        </a:rPr>
                        <a:t>精神・神経疾患</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a:lnSpc>
                          <a:spcPct val="100000"/>
                        </a:lnSpc>
                        <a:spcBef>
                          <a:spcPts val="360"/>
                        </a:spcBef>
                      </a:pPr>
                      <a:r>
                        <a:rPr sz="1100" spc="-10" dirty="0">
                          <a:latin typeface="Meiryo UI"/>
                          <a:cs typeface="Meiryo UI"/>
                        </a:rPr>
                        <a:t>自閉症など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6"/>
                  </a:ext>
                </a:extLst>
              </a:tr>
              <a:tr h="426720">
                <a:tc>
                  <a:txBody>
                    <a:bodyPr/>
                    <a:lstStyle/>
                    <a:p>
                      <a:pPr algn="ctr">
                        <a:lnSpc>
                          <a:spcPct val="100000"/>
                        </a:lnSpc>
                        <a:spcBef>
                          <a:spcPts val="960"/>
                        </a:spcBef>
                      </a:pPr>
                      <a:r>
                        <a:rPr sz="1200" b="1" spc="-10" dirty="0">
                          <a:latin typeface="Meiryo UI"/>
                          <a:cs typeface="Meiryo UI"/>
                        </a:rPr>
                        <a:t>自己免疫疾患</a:t>
                      </a:r>
                      <a:endParaRPr sz="1200" dirty="0">
                        <a:latin typeface="Meiryo UI"/>
                        <a:cs typeface="Meiryo UI"/>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marR="213360">
                        <a:lnSpc>
                          <a:spcPct val="100000"/>
                        </a:lnSpc>
                        <a:spcBef>
                          <a:spcPts val="360"/>
                        </a:spcBef>
                      </a:pPr>
                      <a:r>
                        <a:rPr sz="1100" spc="-20" dirty="0">
                          <a:latin typeface="Meiryo UI"/>
                          <a:cs typeface="Meiryo UI"/>
                        </a:rPr>
                        <a:t>多発性硬化症、１型糖尿病、アレルギー、リウマチ、網膜</a:t>
                      </a:r>
                      <a:r>
                        <a:rPr sz="1100" dirty="0">
                          <a:latin typeface="Meiryo UI"/>
                          <a:cs typeface="Meiryo UI"/>
                        </a:rPr>
                        <a:t>炎</a:t>
                      </a:r>
                      <a:r>
                        <a:rPr sz="1100" spc="-10" dirty="0">
                          <a:latin typeface="Meiryo UI"/>
                          <a:cs typeface="Meiryo UI"/>
                        </a:rPr>
                        <a:t>（Uveitis</a:t>
                      </a:r>
                      <a:r>
                        <a:rPr sz="1100" spc="-20" dirty="0">
                          <a:latin typeface="Meiryo UI"/>
                          <a:cs typeface="Meiryo UI"/>
                        </a:rPr>
                        <a:t>)など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7"/>
                  </a:ext>
                </a:extLst>
              </a:tr>
              <a:tr h="426084">
                <a:tc>
                  <a:txBody>
                    <a:bodyPr/>
                    <a:lstStyle/>
                    <a:p>
                      <a:pPr algn="ctr">
                        <a:lnSpc>
                          <a:spcPct val="100000"/>
                        </a:lnSpc>
                        <a:spcBef>
                          <a:spcPts val="960"/>
                        </a:spcBef>
                      </a:pPr>
                      <a:r>
                        <a:rPr sz="1200" b="1" spc="-30" dirty="0">
                          <a:latin typeface="Meiryo UI"/>
                          <a:cs typeface="Meiryo UI"/>
                        </a:rPr>
                        <a:t>がん</a:t>
                      </a:r>
                      <a:endParaRPr sz="1200">
                        <a:latin typeface="Meiryo UI"/>
                        <a:cs typeface="Meiryo UI"/>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marR="187325">
                        <a:lnSpc>
                          <a:spcPct val="100000"/>
                        </a:lnSpc>
                        <a:spcBef>
                          <a:spcPts val="360"/>
                        </a:spcBef>
                      </a:pPr>
                      <a:r>
                        <a:rPr sz="1100" spc="-10" dirty="0">
                          <a:latin typeface="Meiryo UI"/>
                          <a:cs typeface="Meiryo UI"/>
                        </a:rPr>
                        <a:t>胃がん（H.pylori</a:t>
                      </a:r>
                      <a:r>
                        <a:rPr sz="1100" dirty="0">
                          <a:latin typeface="Meiryo UI"/>
                          <a:cs typeface="Meiryo UI"/>
                        </a:rPr>
                        <a:t>感染）</a:t>
                      </a:r>
                      <a:r>
                        <a:rPr sz="1100" spc="-20" dirty="0">
                          <a:latin typeface="Meiryo UI"/>
                          <a:cs typeface="Meiryo UI"/>
                        </a:rPr>
                        <a:t>、大腸がん、肝臓がん、子宮体</a:t>
                      </a:r>
                      <a:r>
                        <a:rPr sz="1100" spc="-15" dirty="0">
                          <a:latin typeface="Meiryo UI"/>
                          <a:cs typeface="Meiryo UI"/>
                        </a:rPr>
                        <a:t>がん、免疫チェックポイント阻害治療など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8"/>
                  </a:ext>
                </a:extLst>
              </a:tr>
              <a:tr h="341630">
                <a:tc>
                  <a:txBody>
                    <a:bodyPr/>
                    <a:lstStyle/>
                    <a:p>
                      <a:pPr algn="ctr">
                        <a:lnSpc>
                          <a:spcPct val="100000"/>
                        </a:lnSpc>
                        <a:spcBef>
                          <a:spcPts val="625"/>
                        </a:spcBef>
                      </a:pPr>
                      <a:r>
                        <a:rPr sz="1200" b="1" spc="-15" dirty="0">
                          <a:latin typeface="Meiryo UI"/>
                          <a:cs typeface="Meiryo UI"/>
                        </a:rPr>
                        <a:t>周産期、小児</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a:lnSpc>
                          <a:spcPct val="100000"/>
                        </a:lnSpc>
                        <a:spcBef>
                          <a:spcPts val="360"/>
                        </a:spcBef>
                      </a:pPr>
                      <a:r>
                        <a:rPr sz="1100" spc="-20" dirty="0">
                          <a:latin typeface="Meiryo UI"/>
                          <a:cs typeface="Meiryo UI"/>
                        </a:rPr>
                        <a:t>川崎病、早産/未熟児、流産、不妊など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9"/>
                  </a:ext>
                </a:extLst>
              </a:tr>
              <a:tr h="341630">
                <a:tc>
                  <a:txBody>
                    <a:bodyPr/>
                    <a:lstStyle/>
                    <a:p>
                      <a:pPr algn="ctr">
                        <a:lnSpc>
                          <a:spcPct val="100000"/>
                        </a:lnSpc>
                        <a:spcBef>
                          <a:spcPts val="625"/>
                        </a:spcBef>
                      </a:pPr>
                      <a:r>
                        <a:rPr sz="1200" b="1" spc="-15" dirty="0">
                          <a:latin typeface="Meiryo UI"/>
                          <a:cs typeface="Meiryo UI"/>
                        </a:rPr>
                        <a:t>移植医療</a:t>
                      </a:r>
                      <a:endParaRPr sz="1200">
                        <a:latin typeface="Meiryo UI"/>
                        <a:cs typeface="Meiryo UI"/>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L="90805">
                        <a:lnSpc>
                          <a:spcPct val="100000"/>
                        </a:lnSpc>
                        <a:spcBef>
                          <a:spcPts val="360"/>
                        </a:spcBef>
                      </a:pPr>
                      <a:r>
                        <a:rPr sz="1100" dirty="0">
                          <a:latin typeface="Meiryo UI"/>
                          <a:cs typeface="Meiryo UI"/>
                        </a:rPr>
                        <a:t>移植片対宿主病</a:t>
                      </a:r>
                      <a:r>
                        <a:rPr sz="1100" spc="-10" dirty="0">
                          <a:latin typeface="Meiryo UI"/>
                          <a:cs typeface="Meiryo UI"/>
                        </a:rPr>
                        <a:t>（GVHD</a:t>
                      </a:r>
                      <a:r>
                        <a:rPr sz="1100" spc="-20" dirty="0">
                          <a:latin typeface="Meiryo UI"/>
                          <a:cs typeface="Meiryo UI"/>
                        </a:rPr>
                        <a:t>)など</a:t>
                      </a:r>
                      <a:endParaRPr sz="11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10"/>
                  </a:ext>
                </a:extLst>
              </a:tr>
              <a:tr h="426720">
                <a:tc>
                  <a:txBody>
                    <a:bodyPr/>
                    <a:lstStyle/>
                    <a:p>
                      <a:pPr algn="ctr">
                        <a:lnSpc>
                          <a:spcPct val="100000"/>
                        </a:lnSpc>
                        <a:spcBef>
                          <a:spcPts val="960"/>
                        </a:spcBef>
                      </a:pPr>
                      <a:r>
                        <a:rPr sz="1200" b="1" spc="-20" dirty="0">
                          <a:latin typeface="Meiryo UI"/>
                          <a:cs typeface="Meiryo UI"/>
                        </a:rPr>
                        <a:t>感染症</a:t>
                      </a:r>
                      <a:endParaRPr sz="1200">
                        <a:latin typeface="Meiryo UI"/>
                        <a:cs typeface="Meiryo UI"/>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L="90805" marR="135255">
                        <a:lnSpc>
                          <a:spcPct val="100000"/>
                        </a:lnSpc>
                        <a:spcBef>
                          <a:spcPts val="360"/>
                        </a:spcBef>
                      </a:pPr>
                      <a:r>
                        <a:rPr sz="1100" spc="-20" dirty="0">
                          <a:latin typeface="Meiryo UI"/>
                          <a:cs typeface="Meiryo UI"/>
                        </a:rPr>
                        <a:t>細菌性膣炎/再発性尿路感染症、エイズ、インフルエンザ、</a:t>
                      </a:r>
                      <a:r>
                        <a:rPr sz="1100" spc="-45" dirty="0">
                          <a:latin typeface="Meiryo UI"/>
                          <a:cs typeface="Meiryo UI"/>
                        </a:rPr>
                        <a:t>カンジダ、ノロウイルス、大腸菌</a:t>
                      </a:r>
                      <a:r>
                        <a:rPr sz="1100" spc="-10" dirty="0">
                          <a:latin typeface="Meiryo UI"/>
                          <a:cs typeface="Meiryo UI"/>
                        </a:rPr>
                        <a:t>（O157）</a:t>
                      </a:r>
                      <a:r>
                        <a:rPr sz="1100" spc="-30" dirty="0">
                          <a:latin typeface="Meiryo UI"/>
                          <a:cs typeface="Meiryo UI"/>
                        </a:rPr>
                        <a:t>など</a:t>
                      </a:r>
                      <a:endParaRPr sz="1100" dirty="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11"/>
                  </a:ext>
                </a:extLst>
              </a:tr>
            </a:tbl>
          </a:graphicData>
        </a:graphic>
      </p:graphicFrame>
      <p:sp>
        <p:nvSpPr>
          <p:cNvPr id="8" name="object 8"/>
          <p:cNvSpPr txBox="1"/>
          <p:nvPr/>
        </p:nvSpPr>
        <p:spPr>
          <a:xfrm>
            <a:off x="6589806" y="1347834"/>
            <a:ext cx="3765550" cy="258404"/>
          </a:xfrm>
          <a:prstGeom prst="rect">
            <a:avLst/>
          </a:prstGeom>
        </p:spPr>
        <p:txBody>
          <a:bodyPr vert="horz" wrap="square" lIns="0" tIns="12065" rIns="0" bIns="0" rtlCol="0">
            <a:spAutoFit/>
          </a:bodyPr>
          <a:lstStyle/>
          <a:p>
            <a:pPr marL="12700">
              <a:spcBef>
                <a:spcPts val="95"/>
              </a:spcBef>
            </a:pPr>
            <a:r>
              <a:rPr sz="1600" b="1" spc="-25" dirty="0">
                <a:latin typeface="Meiryo UI"/>
                <a:cs typeface="Meiryo UI"/>
              </a:rPr>
              <a:t>マイクロバイオー</a:t>
            </a:r>
            <a:r>
              <a:rPr sz="1600" b="1" spc="-20" dirty="0">
                <a:latin typeface="Meiryo UI"/>
                <a:cs typeface="Meiryo UI"/>
              </a:rPr>
              <a:t>ム</a:t>
            </a:r>
            <a:r>
              <a:rPr sz="1600" b="1" spc="-25" dirty="0">
                <a:latin typeface="Meiryo UI"/>
                <a:cs typeface="Meiryo UI"/>
              </a:rPr>
              <a:t>との</a:t>
            </a:r>
            <a:r>
              <a:rPr sz="1600" b="1" spc="-30" dirty="0">
                <a:latin typeface="Meiryo UI"/>
                <a:cs typeface="Meiryo UI"/>
              </a:rPr>
              <a:t>関係が</a:t>
            </a:r>
            <a:r>
              <a:rPr sz="1600" b="1" spc="-10" dirty="0">
                <a:latin typeface="Meiryo UI"/>
                <a:cs typeface="Meiryo UI"/>
              </a:rPr>
              <a:t>示</a:t>
            </a:r>
            <a:r>
              <a:rPr sz="1600" b="1" spc="-25" dirty="0">
                <a:latin typeface="Meiryo UI"/>
                <a:cs typeface="Meiryo UI"/>
              </a:rPr>
              <a:t>唆</a:t>
            </a:r>
            <a:r>
              <a:rPr sz="1600" b="1" spc="-20" dirty="0">
                <a:latin typeface="Meiryo UI"/>
                <a:cs typeface="Meiryo UI"/>
              </a:rPr>
              <a:t>さ</a:t>
            </a:r>
            <a:r>
              <a:rPr sz="1600" b="1" spc="-10" dirty="0">
                <a:latin typeface="Meiryo UI"/>
                <a:cs typeface="Meiryo UI"/>
              </a:rPr>
              <a:t>れ</a:t>
            </a:r>
            <a:r>
              <a:rPr sz="1600" b="1" spc="-20" dirty="0">
                <a:latin typeface="Meiryo UI"/>
                <a:cs typeface="Meiryo UI"/>
              </a:rPr>
              <a:t>る</a:t>
            </a:r>
            <a:r>
              <a:rPr sz="1600" b="1" spc="-25" dirty="0">
                <a:latin typeface="Meiryo UI"/>
                <a:cs typeface="Meiryo UI"/>
              </a:rPr>
              <a:t>疾</a:t>
            </a:r>
            <a:r>
              <a:rPr sz="1600" b="1" spc="-50" dirty="0">
                <a:latin typeface="Meiryo UI"/>
                <a:cs typeface="Meiryo UI"/>
              </a:rPr>
              <a:t>患</a:t>
            </a:r>
            <a:endParaRPr sz="1600">
              <a:latin typeface="Meiryo UI"/>
              <a:cs typeface="Meiryo U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02547" y="346377"/>
            <a:ext cx="9309824"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ファイトバイオーム</a:t>
            </a:r>
            <a:endParaRPr sz="2400" spc="-15" dirty="0">
              <a:latin typeface="BIZ UDP明朝 Medium" panose="02020500000000000000" pitchFamily="18" charset="-128"/>
              <a:ea typeface="BIZ UDP明朝 Medium" panose="02020500000000000000" pitchFamily="18" charset="-128"/>
            </a:endParaRPr>
          </a:p>
        </p:txBody>
      </p:sp>
      <p:sp>
        <p:nvSpPr>
          <p:cNvPr id="4" name="object 4"/>
          <p:cNvSpPr txBox="1"/>
          <p:nvPr/>
        </p:nvSpPr>
        <p:spPr>
          <a:xfrm>
            <a:off x="167149" y="974568"/>
            <a:ext cx="11636056" cy="1586332"/>
          </a:xfrm>
          <a:prstGeom prst="rect">
            <a:avLst/>
          </a:prstGeom>
          <a:noFill/>
        </p:spPr>
        <p:txBody>
          <a:bodyPr vert="horz" wrap="square" lIns="0" tIns="107950" rIns="0" bIns="0" rtlCol="0">
            <a:spAutoFit/>
          </a:bodyPr>
          <a:lstStyle/>
          <a:p>
            <a:pPr marL="558800" indent="-343535">
              <a:spcBef>
                <a:spcPts val="850"/>
              </a:spcBef>
              <a:buClr>
                <a:srgbClr val="002060"/>
              </a:buClr>
              <a:buFont typeface="Wingdings"/>
              <a:buChar char=""/>
              <a:tabLst>
                <a:tab pos="558800" algn="l"/>
                <a:tab pos="559435" algn="l"/>
              </a:tabLst>
            </a:pPr>
            <a:r>
              <a:rPr sz="1900" b="1" spc="-5" dirty="0" err="1">
                <a:latin typeface="BIZ UDゴシック" panose="020B0400000000000000" pitchFamily="49" charset="-128"/>
                <a:ea typeface="BIZ UDゴシック" panose="020B0400000000000000" pitchFamily="49" charset="-128"/>
                <a:cs typeface="Meiryo UI"/>
              </a:rPr>
              <a:t>持続的な耕地利用</a:t>
            </a:r>
            <a:r>
              <a:rPr sz="1900" dirty="0" err="1">
                <a:latin typeface="BIZ UDゴシック" panose="020B0400000000000000" pitchFamily="49" charset="-128"/>
                <a:ea typeface="BIZ UDゴシック" panose="020B0400000000000000" pitchFamily="49" charset="-128"/>
                <a:cs typeface="Meiryo UI"/>
              </a:rPr>
              <a:t>や</a:t>
            </a:r>
            <a:r>
              <a:rPr sz="1900" b="1" spc="-15" dirty="0" err="1">
                <a:latin typeface="BIZ UDゴシック" panose="020B0400000000000000" pitchFamily="49" charset="-128"/>
                <a:ea typeface="BIZ UDゴシック" panose="020B0400000000000000" pitchFamily="49" charset="-128"/>
                <a:cs typeface="Meiryo UI"/>
              </a:rPr>
              <a:t>食料生産の維持</a:t>
            </a:r>
            <a:r>
              <a:rPr sz="1900" spc="-10" dirty="0" err="1">
                <a:latin typeface="BIZ UDゴシック" panose="020B0400000000000000" pitchFamily="49" charset="-128"/>
                <a:ea typeface="BIZ UDゴシック" panose="020B0400000000000000" pitchFamily="49" charset="-128"/>
                <a:cs typeface="Meiryo UI"/>
              </a:rPr>
              <a:t>の観点から、</a:t>
            </a:r>
            <a:r>
              <a:rPr sz="1900" b="1" spc="-20" dirty="0" err="1">
                <a:latin typeface="BIZ UDゴシック" panose="020B0400000000000000" pitchFamily="49" charset="-128"/>
                <a:ea typeface="BIZ UDゴシック" panose="020B0400000000000000" pitchFamily="49" charset="-128"/>
                <a:cs typeface="Meiryo UI"/>
              </a:rPr>
              <a:t>ファイトバイオームの活用に期待</a:t>
            </a:r>
            <a:r>
              <a:rPr sz="1900" spc="-15" dirty="0" err="1">
                <a:latin typeface="BIZ UDゴシック" panose="020B0400000000000000" pitchFamily="49" charset="-128"/>
                <a:ea typeface="BIZ UDゴシック" panose="020B0400000000000000" pitchFamily="49" charset="-128"/>
                <a:cs typeface="Meiryo UI"/>
              </a:rPr>
              <a:t>が寄せられている</a:t>
            </a:r>
            <a:r>
              <a:rPr sz="1900" spc="-15" dirty="0">
                <a:latin typeface="BIZ UDゴシック" panose="020B0400000000000000" pitchFamily="49" charset="-128"/>
                <a:ea typeface="BIZ UDゴシック" panose="020B0400000000000000" pitchFamily="49" charset="-128"/>
                <a:cs typeface="Meiryo UI"/>
              </a:rPr>
              <a:t>。</a:t>
            </a:r>
            <a:endParaRPr sz="1900" dirty="0">
              <a:latin typeface="BIZ UDゴシック" panose="020B0400000000000000" pitchFamily="49" charset="-128"/>
              <a:ea typeface="BIZ UDゴシック" panose="020B0400000000000000" pitchFamily="49" charset="-128"/>
              <a:cs typeface="Meiryo UI"/>
            </a:endParaRPr>
          </a:p>
          <a:p>
            <a:pPr marL="558800" marR="368300" indent="-342900">
              <a:spcBef>
                <a:spcPts val="1200"/>
              </a:spcBef>
              <a:buClr>
                <a:srgbClr val="002060"/>
              </a:buClr>
              <a:buFont typeface="Wingdings"/>
              <a:buChar char=""/>
              <a:tabLst>
                <a:tab pos="558800" algn="l"/>
                <a:tab pos="559435" algn="l"/>
              </a:tabLst>
            </a:pPr>
            <a:r>
              <a:rPr sz="1900" spc="-15" dirty="0">
                <a:latin typeface="BIZ UDゴシック" panose="020B0400000000000000" pitchFamily="49" charset="-128"/>
                <a:ea typeface="BIZ UDゴシック" panose="020B0400000000000000" pitchFamily="49" charset="-128"/>
                <a:cs typeface="Meiryo UI"/>
              </a:rPr>
              <a:t>現在、化学農薬の代替として微生物を利用した製品の市場規模は農薬全体の</a:t>
            </a:r>
            <a:r>
              <a:rPr sz="1900" spc="-105" dirty="0">
                <a:latin typeface="BIZ UDゴシック" panose="020B0400000000000000" pitchFamily="49" charset="-128"/>
                <a:ea typeface="BIZ UDゴシック" panose="020B0400000000000000" pitchFamily="49" charset="-128"/>
                <a:cs typeface="Meiryo UI"/>
              </a:rPr>
              <a:t>1</a:t>
            </a:r>
            <a:r>
              <a:rPr sz="1900" spc="-80" dirty="0">
                <a:latin typeface="BIZ UDゴシック" panose="020B0400000000000000" pitchFamily="49" charset="-128"/>
                <a:ea typeface="BIZ UDゴシック" panose="020B0400000000000000" pitchFamily="49" charset="-128"/>
                <a:cs typeface="Meiryo UI"/>
              </a:rPr>
              <a:t>%に</a:t>
            </a:r>
            <a:r>
              <a:rPr sz="1900" spc="-10" dirty="0">
                <a:latin typeface="BIZ UDゴシック" panose="020B0400000000000000" pitchFamily="49" charset="-128"/>
                <a:ea typeface="BIZ UDゴシック" panose="020B0400000000000000" pitchFamily="49" charset="-128"/>
                <a:cs typeface="Meiryo UI"/>
              </a:rPr>
              <a:t>満たないが、今後</a:t>
            </a:r>
            <a:r>
              <a:rPr sz="1900" b="1" dirty="0">
                <a:latin typeface="BIZ UDゴシック" panose="020B0400000000000000" pitchFamily="49" charset="-128"/>
                <a:ea typeface="BIZ UDゴシック" panose="020B0400000000000000" pitchFamily="49" charset="-128"/>
                <a:cs typeface="Meiryo UI"/>
              </a:rPr>
              <a:t>国際市場は年率</a:t>
            </a:r>
            <a:r>
              <a:rPr sz="1900" b="1" spc="-10" dirty="0">
                <a:latin typeface="BIZ UDゴシック" panose="020B0400000000000000" pitchFamily="49" charset="-128"/>
                <a:ea typeface="BIZ UDゴシック" panose="020B0400000000000000" pitchFamily="49" charset="-128"/>
                <a:cs typeface="Meiryo UI"/>
              </a:rPr>
              <a:t>10</a:t>
            </a:r>
            <a:r>
              <a:rPr sz="1900" b="1" spc="-15" dirty="0">
                <a:latin typeface="BIZ UDゴシック" panose="020B0400000000000000" pitchFamily="49" charset="-128"/>
                <a:ea typeface="BIZ UDゴシック" panose="020B0400000000000000" pitchFamily="49" charset="-128"/>
                <a:cs typeface="Meiryo UI"/>
              </a:rPr>
              <a:t>%を超える勢いで拡大</a:t>
            </a:r>
            <a:r>
              <a:rPr sz="1900" spc="-15" dirty="0">
                <a:latin typeface="BIZ UDゴシック" panose="020B0400000000000000" pitchFamily="49" charset="-128"/>
                <a:ea typeface="BIZ UDゴシック" panose="020B0400000000000000" pitchFamily="49" charset="-128"/>
                <a:cs typeface="Meiryo UI"/>
              </a:rPr>
              <a:t>すると予測されている。</a:t>
            </a:r>
            <a:endParaRPr sz="1900" dirty="0">
              <a:latin typeface="BIZ UDゴシック" panose="020B0400000000000000" pitchFamily="49" charset="-128"/>
              <a:ea typeface="BIZ UDゴシック" panose="020B0400000000000000" pitchFamily="49" charset="-128"/>
              <a:cs typeface="Meiryo UI"/>
            </a:endParaRPr>
          </a:p>
          <a:p>
            <a:pPr marL="558800" indent="-343535">
              <a:spcBef>
                <a:spcPts val="1200"/>
              </a:spcBef>
              <a:buClr>
                <a:srgbClr val="002060"/>
              </a:buClr>
              <a:buFont typeface="Wingdings"/>
              <a:buChar char=""/>
              <a:tabLst>
                <a:tab pos="558800" algn="l"/>
                <a:tab pos="559435" algn="l"/>
              </a:tabLst>
            </a:pPr>
            <a:r>
              <a:rPr sz="1900" spc="-10" dirty="0">
                <a:latin typeface="BIZ UDゴシック" panose="020B0400000000000000" pitchFamily="49" charset="-128"/>
                <a:ea typeface="BIZ UDゴシック" panose="020B0400000000000000" pitchFamily="49" charset="-128"/>
                <a:cs typeface="Meiryo UI"/>
              </a:rPr>
              <a:t>海外では、大手企業に加えて</a:t>
            </a:r>
            <a:r>
              <a:rPr sz="1900" b="1" spc="-15" dirty="0">
                <a:latin typeface="BIZ UDゴシック" panose="020B0400000000000000" pitchFamily="49" charset="-128"/>
                <a:ea typeface="BIZ UDゴシック" panose="020B0400000000000000" pitchFamily="49" charset="-128"/>
                <a:cs typeface="Meiryo UI"/>
              </a:rPr>
              <a:t>ベンチャー企業も存在感</a:t>
            </a:r>
            <a:r>
              <a:rPr sz="1900" spc="-20" dirty="0">
                <a:latin typeface="BIZ UDゴシック" panose="020B0400000000000000" pitchFamily="49" charset="-128"/>
                <a:ea typeface="BIZ UDゴシック" panose="020B0400000000000000" pitchFamily="49" charset="-128"/>
                <a:cs typeface="Meiryo UI"/>
              </a:rPr>
              <a:t>を高めている。</a:t>
            </a:r>
            <a:endParaRPr sz="1900" dirty="0">
              <a:latin typeface="BIZ UDゴシック" panose="020B0400000000000000" pitchFamily="49" charset="-128"/>
              <a:ea typeface="BIZ UDゴシック" panose="020B0400000000000000" pitchFamily="49" charset="-128"/>
              <a:cs typeface="Meiryo UI"/>
            </a:endParaRPr>
          </a:p>
        </p:txBody>
      </p:sp>
      <p:sp>
        <p:nvSpPr>
          <p:cNvPr id="5" name="object 5"/>
          <p:cNvSpPr txBox="1"/>
          <p:nvPr/>
        </p:nvSpPr>
        <p:spPr>
          <a:xfrm>
            <a:off x="910046" y="3094726"/>
            <a:ext cx="10485120" cy="258404"/>
          </a:xfrm>
          <a:prstGeom prst="rect">
            <a:avLst/>
          </a:prstGeom>
        </p:spPr>
        <p:txBody>
          <a:bodyPr vert="horz" wrap="square" lIns="0" tIns="12065" rIns="0" bIns="0" rtlCol="0">
            <a:spAutoFit/>
          </a:bodyPr>
          <a:lstStyle/>
          <a:p>
            <a:pPr marL="12700">
              <a:spcBef>
                <a:spcPts val="95"/>
              </a:spcBef>
              <a:tabLst>
                <a:tab pos="4130675" algn="l"/>
              </a:tabLst>
            </a:pPr>
            <a:r>
              <a:rPr sz="1600" b="1" spc="-25" dirty="0">
                <a:latin typeface="BIZ UDゴシック" panose="020B0400000000000000" pitchFamily="49" charset="-128"/>
                <a:ea typeface="BIZ UDゴシック" panose="020B0400000000000000" pitchFamily="49" charset="-128"/>
                <a:cs typeface="Meiryo UI"/>
              </a:rPr>
              <a:t>国内外</a:t>
            </a:r>
            <a:r>
              <a:rPr sz="1600" b="1" spc="-20" dirty="0">
                <a:latin typeface="BIZ UDゴシック" panose="020B0400000000000000" pitchFamily="49" charset="-128"/>
                <a:ea typeface="BIZ UDゴシック" panose="020B0400000000000000" pitchFamily="49" charset="-128"/>
                <a:cs typeface="Meiryo UI"/>
              </a:rPr>
              <a:t>の</a:t>
            </a:r>
            <a:r>
              <a:rPr sz="1600" b="1" spc="-25" dirty="0">
                <a:latin typeface="BIZ UDゴシック" panose="020B0400000000000000" pitchFamily="49" charset="-128"/>
                <a:ea typeface="BIZ UDゴシック" panose="020B0400000000000000" pitchFamily="49" charset="-128"/>
                <a:cs typeface="Meiryo UI"/>
              </a:rPr>
              <a:t>農業用マイ</a:t>
            </a:r>
            <a:r>
              <a:rPr sz="1600" b="1" spc="-30" dirty="0">
                <a:latin typeface="BIZ UDゴシック" panose="020B0400000000000000" pitchFamily="49" charset="-128"/>
                <a:ea typeface="BIZ UDゴシック" panose="020B0400000000000000" pitchFamily="49" charset="-128"/>
                <a:cs typeface="Meiryo UI"/>
              </a:rPr>
              <a:t>ク</a:t>
            </a:r>
            <a:r>
              <a:rPr sz="1600" b="1" spc="-25" dirty="0">
                <a:latin typeface="BIZ UDゴシック" panose="020B0400000000000000" pitchFamily="49" charset="-128"/>
                <a:ea typeface="BIZ UDゴシック" panose="020B0400000000000000" pitchFamily="49" charset="-128"/>
                <a:cs typeface="Meiryo UI"/>
              </a:rPr>
              <a:t>ロ</a:t>
            </a:r>
            <a:r>
              <a:rPr sz="1600" b="1" spc="-10" dirty="0">
                <a:latin typeface="BIZ UDゴシック" panose="020B0400000000000000" pitchFamily="49" charset="-128"/>
                <a:ea typeface="BIZ UDゴシック" panose="020B0400000000000000" pitchFamily="49" charset="-128"/>
                <a:cs typeface="Meiryo UI"/>
              </a:rPr>
              <a:t>バ</a:t>
            </a:r>
            <a:r>
              <a:rPr sz="1600" b="1" spc="-25" dirty="0">
                <a:latin typeface="BIZ UDゴシック" panose="020B0400000000000000" pitchFamily="49" charset="-128"/>
                <a:ea typeface="BIZ UDゴシック" panose="020B0400000000000000" pitchFamily="49" charset="-128"/>
                <a:cs typeface="Meiryo UI"/>
              </a:rPr>
              <a:t>イオー</a:t>
            </a:r>
            <a:r>
              <a:rPr sz="1600" b="1" spc="-20" dirty="0">
                <a:latin typeface="BIZ UDゴシック" panose="020B0400000000000000" pitchFamily="49" charset="-128"/>
                <a:ea typeface="BIZ UDゴシック" panose="020B0400000000000000" pitchFamily="49" charset="-128"/>
                <a:cs typeface="Meiryo UI"/>
              </a:rPr>
              <a:t>ム</a:t>
            </a:r>
            <a:r>
              <a:rPr sz="1600" b="1" spc="-25" dirty="0">
                <a:latin typeface="BIZ UDゴシック" panose="020B0400000000000000" pitchFamily="49" charset="-128"/>
                <a:ea typeface="BIZ UDゴシック" panose="020B0400000000000000" pitchFamily="49" charset="-128"/>
                <a:cs typeface="Meiryo UI"/>
              </a:rPr>
              <a:t>市</a:t>
            </a:r>
            <a:r>
              <a:rPr sz="1600" b="1" spc="-50" dirty="0">
                <a:latin typeface="BIZ UDゴシック" panose="020B0400000000000000" pitchFamily="49" charset="-128"/>
                <a:ea typeface="BIZ UDゴシック" panose="020B0400000000000000" pitchFamily="49" charset="-128"/>
                <a:cs typeface="Meiryo UI"/>
              </a:rPr>
              <a:t>場</a:t>
            </a:r>
            <a:r>
              <a:rPr sz="1600" b="1" dirty="0">
                <a:latin typeface="BIZ UDゴシック" panose="020B0400000000000000" pitchFamily="49" charset="-128"/>
                <a:ea typeface="BIZ UDゴシック" panose="020B0400000000000000" pitchFamily="49" charset="-128"/>
                <a:cs typeface="Meiryo UI"/>
              </a:rPr>
              <a:t>	</a:t>
            </a:r>
            <a:r>
              <a:rPr lang="ja-JP" altLang="en-US" sz="1600" b="1" dirty="0">
                <a:latin typeface="BIZ UDゴシック" panose="020B0400000000000000" pitchFamily="49" charset="-128"/>
                <a:ea typeface="BIZ UDゴシック" panose="020B0400000000000000" pitchFamily="49" charset="-128"/>
                <a:cs typeface="Meiryo UI"/>
              </a:rPr>
              <a:t>　　　　　</a:t>
            </a:r>
            <a:r>
              <a:rPr sz="1600" b="1" spc="-25" dirty="0" err="1">
                <a:latin typeface="BIZ UDゴシック" panose="020B0400000000000000" pitchFamily="49" charset="-128"/>
                <a:ea typeface="BIZ UDゴシック" panose="020B0400000000000000" pitchFamily="49" charset="-128"/>
                <a:cs typeface="Meiryo UI"/>
              </a:rPr>
              <a:t>種子に菌類</a:t>
            </a:r>
            <a:r>
              <a:rPr sz="1600" b="1" spc="-20" dirty="0" err="1">
                <a:latin typeface="BIZ UDゴシック" panose="020B0400000000000000" pitchFamily="49" charset="-128"/>
                <a:ea typeface="BIZ UDゴシック" panose="020B0400000000000000" pitchFamily="49" charset="-128"/>
                <a:cs typeface="Meiryo UI"/>
              </a:rPr>
              <a:t>コ</a:t>
            </a:r>
            <a:r>
              <a:rPr sz="1600" b="1" spc="-25" dirty="0" err="1">
                <a:latin typeface="BIZ UDゴシック" panose="020B0400000000000000" pitchFamily="49" charset="-128"/>
                <a:ea typeface="BIZ UDゴシック" panose="020B0400000000000000" pitchFamily="49" charset="-128"/>
                <a:cs typeface="Meiryo UI"/>
              </a:rPr>
              <a:t>ート</a:t>
            </a:r>
            <a:r>
              <a:rPr sz="1600" b="1" spc="-30" dirty="0" err="1">
                <a:latin typeface="BIZ UDゴシック" panose="020B0400000000000000" pitchFamily="49" charset="-128"/>
                <a:ea typeface="BIZ UDゴシック" panose="020B0400000000000000" pitchFamily="49" charset="-128"/>
                <a:cs typeface="Meiryo UI"/>
              </a:rPr>
              <a:t>が</a:t>
            </a:r>
            <a:r>
              <a:rPr sz="1600" b="1" spc="-20" dirty="0" err="1">
                <a:latin typeface="BIZ UDゴシック" panose="020B0400000000000000" pitchFamily="49" charset="-128"/>
                <a:ea typeface="BIZ UDゴシック" panose="020B0400000000000000" pitchFamily="49" charset="-128"/>
                <a:cs typeface="Meiryo UI"/>
              </a:rPr>
              <a:t>なさ</a:t>
            </a:r>
            <a:r>
              <a:rPr sz="1600" b="1" spc="-25" dirty="0" err="1">
                <a:latin typeface="BIZ UDゴシック" panose="020B0400000000000000" pitchFamily="49" charset="-128"/>
                <a:ea typeface="BIZ UDゴシック" panose="020B0400000000000000" pitchFamily="49" charset="-128"/>
                <a:cs typeface="Meiryo UI"/>
              </a:rPr>
              <a:t>れたト</a:t>
            </a:r>
            <a:r>
              <a:rPr sz="1600" b="1" spc="-20" dirty="0" err="1">
                <a:latin typeface="BIZ UDゴシック" panose="020B0400000000000000" pitchFamily="49" charset="-128"/>
                <a:ea typeface="BIZ UDゴシック" panose="020B0400000000000000" pitchFamily="49" charset="-128"/>
                <a:cs typeface="Meiryo UI"/>
              </a:rPr>
              <a:t>ウ</a:t>
            </a:r>
            <a:r>
              <a:rPr sz="1600" b="1" spc="-10" dirty="0" err="1">
                <a:latin typeface="BIZ UDゴシック" panose="020B0400000000000000" pitchFamily="49" charset="-128"/>
                <a:ea typeface="BIZ UDゴシック" panose="020B0400000000000000" pitchFamily="49" charset="-128"/>
                <a:cs typeface="Meiryo UI"/>
              </a:rPr>
              <a:t>モ</a:t>
            </a:r>
            <a:r>
              <a:rPr sz="1600" b="1" spc="-25" dirty="0" err="1">
                <a:latin typeface="BIZ UDゴシック" panose="020B0400000000000000" pitchFamily="49" charset="-128"/>
                <a:ea typeface="BIZ UDゴシック" panose="020B0400000000000000" pitchFamily="49" charset="-128"/>
                <a:cs typeface="Meiryo UI"/>
              </a:rPr>
              <a:t>ロ</a:t>
            </a:r>
            <a:r>
              <a:rPr sz="1600" b="1" spc="-20" dirty="0" err="1">
                <a:latin typeface="BIZ UDゴシック" panose="020B0400000000000000" pitchFamily="49" charset="-128"/>
                <a:ea typeface="BIZ UDゴシック" panose="020B0400000000000000" pitchFamily="49" charset="-128"/>
                <a:cs typeface="Meiryo UI"/>
              </a:rPr>
              <a:t>コ</a:t>
            </a:r>
            <a:r>
              <a:rPr sz="1600" b="1" spc="-10" dirty="0" err="1">
                <a:latin typeface="BIZ UDゴシック" panose="020B0400000000000000" pitchFamily="49" charset="-128"/>
                <a:ea typeface="BIZ UDゴシック" panose="020B0400000000000000" pitchFamily="49" charset="-128"/>
                <a:cs typeface="Meiryo UI"/>
              </a:rPr>
              <a:t>シ</a:t>
            </a:r>
            <a:r>
              <a:rPr sz="1600" b="1" spc="-25" dirty="0" err="1">
                <a:latin typeface="BIZ UDゴシック" panose="020B0400000000000000" pitchFamily="49" charset="-128"/>
                <a:ea typeface="BIZ UDゴシック" panose="020B0400000000000000" pitchFamily="49" charset="-128"/>
                <a:cs typeface="Meiryo UI"/>
              </a:rPr>
              <a:t>、</a:t>
            </a:r>
            <a:r>
              <a:rPr sz="1600" b="1" spc="-10" dirty="0" err="1">
                <a:latin typeface="BIZ UDゴシック" panose="020B0400000000000000" pitchFamily="49" charset="-128"/>
                <a:ea typeface="BIZ UDゴシック" panose="020B0400000000000000" pitchFamily="49" charset="-128"/>
                <a:cs typeface="Meiryo UI"/>
              </a:rPr>
              <a:t>ダ</a:t>
            </a:r>
            <a:r>
              <a:rPr sz="1600" b="1" spc="-25" dirty="0" err="1">
                <a:latin typeface="BIZ UDゴシック" panose="020B0400000000000000" pitchFamily="49" charset="-128"/>
                <a:ea typeface="BIZ UDゴシック" panose="020B0400000000000000" pitchFamily="49" charset="-128"/>
                <a:cs typeface="Meiryo UI"/>
              </a:rPr>
              <a:t>イ</a:t>
            </a:r>
            <a:r>
              <a:rPr sz="1600" b="1" spc="-10" dirty="0" err="1">
                <a:latin typeface="BIZ UDゴシック" panose="020B0400000000000000" pitchFamily="49" charset="-128"/>
                <a:ea typeface="BIZ UDゴシック" panose="020B0400000000000000" pitchFamily="49" charset="-128"/>
                <a:cs typeface="Meiryo UI"/>
              </a:rPr>
              <a:t>ズ</a:t>
            </a:r>
            <a:r>
              <a:rPr sz="1600" b="1" spc="-25" dirty="0" err="1">
                <a:latin typeface="BIZ UDゴシック" panose="020B0400000000000000" pitchFamily="49" charset="-128"/>
                <a:ea typeface="BIZ UDゴシック" panose="020B0400000000000000" pitchFamily="49" charset="-128"/>
                <a:cs typeface="Meiryo UI"/>
              </a:rPr>
              <a:t>の</a:t>
            </a:r>
            <a:r>
              <a:rPr sz="1600" b="1" spc="-30" dirty="0" err="1">
                <a:latin typeface="BIZ UDゴシック" panose="020B0400000000000000" pitchFamily="49" charset="-128"/>
                <a:ea typeface="BIZ UDゴシック" panose="020B0400000000000000" pitchFamily="49" charset="-128"/>
                <a:cs typeface="Meiryo UI"/>
              </a:rPr>
              <a:t>生</a:t>
            </a:r>
            <a:r>
              <a:rPr sz="1600" b="1" spc="-50" dirty="0" err="1">
                <a:latin typeface="BIZ UDゴシック" panose="020B0400000000000000" pitchFamily="49" charset="-128"/>
                <a:ea typeface="BIZ UDゴシック" panose="020B0400000000000000" pitchFamily="49" charset="-128"/>
                <a:cs typeface="Meiryo UI"/>
              </a:rPr>
              <a:t>育</a:t>
            </a:r>
            <a:endParaRPr sz="1600" dirty="0">
              <a:latin typeface="BIZ UDゴシック" panose="020B0400000000000000" pitchFamily="49" charset="-128"/>
              <a:ea typeface="BIZ UDゴシック" panose="020B0400000000000000" pitchFamily="49" charset="-128"/>
              <a:cs typeface="Meiryo UI"/>
            </a:endParaRPr>
          </a:p>
        </p:txBody>
      </p:sp>
      <p:sp>
        <p:nvSpPr>
          <p:cNvPr id="6" name="object 6"/>
          <p:cNvSpPr txBox="1"/>
          <p:nvPr/>
        </p:nvSpPr>
        <p:spPr>
          <a:xfrm>
            <a:off x="0" y="6338985"/>
            <a:ext cx="12192000" cy="511037"/>
          </a:xfrm>
          <a:prstGeom prst="rect">
            <a:avLst/>
          </a:prstGeom>
        </p:spPr>
        <p:txBody>
          <a:bodyPr vert="horz" wrap="square" lIns="0" tIns="13335" rIns="0" bIns="0" rtlCol="0">
            <a:spAutoFit/>
          </a:bodyPr>
          <a:lstStyle/>
          <a:p>
            <a:pPr marL="12700" marR="5080" indent="-635" algn="ctr">
              <a:spcBef>
                <a:spcPts val="105"/>
              </a:spcBef>
            </a:pPr>
            <a:r>
              <a:rPr lang="ja-JP" altLang="en-US" sz="1050" dirty="0">
                <a:latin typeface="BIZ UDP明朝 Medium" panose="02020500000000000000" pitchFamily="18" charset="-128"/>
                <a:ea typeface="BIZ UDP明朝 Medium" panose="02020500000000000000" pitchFamily="18" charset="-128"/>
                <a:cs typeface="Meiryo UI"/>
              </a:rPr>
              <a:t>出所：経済産業省</a:t>
            </a:r>
            <a:endParaRPr lang="en-US" altLang="ja-JP" sz="1050" dirty="0">
              <a:latin typeface="BIZ UDP明朝 Medium" panose="02020500000000000000" pitchFamily="18" charset="-128"/>
              <a:ea typeface="BIZ UDP明朝 Medium" panose="02020500000000000000" pitchFamily="18" charset="-128"/>
              <a:cs typeface="Meiryo UI"/>
            </a:endParaRPr>
          </a:p>
          <a:p>
            <a:pPr marL="12700" marR="5080" indent="-635" algn="ctr">
              <a:spcBef>
                <a:spcPts val="105"/>
              </a:spcBef>
            </a:pPr>
            <a:r>
              <a:rPr sz="1050" spc="-20" dirty="0" err="1">
                <a:latin typeface="BIZ UDP明朝 Medium" panose="02020500000000000000" pitchFamily="18" charset="-128"/>
                <a:ea typeface="BIZ UDP明朝 Medium" panose="02020500000000000000" pitchFamily="18" charset="-128"/>
                <a:cs typeface="Meiryo UI"/>
              </a:rPr>
              <a:t>国立研究開発法人</a:t>
            </a:r>
            <a:r>
              <a:rPr sz="1050" spc="-20" dirty="0">
                <a:latin typeface="BIZ UDP明朝 Medium" panose="02020500000000000000" pitchFamily="18" charset="-128"/>
                <a:ea typeface="BIZ UDP明朝 Medium" panose="02020500000000000000" pitchFamily="18" charset="-128"/>
                <a:cs typeface="Meiryo UI"/>
              </a:rPr>
              <a:t> 新エネルギー・産業技術総合開発機構技術戦略研究センター「</a:t>
            </a:r>
            <a:r>
              <a:rPr sz="1050" spc="-15" dirty="0">
                <a:latin typeface="BIZ UDP明朝 Medium" panose="02020500000000000000" pitchFamily="18" charset="-128"/>
                <a:ea typeface="BIZ UDP明朝 Medium" panose="02020500000000000000" pitchFamily="18" charset="-128"/>
                <a:cs typeface="Meiryo UI"/>
              </a:rPr>
              <a:t>T</a:t>
            </a:r>
            <a:r>
              <a:rPr sz="1050" dirty="0">
                <a:latin typeface="BIZ UDP明朝 Medium" panose="02020500000000000000" pitchFamily="18" charset="-128"/>
                <a:ea typeface="BIZ UDP明朝 Medium" panose="02020500000000000000" pitchFamily="18" charset="-128"/>
                <a:cs typeface="Meiryo UI"/>
              </a:rPr>
              <a:t>SC</a:t>
            </a:r>
            <a:r>
              <a:rPr sz="1050" spc="285"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For</a:t>
            </a:r>
            <a:r>
              <a:rPr sz="1050" dirty="0">
                <a:latin typeface="BIZ UDP明朝 Medium" panose="02020500000000000000" pitchFamily="18" charset="-128"/>
                <a:ea typeface="BIZ UDP明朝 Medium" panose="02020500000000000000" pitchFamily="18" charset="-128"/>
                <a:cs typeface="Meiryo UI"/>
              </a:rPr>
              <a:t>es</a:t>
            </a:r>
            <a:r>
              <a:rPr sz="1050" spc="-5" dirty="0">
                <a:latin typeface="BIZ UDP明朝 Medium" panose="02020500000000000000" pitchFamily="18" charset="-128"/>
                <a:ea typeface="BIZ UDP明朝 Medium" panose="02020500000000000000" pitchFamily="18" charset="-128"/>
                <a:cs typeface="Meiryo UI"/>
              </a:rPr>
              <a:t>igh</a:t>
            </a:r>
            <a:r>
              <a:rPr sz="1050" dirty="0">
                <a:latin typeface="BIZ UDP明朝 Medium" panose="02020500000000000000" pitchFamily="18" charset="-128"/>
                <a:ea typeface="BIZ UDP明朝 Medium" panose="02020500000000000000" pitchFamily="18" charset="-128"/>
                <a:cs typeface="Meiryo UI"/>
              </a:rPr>
              <a:t>t</a:t>
            </a:r>
            <a:r>
              <a:rPr sz="1050" spc="-5" dirty="0">
                <a:latin typeface="BIZ UDP明朝 Medium" panose="02020500000000000000" pitchFamily="18" charset="-128"/>
                <a:ea typeface="BIZ UDP明朝 Medium" panose="02020500000000000000" pitchFamily="18" charset="-128"/>
                <a:cs typeface="Meiryo UI"/>
              </a:rPr>
              <a:t> Vol</a:t>
            </a:r>
            <a:r>
              <a:rPr sz="1050" dirty="0">
                <a:latin typeface="BIZ UDP明朝 Medium" panose="02020500000000000000" pitchFamily="18" charset="-128"/>
                <a:ea typeface="BIZ UDP明朝 Medium" panose="02020500000000000000" pitchFamily="18" charset="-128"/>
                <a:cs typeface="Meiryo UI"/>
              </a:rPr>
              <a:t>.33</a:t>
            </a:r>
            <a:r>
              <a:rPr sz="1050" spc="-15" dirty="0">
                <a:latin typeface="BIZ UDP明朝 Medium" panose="02020500000000000000" pitchFamily="18" charset="-128"/>
                <a:ea typeface="BIZ UDP明朝 Medium" panose="02020500000000000000" pitchFamily="18" charset="-128"/>
                <a:cs typeface="Meiryo UI"/>
              </a:rPr>
              <a:t>」 微生物群の利用及び制御分野の技術戦略策定に</a:t>
            </a:r>
            <a:r>
              <a:rPr sz="1050" spc="-35" dirty="0">
                <a:latin typeface="BIZ UDP明朝 Medium" panose="02020500000000000000" pitchFamily="18" charset="-128"/>
                <a:ea typeface="BIZ UDP明朝 Medium" panose="02020500000000000000" pitchFamily="18" charset="-128"/>
                <a:cs typeface="Meiryo UI"/>
              </a:rPr>
              <a:t>向けて、 </a:t>
            </a:r>
            <a:r>
              <a:rPr sz="1050" spc="-5" dirty="0">
                <a:latin typeface="BIZ UDP明朝 Medium" panose="02020500000000000000" pitchFamily="18" charset="-128"/>
                <a:ea typeface="BIZ UDP明朝 Medium" panose="02020500000000000000" pitchFamily="18" charset="-128"/>
                <a:cs typeface="Calibri"/>
              </a:rPr>
              <a:t>J</a:t>
            </a:r>
            <a:r>
              <a:rPr sz="1050" spc="-10" dirty="0">
                <a:latin typeface="BIZ UDP明朝 Medium" panose="02020500000000000000" pitchFamily="18" charset="-128"/>
                <a:ea typeface="BIZ UDP明朝 Medium" panose="02020500000000000000" pitchFamily="18" charset="-128"/>
                <a:cs typeface="Calibri"/>
              </a:rPr>
              <a:t>S</a:t>
            </a:r>
            <a:r>
              <a:rPr sz="1050" dirty="0">
                <a:latin typeface="BIZ UDP明朝 Medium" panose="02020500000000000000" pitchFamily="18" charset="-128"/>
                <a:ea typeface="BIZ UDP明朝 Medium" panose="02020500000000000000" pitchFamily="18" charset="-128"/>
                <a:cs typeface="Calibri"/>
              </a:rPr>
              <a:t>T-CR</a:t>
            </a:r>
            <a:r>
              <a:rPr sz="1050" spc="-5" dirty="0">
                <a:latin typeface="BIZ UDP明朝 Medium" panose="02020500000000000000" pitchFamily="18" charset="-128"/>
                <a:ea typeface="BIZ UDP明朝 Medium" panose="02020500000000000000" pitchFamily="18" charset="-128"/>
                <a:cs typeface="Calibri"/>
              </a:rPr>
              <a:t>DS</a:t>
            </a:r>
            <a:r>
              <a:rPr sz="1050" dirty="0">
                <a:latin typeface="BIZ UDP明朝 Medium" panose="02020500000000000000" pitchFamily="18" charset="-128"/>
                <a:ea typeface="BIZ UDP明朝 Medium" panose="02020500000000000000" pitchFamily="18" charset="-128"/>
                <a:cs typeface="Calibri"/>
              </a:rPr>
              <a:t>-</a:t>
            </a:r>
            <a:r>
              <a:rPr sz="1050" spc="-10" dirty="0">
                <a:latin typeface="BIZ UDP明朝 Medium" panose="02020500000000000000" pitchFamily="18" charset="-128"/>
                <a:ea typeface="BIZ UDP明朝 Medium" panose="02020500000000000000" pitchFamily="18" charset="-128"/>
                <a:cs typeface="Calibri"/>
              </a:rPr>
              <a:t>F</a:t>
            </a:r>
            <a:r>
              <a:rPr sz="1050" dirty="0">
                <a:latin typeface="BIZ UDP明朝 Medium" panose="02020500000000000000" pitchFamily="18" charset="-128"/>
                <a:ea typeface="BIZ UDP明朝 Medium" panose="02020500000000000000" pitchFamily="18" charset="-128"/>
                <a:cs typeface="Calibri"/>
              </a:rPr>
              <a:t>Y2016-</a:t>
            </a:r>
            <a:r>
              <a:rPr sz="1050" spc="-10" dirty="0">
                <a:latin typeface="BIZ UDP明朝 Medium" panose="02020500000000000000" pitchFamily="18" charset="-128"/>
                <a:ea typeface="BIZ UDP明朝 Medium" panose="02020500000000000000" pitchFamily="18" charset="-128"/>
                <a:cs typeface="Calibri"/>
              </a:rPr>
              <a:t>SP</a:t>
            </a:r>
            <a:r>
              <a:rPr sz="1050" dirty="0">
                <a:latin typeface="BIZ UDP明朝 Medium" panose="02020500000000000000" pitchFamily="18" charset="-128"/>
                <a:ea typeface="BIZ UDP明朝 Medium" panose="02020500000000000000" pitchFamily="18" charset="-128"/>
                <a:cs typeface="Calibri"/>
              </a:rPr>
              <a:t>-01 , </a:t>
            </a:r>
            <a:r>
              <a:rPr sz="1050" dirty="0">
                <a:latin typeface="BIZ UDP明朝 Medium" panose="02020500000000000000" pitchFamily="18" charset="-128"/>
                <a:ea typeface="BIZ UDP明朝 Medium" panose="02020500000000000000" pitchFamily="18" charset="-128"/>
                <a:cs typeface="Meiryo UI"/>
              </a:rPr>
              <a:t>A</a:t>
            </a:r>
            <a:r>
              <a:rPr sz="1050" spc="5" dirty="0">
                <a:latin typeface="BIZ UDP明朝 Medium" panose="02020500000000000000" pitchFamily="18" charset="-128"/>
                <a:ea typeface="BIZ UDP明朝 Medium" panose="02020500000000000000" pitchFamily="18" charset="-128"/>
                <a:cs typeface="Meiryo UI"/>
              </a:rPr>
              <a:t>d</a:t>
            </a:r>
            <a:r>
              <a:rPr sz="1050" spc="-5" dirty="0">
                <a:latin typeface="BIZ UDP明朝 Medium" panose="02020500000000000000" pitchFamily="18" charset="-128"/>
                <a:ea typeface="BIZ UDP明朝 Medium" panose="02020500000000000000" pitchFamily="18" charset="-128"/>
                <a:cs typeface="Meiryo UI"/>
              </a:rPr>
              <a:t>a</a:t>
            </a:r>
            <a:r>
              <a:rPr sz="1050" spc="5" dirty="0">
                <a:latin typeface="BIZ UDP明朝 Medium" panose="02020500000000000000" pitchFamily="18" charset="-128"/>
                <a:ea typeface="BIZ UDP明朝 Medium" panose="02020500000000000000" pitchFamily="18" charset="-128"/>
                <a:cs typeface="Meiryo UI"/>
              </a:rPr>
              <a:t>p</a:t>
            </a:r>
            <a:r>
              <a:rPr sz="1050" spc="-5" dirty="0">
                <a:latin typeface="BIZ UDP明朝 Medium" panose="02020500000000000000" pitchFamily="18" charset="-128"/>
                <a:ea typeface="BIZ UDP明朝 Medium" panose="02020500000000000000" pitchFamily="18" charset="-128"/>
                <a:cs typeface="Meiryo UI"/>
              </a:rPr>
              <a:t>ti</a:t>
            </a:r>
            <a:r>
              <a:rPr sz="1050" dirty="0">
                <a:latin typeface="BIZ UDP明朝 Medium" panose="02020500000000000000" pitchFamily="18" charset="-128"/>
                <a:ea typeface="BIZ UDP明朝 Medium" panose="02020500000000000000" pitchFamily="18" charset="-128"/>
                <a:cs typeface="Meiryo UI"/>
              </a:rPr>
              <a:t>ve</a:t>
            </a:r>
            <a:r>
              <a:rPr sz="1050" spc="-1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Sy</a:t>
            </a:r>
            <a:r>
              <a:rPr sz="1050" spc="-5" dirty="0">
                <a:latin typeface="BIZ UDP明朝 Medium" panose="02020500000000000000" pitchFamily="18" charset="-128"/>
                <a:ea typeface="BIZ UDP明朝 Medium" panose="02020500000000000000" pitchFamily="18" charset="-128"/>
                <a:cs typeface="Meiryo UI"/>
              </a:rPr>
              <a:t>m</a:t>
            </a:r>
            <a:r>
              <a:rPr sz="1050" spc="-10" dirty="0">
                <a:latin typeface="BIZ UDP明朝 Medium" panose="02020500000000000000" pitchFamily="18" charset="-128"/>
                <a:ea typeface="BIZ UDP明朝 Medium" panose="02020500000000000000" pitchFamily="18" charset="-128"/>
                <a:cs typeface="Meiryo UI"/>
              </a:rPr>
              <a:t>b</a:t>
            </a:r>
            <a:r>
              <a:rPr sz="1050" spc="-5" dirty="0">
                <a:latin typeface="BIZ UDP明朝 Medium" panose="02020500000000000000" pitchFamily="18" charset="-128"/>
                <a:ea typeface="BIZ UDP明朝 Medium" panose="02020500000000000000" pitchFamily="18" charset="-128"/>
                <a:cs typeface="Meiryo UI"/>
              </a:rPr>
              <a:t>ioti</a:t>
            </a:r>
            <a:r>
              <a:rPr sz="1050" dirty="0">
                <a:latin typeface="BIZ UDP明朝 Medium" panose="02020500000000000000" pitchFamily="18" charset="-128"/>
                <a:ea typeface="BIZ UDP明朝 Medium" panose="02020500000000000000" pitchFamily="18" charset="-128"/>
                <a:cs typeface="Meiryo UI"/>
              </a:rPr>
              <a:t>c</a:t>
            </a:r>
            <a:r>
              <a:rPr sz="1050" spc="-2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Tec</a:t>
            </a:r>
            <a:r>
              <a:rPr sz="1050" spc="-5" dirty="0">
                <a:latin typeface="BIZ UDP明朝 Medium" panose="02020500000000000000" pitchFamily="18" charset="-128"/>
                <a:ea typeface="BIZ UDP明朝 Medium" panose="02020500000000000000" pitchFamily="18" charset="-128"/>
                <a:cs typeface="Meiryo UI"/>
              </a:rPr>
              <a:t>hnologi</a:t>
            </a:r>
            <a:r>
              <a:rPr sz="1050" dirty="0">
                <a:latin typeface="BIZ UDP明朝 Medium" panose="02020500000000000000" pitchFamily="18" charset="-128"/>
                <a:ea typeface="BIZ UDP明朝 Medium" panose="02020500000000000000" pitchFamily="18" charset="-128"/>
                <a:cs typeface="Meiryo UI"/>
              </a:rPr>
              <a:t>es,</a:t>
            </a:r>
            <a:r>
              <a:rPr sz="1050" spc="-45"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R</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d</a:t>
            </a:r>
            <a:r>
              <a:rPr sz="1050" spc="-10" dirty="0">
                <a:latin typeface="BIZ UDP明朝 Medium" panose="02020500000000000000" pitchFamily="18" charset="-128"/>
                <a:ea typeface="BIZ UDP明朝 Medium" panose="02020500000000000000" pitchFamily="18" charset="-128"/>
                <a:cs typeface="Meiryo UI"/>
              </a:rPr>
              <a:t>m</a:t>
            </a:r>
            <a:r>
              <a:rPr sz="1050" spc="-5" dirty="0">
                <a:latin typeface="BIZ UDP明朝 Medium" panose="02020500000000000000" pitchFamily="18" charset="-128"/>
                <a:ea typeface="BIZ UDP明朝 Medium" panose="02020500000000000000" pitchFamily="18" charset="-128"/>
                <a:cs typeface="Meiryo UI"/>
              </a:rPr>
              <a:t>an</a:t>
            </a:r>
            <a:r>
              <a:rPr sz="1050" spc="-1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et</a:t>
            </a:r>
            <a:r>
              <a:rPr sz="1050" spc="-15"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al., </a:t>
            </a:r>
            <a:r>
              <a:rPr sz="1050" dirty="0">
                <a:latin typeface="BIZ UDP明朝 Medium" panose="02020500000000000000" pitchFamily="18" charset="-128"/>
                <a:ea typeface="BIZ UDP明朝 Medium" panose="02020500000000000000" pitchFamily="18" charset="-128"/>
                <a:cs typeface="Meiryo UI"/>
              </a:rPr>
              <a:t>T</a:t>
            </a:r>
            <a:r>
              <a:rPr sz="1050" spc="-5" dirty="0">
                <a:latin typeface="BIZ UDP明朝 Medium" panose="02020500000000000000" pitchFamily="18" charset="-128"/>
                <a:ea typeface="BIZ UDP明朝 Medium" panose="02020500000000000000" pitchFamily="18" charset="-128"/>
                <a:cs typeface="Meiryo UI"/>
              </a:rPr>
              <a:t>h</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rmotol</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ran</a:t>
            </a:r>
            <a:r>
              <a:rPr sz="1050" dirty="0">
                <a:latin typeface="BIZ UDP明朝 Medium" panose="02020500000000000000" pitchFamily="18" charset="-128"/>
                <a:ea typeface="BIZ UDP明朝 Medium" panose="02020500000000000000" pitchFamily="18" charset="-128"/>
                <a:cs typeface="Meiryo UI"/>
              </a:rPr>
              <a:t>ce</a:t>
            </a:r>
            <a:r>
              <a:rPr sz="1050" spc="-20"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G</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n</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rat</a:t>
            </a:r>
            <a:r>
              <a:rPr sz="1050" dirty="0">
                <a:latin typeface="BIZ UDP明朝 Medium" panose="02020500000000000000" pitchFamily="18" charset="-128"/>
                <a:ea typeface="BIZ UDP明朝 Medium" panose="02020500000000000000" pitchFamily="18" charset="-128"/>
                <a:cs typeface="Meiryo UI"/>
              </a:rPr>
              <a:t>ed</a:t>
            </a:r>
            <a:r>
              <a:rPr sz="1050" spc="-30"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b</a:t>
            </a:r>
            <a:r>
              <a:rPr sz="1050" dirty="0">
                <a:latin typeface="BIZ UDP明朝 Medium" panose="02020500000000000000" pitchFamily="18" charset="-128"/>
                <a:ea typeface="BIZ UDP明朝 Medium" panose="02020500000000000000" pitchFamily="18" charset="-128"/>
                <a:cs typeface="Meiryo UI"/>
              </a:rPr>
              <a:t>y</a:t>
            </a:r>
            <a:r>
              <a:rPr sz="1050" spc="-10" dirty="0">
                <a:latin typeface="BIZ UDP明朝 Medium" panose="02020500000000000000" pitchFamily="18" charset="-128"/>
                <a:ea typeface="BIZ UDP明朝 Medium" panose="02020500000000000000" pitchFamily="18" charset="-128"/>
                <a:cs typeface="Meiryo UI"/>
              </a:rPr>
              <a:t> P</a:t>
            </a:r>
            <a:r>
              <a:rPr sz="1050" spc="-5" dirty="0">
                <a:latin typeface="BIZ UDP明朝 Medium" panose="02020500000000000000" pitchFamily="18" charset="-128"/>
                <a:ea typeface="BIZ UDP明朝 Medium" panose="02020500000000000000" pitchFamily="18" charset="-128"/>
                <a:cs typeface="Meiryo UI"/>
              </a:rPr>
              <a:t>lant</a:t>
            </a:r>
            <a:r>
              <a:rPr sz="1050" spc="5" dirty="0">
                <a:latin typeface="BIZ UDP明朝 Medium" panose="02020500000000000000" pitchFamily="18" charset="-128"/>
                <a:ea typeface="BIZ UDP明朝 Medium" panose="02020500000000000000" pitchFamily="18" charset="-128"/>
                <a:cs typeface="Meiryo UI"/>
              </a:rPr>
              <a:t>/</a:t>
            </a:r>
            <a:r>
              <a:rPr sz="1050" spc="-5" dirty="0">
                <a:latin typeface="BIZ UDP明朝 Medium" panose="02020500000000000000" pitchFamily="18" charset="-128"/>
                <a:ea typeface="BIZ UDP明朝 Medium" panose="02020500000000000000" pitchFamily="18" charset="-128"/>
                <a:cs typeface="Meiryo UI"/>
              </a:rPr>
              <a:t>Fun</a:t>
            </a:r>
            <a:r>
              <a:rPr sz="1050" spc="-10" dirty="0">
                <a:latin typeface="BIZ UDP明朝 Medium" panose="02020500000000000000" pitchFamily="18" charset="-128"/>
                <a:ea typeface="BIZ UDP明朝 Medium" panose="02020500000000000000" pitchFamily="18" charset="-128"/>
                <a:cs typeface="Meiryo UI"/>
              </a:rPr>
              <a:t>g</a:t>
            </a:r>
            <a:r>
              <a:rPr sz="1050" spc="-5" dirty="0">
                <a:latin typeface="BIZ UDP明朝 Medium" panose="02020500000000000000" pitchFamily="18" charset="-128"/>
                <a:ea typeface="BIZ UDP明朝 Medium" panose="02020500000000000000" pitchFamily="18" charset="-128"/>
                <a:cs typeface="Meiryo UI"/>
              </a:rPr>
              <a:t>a</a:t>
            </a:r>
            <a:r>
              <a:rPr sz="1050" dirty="0">
                <a:latin typeface="BIZ UDP明朝 Medium" panose="02020500000000000000" pitchFamily="18" charset="-128"/>
                <a:ea typeface="BIZ UDP明朝 Medium" panose="02020500000000000000" pitchFamily="18" charset="-128"/>
                <a:cs typeface="Meiryo UI"/>
              </a:rPr>
              <a:t>l</a:t>
            </a:r>
            <a:r>
              <a:rPr sz="1050" spc="1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Sy</a:t>
            </a:r>
            <a:r>
              <a:rPr sz="1050" spc="-10" dirty="0">
                <a:latin typeface="BIZ UDP明朝 Medium" panose="02020500000000000000" pitchFamily="18" charset="-128"/>
                <a:ea typeface="BIZ UDP明朝 Medium" panose="02020500000000000000" pitchFamily="18" charset="-128"/>
                <a:cs typeface="Meiryo UI"/>
              </a:rPr>
              <a:t>m</a:t>
            </a:r>
            <a:r>
              <a:rPr sz="1050" spc="5" dirty="0">
                <a:latin typeface="BIZ UDP明朝 Medium" panose="02020500000000000000" pitchFamily="18" charset="-128"/>
                <a:ea typeface="BIZ UDP明朝 Medium" panose="02020500000000000000" pitchFamily="18" charset="-128"/>
                <a:cs typeface="Meiryo UI"/>
              </a:rPr>
              <a:t>b</a:t>
            </a:r>
            <a:r>
              <a:rPr sz="1050" spc="-5" dirty="0">
                <a:latin typeface="BIZ UDP明朝 Medium" panose="02020500000000000000" pitchFamily="18" charset="-128"/>
                <a:ea typeface="BIZ UDP明朝 Medium" panose="02020500000000000000" pitchFamily="18" charset="-128"/>
                <a:cs typeface="Meiryo UI"/>
              </a:rPr>
              <a:t>io</a:t>
            </a:r>
            <a:r>
              <a:rPr sz="1050" dirty="0">
                <a:latin typeface="BIZ UDP明朝 Medium" panose="02020500000000000000" pitchFamily="18" charset="-128"/>
                <a:ea typeface="BIZ UDP明朝 Medium" panose="02020500000000000000" pitchFamily="18" charset="-128"/>
                <a:cs typeface="Meiryo UI"/>
              </a:rPr>
              <a:t>s</a:t>
            </a:r>
            <a:r>
              <a:rPr sz="1050" spc="-5" dirty="0">
                <a:latin typeface="BIZ UDP明朝 Medium" panose="02020500000000000000" pitchFamily="18" charset="-128"/>
                <a:ea typeface="BIZ UDP明朝 Medium" panose="02020500000000000000" pitchFamily="18" charset="-128"/>
                <a:cs typeface="Meiryo UI"/>
              </a:rPr>
              <a:t>i</a:t>
            </a:r>
            <a:r>
              <a:rPr sz="1050" dirty="0">
                <a:latin typeface="BIZ UDP明朝 Medium" panose="02020500000000000000" pitchFamily="18" charset="-128"/>
                <a:ea typeface="BIZ UDP明朝 Medium" panose="02020500000000000000" pitchFamily="18" charset="-128"/>
                <a:cs typeface="Meiryo UI"/>
              </a:rPr>
              <a:t>s</a:t>
            </a:r>
            <a:r>
              <a:rPr sz="1050" spc="-2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(200</a:t>
            </a:r>
            <a:r>
              <a:rPr sz="1050" spc="-10" dirty="0">
                <a:latin typeface="BIZ UDP明朝 Medium" panose="02020500000000000000" pitchFamily="18" charset="-128"/>
                <a:ea typeface="BIZ UDP明朝 Medium" panose="02020500000000000000" pitchFamily="18" charset="-128"/>
                <a:cs typeface="Meiryo UI"/>
              </a:rPr>
              <a:t>2</a:t>
            </a:r>
            <a:r>
              <a:rPr sz="1050" dirty="0">
                <a:latin typeface="BIZ UDP明朝 Medium" panose="02020500000000000000" pitchFamily="18" charset="-128"/>
                <a:ea typeface="BIZ UDP明朝 Medium" panose="02020500000000000000" pitchFamily="18" charset="-128"/>
                <a:cs typeface="Meiryo UI"/>
              </a:rPr>
              <a:t>), Sc</a:t>
            </a:r>
            <a:r>
              <a:rPr sz="1050" spc="-5" dirty="0">
                <a:latin typeface="BIZ UDP明朝 Medium" panose="02020500000000000000" pitchFamily="18" charset="-128"/>
                <a:ea typeface="BIZ UDP明朝 Medium" panose="02020500000000000000" pitchFamily="18" charset="-128"/>
                <a:cs typeface="Meiryo UI"/>
              </a:rPr>
              <a:t>i</a:t>
            </a:r>
            <a:r>
              <a:rPr sz="1050" dirty="0">
                <a:latin typeface="BIZ UDP明朝 Medium" panose="02020500000000000000" pitchFamily="18" charset="-128"/>
                <a:ea typeface="BIZ UDP明朝 Medium" panose="02020500000000000000" pitchFamily="18" charset="-128"/>
                <a:cs typeface="Meiryo UI"/>
              </a:rPr>
              <a:t>e</a:t>
            </a:r>
            <a:r>
              <a:rPr sz="1050" spc="-5" dirty="0">
                <a:latin typeface="BIZ UDP明朝 Medium" panose="02020500000000000000" pitchFamily="18" charset="-128"/>
                <a:ea typeface="BIZ UDP明朝 Medium" panose="02020500000000000000" pitchFamily="18" charset="-128"/>
                <a:cs typeface="Meiryo UI"/>
              </a:rPr>
              <a:t>n</a:t>
            </a:r>
            <a:r>
              <a:rPr sz="1050" dirty="0">
                <a:latin typeface="BIZ UDP明朝 Medium" panose="02020500000000000000" pitchFamily="18" charset="-128"/>
                <a:ea typeface="BIZ UDP明朝 Medium" panose="02020500000000000000" pitchFamily="18" charset="-128"/>
                <a:cs typeface="Meiryo UI"/>
              </a:rPr>
              <a:t>ce</a:t>
            </a:r>
            <a:r>
              <a:rPr sz="1050" spc="-30" dirty="0">
                <a:latin typeface="BIZ UDP明朝 Medium" panose="02020500000000000000" pitchFamily="18" charset="-128"/>
                <a:ea typeface="BIZ UDP明朝 Medium" panose="02020500000000000000" pitchFamily="18" charset="-128"/>
                <a:cs typeface="Meiryo UI"/>
              </a:rPr>
              <a:t> </a:t>
            </a:r>
            <a:r>
              <a:rPr sz="1050" dirty="0">
                <a:latin typeface="BIZ UDP明朝 Medium" panose="02020500000000000000" pitchFamily="18" charset="-128"/>
                <a:ea typeface="BIZ UDP明朝 Medium" panose="02020500000000000000" pitchFamily="18" charset="-128"/>
                <a:cs typeface="Meiryo UI"/>
              </a:rPr>
              <a:t>v298,</a:t>
            </a:r>
            <a:r>
              <a:rPr sz="1050" spc="-30" dirty="0">
                <a:latin typeface="BIZ UDP明朝 Medium" panose="02020500000000000000" pitchFamily="18" charset="-128"/>
                <a:ea typeface="BIZ UDP明朝 Medium" panose="02020500000000000000" pitchFamily="18" charset="-128"/>
                <a:cs typeface="Meiryo UI"/>
              </a:rPr>
              <a:t> </a:t>
            </a:r>
            <a:r>
              <a:rPr sz="1050" spc="5" dirty="0">
                <a:latin typeface="BIZ UDP明朝 Medium" panose="02020500000000000000" pitchFamily="18" charset="-128"/>
                <a:ea typeface="BIZ UDP明朝 Medium" panose="02020500000000000000" pitchFamily="18" charset="-128"/>
                <a:cs typeface="Meiryo UI"/>
              </a:rPr>
              <a:t>p</a:t>
            </a:r>
            <a:r>
              <a:rPr sz="1050" dirty="0">
                <a:latin typeface="BIZ UDP明朝 Medium" panose="02020500000000000000" pitchFamily="18" charset="-128"/>
                <a:ea typeface="BIZ UDP明朝 Medium" panose="02020500000000000000" pitchFamily="18" charset="-128"/>
                <a:cs typeface="Meiryo UI"/>
              </a:rPr>
              <a:t>1581</a:t>
            </a:r>
          </a:p>
        </p:txBody>
      </p:sp>
      <p:graphicFrame>
        <p:nvGraphicFramePr>
          <p:cNvPr id="7" name="object 7"/>
          <p:cNvGraphicFramePr>
            <a:graphicFrameLocks noGrp="1"/>
          </p:cNvGraphicFramePr>
          <p:nvPr>
            <p:extLst>
              <p:ext uri="{D42A27DB-BD31-4B8C-83A1-F6EECF244321}">
                <p14:modId xmlns:p14="http://schemas.microsoft.com/office/powerpoint/2010/main" val="3482442118"/>
              </p:ext>
            </p:extLst>
          </p:nvPr>
        </p:nvGraphicFramePr>
        <p:xfrm>
          <a:off x="452846" y="3488306"/>
          <a:ext cx="4845627" cy="2604644"/>
        </p:xfrm>
        <a:graphic>
          <a:graphicData uri="http://schemas.openxmlformats.org/drawingml/2006/table">
            <a:tbl>
              <a:tblPr firstRow="1" bandRow="1">
                <a:tableStyleId>{2D5ABB26-0587-4C30-8999-92F81FD0307C}</a:tableStyleId>
              </a:tblPr>
              <a:tblGrid>
                <a:gridCol w="1419513">
                  <a:extLst>
                    <a:ext uri="{9D8B030D-6E8A-4147-A177-3AD203B41FA5}">
                      <a16:colId xmlns:a16="http://schemas.microsoft.com/office/drawing/2014/main" val="20000"/>
                    </a:ext>
                  </a:extLst>
                </a:gridCol>
                <a:gridCol w="1566089">
                  <a:extLst>
                    <a:ext uri="{9D8B030D-6E8A-4147-A177-3AD203B41FA5}">
                      <a16:colId xmlns:a16="http://schemas.microsoft.com/office/drawing/2014/main" val="20001"/>
                    </a:ext>
                  </a:extLst>
                </a:gridCol>
                <a:gridCol w="1860025">
                  <a:extLst>
                    <a:ext uri="{9D8B030D-6E8A-4147-A177-3AD203B41FA5}">
                      <a16:colId xmlns:a16="http://schemas.microsoft.com/office/drawing/2014/main" val="20002"/>
                    </a:ext>
                  </a:extLst>
                </a:gridCol>
              </a:tblGrid>
              <a:tr h="372092">
                <a:tc rowSpan="2">
                  <a:txBody>
                    <a:bodyPr/>
                    <a:lstStyle/>
                    <a:p>
                      <a:pPr>
                        <a:lnSpc>
                          <a:spcPct val="100000"/>
                        </a:lnSpc>
                      </a:pPr>
                      <a:endParaRPr sz="1600" dirty="0">
                        <a:latin typeface="UD デジタル 教科書体 N-B" panose="02020700000000000000" pitchFamily="17" charset="-128"/>
                        <a:ea typeface="UD デジタル 教科書体 N-B" panose="02020700000000000000" pitchFamily="17" charset="-128"/>
                        <a:cs typeface="Times New Roman"/>
                      </a:endParaRPr>
                    </a:p>
                  </a:txBody>
                  <a:tcPr marL="0" marR="0" marT="0" marB="0">
                    <a:lnL w="12700">
                      <a:solidFill>
                        <a:srgbClr val="FFFFFF"/>
                      </a:solidFill>
                      <a:prstDash val="solid"/>
                    </a:lnL>
                    <a:lnR w="38100">
                      <a:solidFill>
                        <a:srgbClr val="FFFFFF"/>
                      </a:solidFill>
                      <a:prstDash val="solid"/>
                    </a:lnR>
                    <a:lnT w="12700">
                      <a:solidFill>
                        <a:srgbClr val="FFFFFF"/>
                      </a:solidFill>
                      <a:prstDash val="solid"/>
                    </a:lnT>
                    <a:lnB w="38100">
                      <a:solidFill>
                        <a:srgbClr val="FFFFFF"/>
                      </a:solidFill>
                      <a:prstDash val="solid"/>
                    </a:lnB>
                    <a:solidFill>
                      <a:srgbClr val="4BACC6"/>
                    </a:solidFill>
                  </a:tcPr>
                </a:tc>
                <a:tc>
                  <a:txBody>
                    <a:bodyPr/>
                    <a:lstStyle/>
                    <a:p>
                      <a:pPr algn="ctr">
                        <a:lnSpc>
                          <a:spcPct val="100000"/>
                        </a:lnSpc>
                        <a:spcBef>
                          <a:spcPts val="360"/>
                        </a:spcBef>
                      </a:pPr>
                      <a:r>
                        <a:rPr sz="1600" b="1" spc="-10" dirty="0">
                          <a:solidFill>
                            <a:srgbClr val="FFFFFF"/>
                          </a:solidFill>
                          <a:latin typeface="UD デジタル 教科書体 N-B" panose="02020700000000000000" pitchFamily="17" charset="-128"/>
                          <a:ea typeface="UD デジタル 教科書体 N-B" panose="02020700000000000000" pitchFamily="17" charset="-128"/>
                          <a:cs typeface="Meiryo UI"/>
                        </a:rPr>
                        <a:t>2016</a:t>
                      </a:r>
                      <a:r>
                        <a:rPr sz="1600" b="1" spc="-50" dirty="0">
                          <a:solidFill>
                            <a:srgbClr val="FFFFFF"/>
                          </a:solidFill>
                          <a:latin typeface="UD デジタル 教科書体 N-B" panose="02020700000000000000" pitchFamily="17" charset="-128"/>
                          <a:ea typeface="UD デジタル 教科書体 N-B" panose="02020700000000000000" pitchFamily="17" charset="-128"/>
                          <a:cs typeface="Meiryo UI"/>
                        </a:rPr>
                        <a:t>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B="0">
                    <a:lnL w="381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tc>
                  <a:txBody>
                    <a:bodyPr/>
                    <a:lstStyle/>
                    <a:p>
                      <a:pPr algn="ctr">
                        <a:lnSpc>
                          <a:spcPct val="100000"/>
                        </a:lnSpc>
                        <a:spcBef>
                          <a:spcPts val="360"/>
                        </a:spcBef>
                      </a:pPr>
                      <a:r>
                        <a:rPr sz="1600" b="1" spc="-10" dirty="0">
                          <a:solidFill>
                            <a:srgbClr val="FFFFFF"/>
                          </a:solidFill>
                          <a:latin typeface="UD デジタル 教科書体 N-B" panose="02020700000000000000" pitchFamily="17" charset="-128"/>
                          <a:ea typeface="UD デジタル 教科書体 N-B" panose="02020700000000000000" pitchFamily="17" charset="-128"/>
                          <a:cs typeface="Meiryo UI"/>
                        </a:rPr>
                        <a:t>2020</a:t>
                      </a:r>
                      <a:r>
                        <a:rPr sz="1600" b="1" spc="-20" dirty="0">
                          <a:solidFill>
                            <a:srgbClr val="FFFFFF"/>
                          </a:solidFill>
                          <a:latin typeface="UD デジタル 教科書体 N-B" panose="02020700000000000000" pitchFamily="17" charset="-128"/>
                          <a:ea typeface="UD デジタル 教科書体 N-B" panose="02020700000000000000" pitchFamily="17" charset="-128"/>
                          <a:cs typeface="Meiryo UI"/>
                        </a:rPr>
                        <a:t>年</a:t>
                      </a:r>
                      <a:endParaRPr sz="1600" dirty="0">
                        <a:latin typeface="UD デジタル 教科書体 N-B" panose="02020700000000000000" pitchFamily="17" charset="-128"/>
                        <a:ea typeface="UD デジタル 教科書体 N-B" panose="02020700000000000000" pitchFamily="17" charset="-128"/>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extLst>
                  <a:ext uri="{0D108BD9-81ED-4DB2-BD59-A6C34878D82A}">
                    <a16:rowId xmlns:a16="http://schemas.microsoft.com/office/drawing/2014/main" val="10000"/>
                  </a:ext>
                </a:extLst>
              </a:tr>
              <a:tr h="372092">
                <a:tc vMerge="1">
                  <a:txBody>
                    <a:bodyPr/>
                    <a:lstStyle/>
                    <a:p>
                      <a:endParaRPr/>
                    </a:p>
                  </a:txBody>
                  <a:tcPr marL="0" marR="0" marT="0" marB="0">
                    <a:lnL w="12700">
                      <a:solidFill>
                        <a:srgbClr val="FFFFFF"/>
                      </a:solidFill>
                      <a:prstDash val="solid"/>
                    </a:lnL>
                    <a:lnR w="38100">
                      <a:solidFill>
                        <a:srgbClr val="FFFFFF"/>
                      </a:solidFill>
                      <a:prstDash val="solid"/>
                    </a:lnR>
                    <a:lnT w="12700">
                      <a:solidFill>
                        <a:srgbClr val="FFFFFF"/>
                      </a:solidFill>
                      <a:prstDash val="solid"/>
                    </a:lnT>
                    <a:lnB w="38100">
                      <a:solidFill>
                        <a:srgbClr val="FFFFFF"/>
                      </a:solidFill>
                      <a:prstDash val="solid"/>
                    </a:lnB>
                    <a:solidFill>
                      <a:srgbClr val="4BACC6"/>
                    </a:solidFill>
                  </a:tcPr>
                </a:tc>
                <a:tc gridSpan="2">
                  <a:txBody>
                    <a:bodyPr/>
                    <a:lstStyle/>
                    <a:p>
                      <a:pPr marL="330835">
                        <a:lnSpc>
                          <a:spcPct val="100000"/>
                        </a:lnSpc>
                        <a:spcBef>
                          <a:spcPts val="560"/>
                        </a:spcBef>
                      </a:pPr>
                      <a:r>
                        <a:rPr sz="1600" spc="-45" dirty="0">
                          <a:latin typeface="UD デジタル 教科書体 N-B" panose="02020700000000000000" pitchFamily="17" charset="-128"/>
                          <a:ea typeface="UD デジタル 教科書体 N-B" panose="02020700000000000000" pitchFamily="17" charset="-128"/>
                          <a:cs typeface="Meiryo UI"/>
                        </a:rPr>
                        <a:t>農業用マイクロバイオーム市場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381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tc hMerge="1">
                  <a:txBody>
                    <a:bodyPr/>
                    <a:lstStyle/>
                    <a:p>
                      <a:endParaRPr/>
                    </a:p>
                  </a:txBody>
                  <a:tcPr marL="0" marR="0" marT="0" marB="0"/>
                </a:tc>
                <a:extLst>
                  <a:ext uri="{0D108BD9-81ED-4DB2-BD59-A6C34878D82A}">
                    <a16:rowId xmlns:a16="http://schemas.microsoft.com/office/drawing/2014/main" val="10001"/>
                  </a:ext>
                </a:extLst>
              </a:tr>
              <a:tr h="372092">
                <a:tc>
                  <a:txBody>
                    <a:bodyPr/>
                    <a:lstStyle/>
                    <a:p>
                      <a:pPr marL="90805">
                        <a:lnSpc>
                          <a:spcPct val="100000"/>
                        </a:lnSpc>
                        <a:spcBef>
                          <a:spcPts val="560"/>
                        </a:spcBef>
                      </a:pPr>
                      <a:r>
                        <a:rPr sz="1600" spc="-15" dirty="0">
                          <a:latin typeface="UD デジタル 教科書体 N-B" panose="02020700000000000000" pitchFamily="17" charset="-128"/>
                          <a:ea typeface="UD デジタル 教科書体 N-B" panose="02020700000000000000" pitchFamily="17" charset="-128"/>
                          <a:cs typeface="Meiryo UI"/>
                        </a:rPr>
                        <a:t>国内市場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1F5"/>
                    </a:solidFill>
                  </a:tcPr>
                </a:tc>
                <a:tc>
                  <a:txBody>
                    <a:bodyPr/>
                    <a:lstStyle/>
                    <a:p>
                      <a:pPr algn="ctr">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27</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algn="ctr">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32</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2"/>
                  </a:ext>
                </a:extLst>
              </a:tr>
              <a:tr h="372092">
                <a:tc>
                  <a:txBody>
                    <a:bodyPr/>
                    <a:lstStyle/>
                    <a:p>
                      <a:pPr marL="91440">
                        <a:lnSpc>
                          <a:spcPct val="100000"/>
                        </a:lnSpc>
                        <a:spcBef>
                          <a:spcPts val="560"/>
                        </a:spcBef>
                      </a:pPr>
                      <a:r>
                        <a:rPr sz="1600" spc="-15" dirty="0">
                          <a:latin typeface="UD デジタル 教科書体 N-B" panose="02020700000000000000" pitchFamily="17" charset="-128"/>
                          <a:ea typeface="UD デジタル 教科書体 N-B" panose="02020700000000000000" pitchFamily="17" charset="-128"/>
                          <a:cs typeface="Meiryo UI"/>
                        </a:rPr>
                        <a:t>国際市場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algn="ctr">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3,000</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algn="ctr">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4,500</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3"/>
                  </a:ext>
                </a:extLst>
              </a:tr>
              <a:tr h="372092">
                <a:tc>
                  <a:txBody>
                    <a:bodyPr/>
                    <a:lstStyle/>
                    <a:p>
                      <a:pPr>
                        <a:lnSpc>
                          <a:spcPct val="100000"/>
                        </a:lnSpc>
                      </a:pPr>
                      <a:endParaRPr sz="1600" dirty="0">
                        <a:latin typeface="UD デジタル 教科書体 N-B" panose="02020700000000000000" pitchFamily="17" charset="-128"/>
                        <a:ea typeface="UD デジタル 教科書体 N-B" panose="02020700000000000000" pitchFamily="17"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gridSpan="2">
                  <a:txBody>
                    <a:bodyPr/>
                    <a:lstStyle/>
                    <a:p>
                      <a:pPr marL="673735">
                        <a:lnSpc>
                          <a:spcPct val="100000"/>
                        </a:lnSpc>
                        <a:spcBef>
                          <a:spcPts val="560"/>
                        </a:spcBef>
                      </a:pPr>
                      <a:r>
                        <a:rPr sz="1600" dirty="0">
                          <a:latin typeface="UD デジタル 教科書体 N-B" panose="02020700000000000000" pitchFamily="17" charset="-128"/>
                          <a:ea typeface="UD デジタル 教科書体 N-B" panose="02020700000000000000" pitchFamily="17" charset="-128"/>
                          <a:cs typeface="Meiryo UI"/>
                        </a:rPr>
                        <a:t>（参考）</a:t>
                      </a:r>
                      <a:r>
                        <a:rPr sz="1600" spc="-15" dirty="0">
                          <a:latin typeface="UD デジタル 教科書体 N-B" panose="02020700000000000000" pitchFamily="17" charset="-128"/>
                          <a:ea typeface="UD デジタル 教科書体 N-B" panose="02020700000000000000" pitchFamily="17" charset="-128"/>
                          <a:cs typeface="Meiryo UI"/>
                        </a:rPr>
                        <a:t>農薬市場</a:t>
                      </a:r>
                      <a:endParaRPr sz="1600" dirty="0">
                        <a:latin typeface="UD デジタル 教科書体 N-B" panose="02020700000000000000" pitchFamily="17" charset="-128"/>
                        <a:ea typeface="UD デジタル 教科書体 N-B" panose="02020700000000000000" pitchFamily="17" charset="-128"/>
                        <a:cs typeface="Meiryo UI"/>
                      </a:endParaRPr>
                    </a:p>
                  </a:txBody>
                  <a:tcPr marL="0" marR="0" marT="711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hMerge="1">
                  <a:txBody>
                    <a:bodyPr/>
                    <a:lstStyle/>
                    <a:p>
                      <a:endParaRPr/>
                    </a:p>
                  </a:txBody>
                  <a:tcPr marL="0" marR="0" marT="0" marB="0"/>
                </a:tc>
                <a:extLst>
                  <a:ext uri="{0D108BD9-81ED-4DB2-BD59-A6C34878D82A}">
                    <a16:rowId xmlns:a16="http://schemas.microsoft.com/office/drawing/2014/main" val="10004"/>
                  </a:ext>
                </a:extLst>
              </a:tr>
              <a:tr h="372092">
                <a:tc>
                  <a:txBody>
                    <a:bodyPr/>
                    <a:lstStyle/>
                    <a:p>
                      <a:pPr marL="91440">
                        <a:lnSpc>
                          <a:spcPct val="100000"/>
                        </a:lnSpc>
                        <a:spcBef>
                          <a:spcPts val="555"/>
                        </a:spcBef>
                      </a:pPr>
                      <a:r>
                        <a:rPr sz="1600" spc="-15" dirty="0">
                          <a:latin typeface="UD デジタル 教科書体 N-B" panose="02020700000000000000" pitchFamily="17" charset="-128"/>
                          <a:ea typeface="UD デジタル 教科書体 N-B" panose="02020700000000000000" pitchFamily="17" charset="-128"/>
                          <a:cs typeface="Meiryo UI"/>
                        </a:rPr>
                        <a:t>国内市場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algn="ctr">
                        <a:lnSpc>
                          <a:spcPct val="100000"/>
                        </a:lnSpc>
                        <a:spcBef>
                          <a:spcPts val="555"/>
                        </a:spcBef>
                      </a:pPr>
                      <a:r>
                        <a:rPr sz="1600" dirty="0">
                          <a:latin typeface="UD デジタル 教科書体 N-B" panose="02020700000000000000" pitchFamily="17" charset="-128"/>
                          <a:ea typeface="UD デジタル 教科書体 N-B" panose="02020700000000000000" pitchFamily="17" charset="-128"/>
                          <a:cs typeface="Meiryo UI"/>
                        </a:rPr>
                        <a:t>3,800</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algn="ctr">
                        <a:lnSpc>
                          <a:spcPct val="100000"/>
                        </a:lnSpc>
                        <a:spcBef>
                          <a:spcPts val="555"/>
                        </a:spcBef>
                      </a:pPr>
                      <a:r>
                        <a:rPr sz="1600" dirty="0">
                          <a:latin typeface="UD デジタル 教科書体 N-B" panose="02020700000000000000" pitchFamily="17" charset="-128"/>
                          <a:ea typeface="UD デジタル 教科書体 N-B" panose="02020700000000000000" pitchFamily="17" charset="-128"/>
                          <a:cs typeface="Meiryo UI"/>
                        </a:rPr>
                        <a:t>3,800</a:t>
                      </a:r>
                      <a:r>
                        <a:rPr sz="1600" spc="-25" dirty="0">
                          <a:latin typeface="UD デジタル 教科書体 N-B" panose="02020700000000000000" pitchFamily="17" charset="-128"/>
                          <a:ea typeface="UD デジタル 教科書体 N-B" panose="02020700000000000000" pitchFamily="17" charset="-128"/>
                          <a:cs typeface="Meiryo UI"/>
                        </a:rPr>
                        <a:t>億円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5"/>
                  </a:ext>
                </a:extLst>
              </a:tr>
              <a:tr h="372092">
                <a:tc>
                  <a:txBody>
                    <a:bodyPr/>
                    <a:lstStyle/>
                    <a:p>
                      <a:pPr marL="91440">
                        <a:lnSpc>
                          <a:spcPct val="100000"/>
                        </a:lnSpc>
                        <a:spcBef>
                          <a:spcPts val="555"/>
                        </a:spcBef>
                      </a:pPr>
                      <a:r>
                        <a:rPr sz="1600" spc="-15" dirty="0">
                          <a:latin typeface="UD デジタル 教科書体 N-B" panose="02020700000000000000" pitchFamily="17" charset="-128"/>
                          <a:ea typeface="UD デジタル 教科書体 N-B" panose="02020700000000000000" pitchFamily="17" charset="-128"/>
                          <a:cs typeface="Meiryo UI"/>
                        </a:rPr>
                        <a:t>国際市場</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algn="ctr">
                        <a:lnSpc>
                          <a:spcPct val="100000"/>
                        </a:lnSpc>
                        <a:spcBef>
                          <a:spcPts val="555"/>
                        </a:spcBef>
                      </a:pPr>
                      <a:r>
                        <a:rPr sz="1600" dirty="0">
                          <a:latin typeface="UD デジタル 教科書体 N-B" panose="02020700000000000000" pitchFamily="17" charset="-128"/>
                          <a:ea typeface="UD デジタル 教科書体 N-B" panose="02020700000000000000" pitchFamily="17" charset="-128"/>
                          <a:cs typeface="Meiryo UI"/>
                        </a:rPr>
                        <a:t>約6.8</a:t>
                      </a:r>
                      <a:r>
                        <a:rPr sz="1600" spc="-25" dirty="0">
                          <a:latin typeface="UD デジタル 教科書体 N-B" panose="02020700000000000000" pitchFamily="17" charset="-128"/>
                          <a:ea typeface="UD デジタル 教科書体 N-B" panose="02020700000000000000" pitchFamily="17" charset="-128"/>
                          <a:cs typeface="Meiryo UI"/>
                        </a:rPr>
                        <a:t>兆円</a:t>
                      </a:r>
                      <a:endParaRPr sz="160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algn="ctr">
                        <a:lnSpc>
                          <a:spcPct val="100000"/>
                        </a:lnSpc>
                        <a:spcBef>
                          <a:spcPts val="555"/>
                        </a:spcBef>
                      </a:pPr>
                      <a:r>
                        <a:rPr sz="1600" dirty="0">
                          <a:latin typeface="UD デジタル 教科書体 N-B" panose="02020700000000000000" pitchFamily="17" charset="-128"/>
                          <a:ea typeface="UD デジタル 教科書体 N-B" panose="02020700000000000000" pitchFamily="17" charset="-128"/>
                          <a:cs typeface="Meiryo UI"/>
                        </a:rPr>
                        <a:t>約9</a:t>
                      </a:r>
                      <a:r>
                        <a:rPr sz="1600" spc="-25" dirty="0">
                          <a:latin typeface="UD デジタル 教科書体 N-B" panose="02020700000000000000" pitchFamily="17" charset="-128"/>
                          <a:ea typeface="UD デジタル 教科書体 N-B" panose="02020700000000000000" pitchFamily="17" charset="-128"/>
                          <a:cs typeface="Meiryo UI"/>
                        </a:rPr>
                        <a:t>兆円</a:t>
                      </a:r>
                      <a:endParaRPr sz="1600" dirty="0">
                        <a:latin typeface="UD デジタル 教科書体 N-B" panose="02020700000000000000" pitchFamily="17" charset="-128"/>
                        <a:ea typeface="UD デジタル 教科書体 N-B" panose="02020700000000000000" pitchFamily="17" charset="-128"/>
                        <a:cs typeface="Meiryo UI"/>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6"/>
                  </a:ext>
                </a:extLst>
              </a:tr>
            </a:tbl>
          </a:graphicData>
        </a:graphic>
      </p:graphicFrame>
      <p:pic>
        <p:nvPicPr>
          <p:cNvPr id="8" name="object 8"/>
          <p:cNvPicPr/>
          <p:nvPr/>
        </p:nvPicPr>
        <p:blipFill>
          <a:blip r:embed="rId2" cstate="print"/>
          <a:stretch>
            <a:fillRect/>
          </a:stretch>
        </p:blipFill>
        <p:spPr>
          <a:xfrm>
            <a:off x="5821475" y="3605349"/>
            <a:ext cx="5673839" cy="2487601"/>
          </a:xfrm>
          <a:prstGeom prst="rect">
            <a:avLst/>
          </a:prstGeom>
        </p:spPr>
      </p:pic>
      <p:sp>
        <p:nvSpPr>
          <p:cNvPr id="9" name="テキスト ボックス 8">
            <a:extLst>
              <a:ext uri="{FF2B5EF4-FFF2-40B4-BE49-F238E27FC236}">
                <a16:creationId xmlns:a16="http://schemas.microsoft.com/office/drawing/2014/main" id="{91D0F590-09B9-423F-944B-E78B8E394411}"/>
              </a:ext>
            </a:extLst>
          </p:cNvPr>
          <p:cNvSpPr txBox="1"/>
          <p:nvPr/>
        </p:nvSpPr>
        <p:spPr>
          <a:xfrm>
            <a:off x="1136189" y="36475"/>
            <a:ext cx="9859743" cy="276999"/>
          </a:xfrm>
          <a:prstGeom prst="rect">
            <a:avLst/>
          </a:prstGeom>
          <a:noFill/>
        </p:spPr>
        <p:txBody>
          <a:bodyPr wrap="square">
            <a:spAutoFit/>
          </a:bodyPr>
          <a:lstStyle/>
          <a:p>
            <a:r>
              <a:rPr lang="ja-JP" altLang="en-US" sz="1200" i="0" dirty="0">
                <a:solidFill>
                  <a:srgbClr val="767676"/>
                </a:solidFill>
                <a:effectLst/>
                <a:latin typeface="BIZ UDPゴシック" panose="020B0400000000000000" pitchFamily="50" charset="-128"/>
                <a:ea typeface="BIZ UDPゴシック" panose="020B0400000000000000" pitchFamily="50" charset="-128"/>
              </a:rPr>
              <a:t>ファイトバイオーム</a:t>
            </a:r>
            <a:r>
              <a:rPr lang="ja-JP" altLang="en-US" sz="1200" i="0" dirty="0">
                <a:solidFill>
                  <a:srgbClr val="666666"/>
                </a:solidFill>
                <a:effectLst/>
                <a:latin typeface="BIZ UDPゴシック" panose="020B0400000000000000" pitchFamily="50" charset="-128"/>
                <a:ea typeface="BIZ UDPゴシック" panose="020B0400000000000000" pitchFamily="50" charset="-128"/>
              </a:rPr>
              <a:t>とは、植物の成長に影響を及ぼす微生物、動物などの生物相と土壌、肥料、環境などを含めた植物の生育圏</a:t>
            </a:r>
            <a:endParaRPr lang="ja-JP" altLang="en-US" sz="1200"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97672" y="235376"/>
            <a:ext cx="8796655"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ファイトバイオーム領域における産業界の動向</a:t>
            </a:r>
            <a:endParaRPr sz="2400" spc="-15" dirty="0">
              <a:latin typeface="BIZ UDP明朝 Medium" panose="02020500000000000000" pitchFamily="18" charset="-128"/>
              <a:ea typeface="BIZ UDP明朝 Medium" panose="02020500000000000000" pitchFamily="18" charset="-128"/>
            </a:endParaRPr>
          </a:p>
        </p:txBody>
      </p:sp>
      <p:sp>
        <p:nvSpPr>
          <p:cNvPr id="4" name="object 4"/>
          <p:cNvSpPr txBox="1"/>
          <p:nvPr/>
        </p:nvSpPr>
        <p:spPr>
          <a:xfrm>
            <a:off x="853440" y="765048"/>
            <a:ext cx="10763794" cy="878446"/>
          </a:xfrm>
          <a:prstGeom prst="rect">
            <a:avLst/>
          </a:prstGeom>
          <a:noFill/>
        </p:spPr>
        <p:txBody>
          <a:bodyPr vert="horz" wrap="square" lIns="0" tIns="107950" rIns="0" bIns="0" rtlCol="0">
            <a:spAutoFit/>
          </a:bodyPr>
          <a:lstStyle/>
          <a:p>
            <a:pPr marL="558800" indent="-343535">
              <a:spcBef>
                <a:spcPts val="850"/>
              </a:spcBef>
              <a:buClr>
                <a:srgbClr val="002060"/>
              </a:buClr>
              <a:buFont typeface="Wingdings"/>
              <a:buChar char=""/>
              <a:tabLst>
                <a:tab pos="558800" algn="l"/>
                <a:tab pos="559435" algn="l"/>
              </a:tabLst>
            </a:pPr>
            <a:r>
              <a:rPr sz="2000" spc="-15" dirty="0">
                <a:latin typeface="Meiryo UI"/>
                <a:cs typeface="Meiryo UI"/>
              </a:rPr>
              <a:t>微生物資材や、微生物の種子コーティング技術などの開発が進められている。</a:t>
            </a:r>
            <a:endParaRPr sz="2000" dirty="0">
              <a:latin typeface="Meiryo UI"/>
              <a:cs typeface="Meiryo UI"/>
            </a:endParaRPr>
          </a:p>
          <a:p>
            <a:pPr marL="558800" indent="-343535">
              <a:spcBef>
                <a:spcPts val="1200"/>
              </a:spcBef>
              <a:buClr>
                <a:srgbClr val="002060"/>
              </a:buClr>
              <a:buFont typeface="Wingdings"/>
              <a:buChar char=""/>
              <a:tabLst>
                <a:tab pos="558800" algn="l"/>
                <a:tab pos="559435" algn="l"/>
              </a:tabLst>
            </a:pPr>
            <a:r>
              <a:rPr sz="2000" spc="-50" dirty="0">
                <a:latin typeface="Meiryo UI"/>
                <a:cs typeface="Meiryo UI"/>
              </a:rPr>
              <a:t>土壌中のマイクロバイオームを分析する企業なども登場している。</a:t>
            </a:r>
            <a:endParaRPr sz="2000" dirty="0">
              <a:latin typeface="Meiryo UI"/>
              <a:cs typeface="Meiryo UI"/>
            </a:endParaRPr>
          </a:p>
        </p:txBody>
      </p:sp>
      <p:graphicFrame>
        <p:nvGraphicFramePr>
          <p:cNvPr id="5" name="object 5"/>
          <p:cNvGraphicFramePr>
            <a:graphicFrameLocks noGrp="1"/>
          </p:cNvGraphicFramePr>
          <p:nvPr>
            <p:extLst>
              <p:ext uri="{D42A27DB-BD31-4B8C-83A1-F6EECF244321}">
                <p14:modId xmlns:p14="http://schemas.microsoft.com/office/powerpoint/2010/main" val="3868551297"/>
              </p:ext>
            </p:extLst>
          </p:nvPr>
        </p:nvGraphicFramePr>
        <p:xfrm>
          <a:off x="278674" y="1826995"/>
          <a:ext cx="11800115" cy="4567455"/>
        </p:xfrm>
        <a:graphic>
          <a:graphicData uri="http://schemas.openxmlformats.org/drawingml/2006/table">
            <a:tbl>
              <a:tblPr firstRow="1" bandRow="1">
                <a:tableStyleId>{2D5ABB26-0587-4C30-8999-92F81FD0307C}</a:tableStyleId>
              </a:tblPr>
              <a:tblGrid>
                <a:gridCol w="1851177">
                  <a:extLst>
                    <a:ext uri="{9D8B030D-6E8A-4147-A177-3AD203B41FA5}">
                      <a16:colId xmlns:a16="http://schemas.microsoft.com/office/drawing/2014/main" val="20000"/>
                    </a:ext>
                  </a:extLst>
                </a:gridCol>
                <a:gridCol w="1752009">
                  <a:extLst>
                    <a:ext uri="{9D8B030D-6E8A-4147-A177-3AD203B41FA5}">
                      <a16:colId xmlns:a16="http://schemas.microsoft.com/office/drawing/2014/main" val="20001"/>
                    </a:ext>
                  </a:extLst>
                </a:gridCol>
                <a:gridCol w="8196929">
                  <a:extLst>
                    <a:ext uri="{9D8B030D-6E8A-4147-A177-3AD203B41FA5}">
                      <a16:colId xmlns:a16="http://schemas.microsoft.com/office/drawing/2014/main" val="20002"/>
                    </a:ext>
                  </a:extLst>
                </a:gridCol>
              </a:tblGrid>
              <a:tr h="219710">
                <a:tc>
                  <a:txBody>
                    <a:bodyPr/>
                    <a:lstStyle/>
                    <a:p>
                      <a:pPr algn="ctr">
                        <a:lnSpc>
                          <a:spcPts val="1550"/>
                        </a:lnSpc>
                        <a:spcBef>
                          <a:spcPts val="75"/>
                        </a:spcBef>
                      </a:pPr>
                      <a:r>
                        <a:rPr sz="1400" b="1" spc="-25" dirty="0">
                          <a:solidFill>
                            <a:schemeClr val="bg1"/>
                          </a:solidFill>
                          <a:latin typeface="Meiryo UI"/>
                          <a:cs typeface="Meiryo UI"/>
                        </a:rPr>
                        <a:t>企業</a:t>
                      </a:r>
                      <a:endParaRPr sz="1400" b="1" dirty="0">
                        <a:solidFill>
                          <a:schemeClr val="bg1"/>
                        </a:solidFill>
                        <a:latin typeface="Meiryo UI"/>
                        <a:cs typeface="Meiryo U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00000"/>
                    </a:solidFill>
                  </a:tcPr>
                </a:tc>
                <a:tc>
                  <a:txBody>
                    <a:bodyPr/>
                    <a:lstStyle/>
                    <a:p>
                      <a:pPr algn="ctr">
                        <a:lnSpc>
                          <a:spcPts val="1550"/>
                        </a:lnSpc>
                        <a:spcBef>
                          <a:spcPts val="75"/>
                        </a:spcBef>
                      </a:pPr>
                      <a:r>
                        <a:rPr sz="1400" b="1" spc="-25" dirty="0">
                          <a:solidFill>
                            <a:schemeClr val="bg1"/>
                          </a:solidFill>
                          <a:latin typeface="Meiryo UI"/>
                          <a:cs typeface="Meiryo UI"/>
                        </a:rPr>
                        <a:t>技術</a:t>
                      </a:r>
                      <a:endParaRPr sz="1400" b="1" dirty="0">
                        <a:solidFill>
                          <a:schemeClr val="bg1"/>
                        </a:solidFill>
                        <a:latin typeface="Meiryo UI"/>
                        <a:cs typeface="Meiryo U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00000"/>
                    </a:solidFill>
                  </a:tcPr>
                </a:tc>
                <a:tc>
                  <a:txBody>
                    <a:bodyPr/>
                    <a:lstStyle/>
                    <a:p>
                      <a:pPr algn="ctr">
                        <a:lnSpc>
                          <a:spcPts val="1550"/>
                        </a:lnSpc>
                        <a:spcBef>
                          <a:spcPts val="75"/>
                        </a:spcBef>
                      </a:pPr>
                      <a:r>
                        <a:rPr sz="1400" b="1" spc="-25" dirty="0">
                          <a:solidFill>
                            <a:schemeClr val="bg1"/>
                          </a:solidFill>
                          <a:latin typeface="Meiryo UI"/>
                          <a:cs typeface="Meiryo UI"/>
                        </a:rPr>
                        <a:t>概要</a:t>
                      </a:r>
                      <a:endParaRPr sz="1400" b="1" dirty="0">
                        <a:solidFill>
                          <a:schemeClr val="bg1"/>
                        </a:solidFill>
                        <a:latin typeface="Meiryo UI"/>
                        <a:cs typeface="Meiryo U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00000"/>
                    </a:solidFill>
                  </a:tcPr>
                </a:tc>
                <a:extLst>
                  <a:ext uri="{0D108BD9-81ED-4DB2-BD59-A6C34878D82A}">
                    <a16:rowId xmlns:a16="http://schemas.microsoft.com/office/drawing/2014/main" val="10000"/>
                  </a:ext>
                </a:extLst>
              </a:tr>
              <a:tr h="689610">
                <a:tc>
                  <a:txBody>
                    <a:bodyPr/>
                    <a:lstStyle/>
                    <a:p>
                      <a:pPr marL="71755" algn="l">
                        <a:lnSpc>
                          <a:spcPct val="100000"/>
                        </a:lnSpc>
                        <a:spcBef>
                          <a:spcPts val="1065"/>
                        </a:spcBef>
                      </a:pPr>
                      <a:r>
                        <a:rPr sz="1400" dirty="0">
                          <a:latin typeface="BIZ UDPゴシック" panose="020B0400000000000000" pitchFamily="50" charset="-128"/>
                          <a:ea typeface="BIZ UDPゴシック" panose="020B0400000000000000" pitchFamily="50" charset="-128"/>
                          <a:cs typeface="Meiryo UI"/>
                        </a:rPr>
                        <a:t>（</a:t>
                      </a:r>
                      <a:r>
                        <a:rPr sz="1400" spc="-5" dirty="0">
                          <a:latin typeface="BIZ UDPゴシック" panose="020B0400000000000000" pitchFamily="50" charset="-128"/>
                          <a:ea typeface="BIZ UDPゴシック" panose="020B0400000000000000" pitchFamily="50" charset="-128"/>
                          <a:cs typeface="Meiryo UI"/>
                        </a:rPr>
                        <a:t>アメリカ</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p>
                      <a:pPr marL="71755" algn="l">
                        <a:lnSpc>
                          <a:spcPct val="100000"/>
                        </a:lnSpc>
                      </a:pPr>
                      <a:r>
                        <a:rPr sz="1400" dirty="0">
                          <a:latin typeface="BIZ UDPゴシック" panose="020B0400000000000000" pitchFamily="50" charset="-128"/>
                          <a:ea typeface="BIZ UDPゴシック" panose="020B0400000000000000" pitchFamily="50" charset="-128"/>
                          <a:cs typeface="Meiryo UI"/>
                        </a:rPr>
                        <a:t>Biome</a:t>
                      </a:r>
                      <a:r>
                        <a:rPr sz="1400" spc="-30" dirty="0">
                          <a:latin typeface="BIZ UDPゴシック" panose="020B0400000000000000" pitchFamily="50" charset="-128"/>
                          <a:ea typeface="BIZ UDPゴシック" panose="020B0400000000000000" pitchFamily="50" charset="-128"/>
                          <a:cs typeface="Meiryo UI"/>
                        </a:rPr>
                        <a:t> </a:t>
                      </a:r>
                      <a:r>
                        <a:rPr sz="1400" spc="-10" dirty="0">
                          <a:latin typeface="BIZ UDPゴシック" panose="020B0400000000000000" pitchFamily="50" charset="-128"/>
                          <a:ea typeface="BIZ UDPゴシック" panose="020B0400000000000000" pitchFamily="50" charset="-128"/>
                          <a:cs typeface="Meiryo UI"/>
                        </a:rPr>
                        <a:t>Markers</a:t>
                      </a:r>
                      <a:endParaRPr sz="1400" dirty="0">
                        <a:latin typeface="BIZ UDPゴシック" panose="020B0400000000000000" pitchFamily="50" charset="-128"/>
                        <a:ea typeface="BIZ UDPゴシック" panose="020B0400000000000000" pitchFamily="50" charset="-128"/>
                        <a:cs typeface="Meiryo UI"/>
                      </a:endParaRPr>
                    </a:p>
                  </a:txBody>
                  <a:tcPr marL="0" marR="0" marT="135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71755" marR="147955" algn="just">
                        <a:lnSpc>
                          <a:spcPct val="100000"/>
                        </a:lnSpc>
                        <a:spcBef>
                          <a:spcPts val="225"/>
                        </a:spcBef>
                      </a:pPr>
                      <a:r>
                        <a:rPr sz="1400" spc="-15" dirty="0">
                          <a:latin typeface="BIZ UDPゴシック" panose="020B0400000000000000" pitchFamily="50" charset="-128"/>
                          <a:ea typeface="BIZ UDPゴシック" panose="020B0400000000000000" pitchFamily="50" charset="-128"/>
                          <a:cs typeface="Meiryo UI"/>
                        </a:rPr>
                        <a:t>土壌中のマイク</a:t>
                      </a:r>
                      <a:r>
                        <a:rPr sz="1400" spc="-55" dirty="0">
                          <a:latin typeface="BIZ UDPゴシック" panose="020B0400000000000000" pitchFamily="50" charset="-128"/>
                          <a:ea typeface="BIZ UDPゴシック" panose="020B0400000000000000" pitchFamily="50" charset="-128"/>
                          <a:cs typeface="Meiryo UI"/>
                        </a:rPr>
                        <a:t>ロバイオーム分</a:t>
                      </a:r>
                      <a:r>
                        <a:rPr sz="1400" spc="-50" dirty="0">
                          <a:latin typeface="BIZ UDPゴシック" panose="020B0400000000000000" pitchFamily="50" charset="-128"/>
                          <a:ea typeface="BIZ UDPゴシック" panose="020B0400000000000000" pitchFamily="50" charset="-128"/>
                          <a:cs typeface="Meiryo UI"/>
                        </a:rPr>
                        <a:t>析</a:t>
                      </a:r>
                      <a:endParaRPr sz="1400" dirty="0">
                        <a:latin typeface="BIZ UDPゴシック" panose="020B0400000000000000" pitchFamily="50" charset="-128"/>
                        <a:ea typeface="BIZ UDPゴシック" panose="020B0400000000000000" pitchFamily="50" charset="-128"/>
                        <a:cs typeface="Meiryo UI"/>
                      </a:endParaRPr>
                    </a:p>
                  </a:txBody>
                  <a:tcPr marL="0" marR="0" marT="2857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755" marR="118745">
                        <a:lnSpc>
                          <a:spcPct val="100000"/>
                        </a:lnSpc>
                        <a:spcBef>
                          <a:spcPts val="1065"/>
                        </a:spcBef>
                      </a:pPr>
                      <a:r>
                        <a:rPr sz="1400" spc="-10" dirty="0">
                          <a:latin typeface="BIZ UDPゴシック" panose="020B0400000000000000" pitchFamily="50" charset="-128"/>
                          <a:ea typeface="BIZ UDPゴシック" panose="020B0400000000000000" pitchFamily="50" charset="-128"/>
                          <a:cs typeface="Meiryo UI"/>
                        </a:rPr>
                        <a:t>AI</a:t>
                      </a:r>
                      <a:r>
                        <a:rPr sz="1400" spc="-25" dirty="0">
                          <a:latin typeface="BIZ UDPゴシック" panose="020B0400000000000000" pitchFamily="50" charset="-128"/>
                          <a:ea typeface="BIZ UDPゴシック" panose="020B0400000000000000" pitchFamily="50" charset="-128"/>
                          <a:cs typeface="Meiryo UI"/>
                        </a:rPr>
                        <a:t>や農業ビッグデータを活用して土壌中の微生物環境を分析し、農家に対してデータに基づ</a:t>
                      </a:r>
                      <a:r>
                        <a:rPr sz="1400" spc="-20" dirty="0">
                          <a:latin typeface="BIZ UDPゴシック" panose="020B0400000000000000" pitchFamily="50" charset="-128"/>
                          <a:ea typeface="BIZ UDPゴシック" panose="020B0400000000000000" pitchFamily="50" charset="-128"/>
                          <a:cs typeface="Meiryo UI"/>
                        </a:rPr>
                        <a:t>くアドバイスを提供する。</a:t>
                      </a:r>
                      <a:endParaRPr sz="1400" dirty="0">
                        <a:latin typeface="BIZ UDPゴシック" panose="020B0400000000000000" pitchFamily="50" charset="-128"/>
                        <a:ea typeface="BIZ UDPゴシック" panose="020B0400000000000000" pitchFamily="50" charset="-128"/>
                        <a:cs typeface="Meiryo UI"/>
                      </a:endParaRPr>
                    </a:p>
                  </a:txBody>
                  <a:tcPr marL="0" marR="0" marT="13525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662305">
                <a:tc>
                  <a:txBody>
                    <a:bodyPr/>
                    <a:lstStyle/>
                    <a:p>
                      <a:pPr marL="71755" algn="l">
                        <a:lnSpc>
                          <a:spcPct val="100000"/>
                        </a:lnSpc>
                        <a:spcBef>
                          <a:spcPts val="960"/>
                        </a:spcBef>
                      </a:pPr>
                      <a:r>
                        <a:rPr sz="1400" dirty="0">
                          <a:latin typeface="BIZ UDPゴシック" panose="020B0400000000000000" pitchFamily="50" charset="-128"/>
                          <a:ea typeface="BIZ UDPゴシック" panose="020B0400000000000000" pitchFamily="50" charset="-128"/>
                          <a:cs typeface="Meiryo UI"/>
                        </a:rPr>
                        <a:t>（</a:t>
                      </a:r>
                      <a:r>
                        <a:rPr sz="1400" spc="-5" dirty="0">
                          <a:latin typeface="BIZ UDPゴシック" panose="020B0400000000000000" pitchFamily="50" charset="-128"/>
                          <a:ea typeface="BIZ UDPゴシック" panose="020B0400000000000000" pitchFamily="50" charset="-128"/>
                          <a:cs typeface="Meiryo UI"/>
                        </a:rPr>
                        <a:t>アメリカ</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p>
                      <a:pPr marL="71755" algn="l">
                        <a:lnSpc>
                          <a:spcPct val="100000"/>
                        </a:lnSpc>
                        <a:spcBef>
                          <a:spcPts val="5"/>
                        </a:spcBef>
                      </a:pPr>
                      <a:r>
                        <a:rPr sz="1400" dirty="0">
                          <a:latin typeface="BIZ UDPゴシック" panose="020B0400000000000000" pitchFamily="50" charset="-128"/>
                          <a:ea typeface="BIZ UDPゴシック" panose="020B0400000000000000" pitchFamily="50" charset="-128"/>
                          <a:cs typeface="Meiryo UI"/>
                        </a:rPr>
                        <a:t>BioAg</a:t>
                      </a:r>
                      <a:r>
                        <a:rPr sz="1400" spc="-25" dirty="0">
                          <a:latin typeface="BIZ UDPゴシック" panose="020B0400000000000000" pitchFamily="50" charset="-128"/>
                          <a:ea typeface="BIZ UDPゴシック" panose="020B0400000000000000" pitchFamily="50" charset="-128"/>
                          <a:cs typeface="Meiryo UI"/>
                        </a:rPr>
                        <a:t> </a:t>
                      </a:r>
                      <a:r>
                        <a:rPr sz="1400" spc="-10" dirty="0">
                          <a:latin typeface="BIZ UDPゴシック" panose="020B0400000000000000" pitchFamily="50" charset="-128"/>
                          <a:ea typeface="BIZ UDPゴシック" panose="020B0400000000000000" pitchFamily="50" charset="-128"/>
                          <a:cs typeface="Meiryo UI"/>
                        </a:rPr>
                        <a:t>Alliance</a:t>
                      </a:r>
                      <a:endParaRPr sz="1400" dirty="0">
                        <a:latin typeface="BIZ UDPゴシック" panose="020B0400000000000000" pitchFamily="50" charset="-128"/>
                        <a:ea typeface="BIZ UDPゴシック" panose="020B0400000000000000" pitchFamily="50" charset="-128"/>
                        <a:cs typeface="Meiryo UI"/>
                      </a:endParaRPr>
                    </a:p>
                  </a:txBody>
                  <a:tcPr marL="0" marR="0" marT="1219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71755" marR="83185">
                        <a:lnSpc>
                          <a:spcPct val="100000"/>
                        </a:lnSpc>
                        <a:spcBef>
                          <a:spcPts val="75"/>
                        </a:spcBef>
                      </a:pPr>
                      <a:r>
                        <a:rPr sz="1400" spc="-10" dirty="0">
                          <a:latin typeface="BIZ UDPゴシック" panose="020B0400000000000000" pitchFamily="50" charset="-128"/>
                          <a:ea typeface="BIZ UDPゴシック" panose="020B0400000000000000" pitchFamily="50" charset="-128"/>
                          <a:cs typeface="Meiryo UI"/>
                        </a:rPr>
                        <a:t>微生物製剤に</a:t>
                      </a:r>
                      <a:r>
                        <a:rPr sz="1400" spc="-15" dirty="0">
                          <a:latin typeface="BIZ UDPゴシック" panose="020B0400000000000000" pitchFamily="50" charset="-128"/>
                          <a:ea typeface="BIZ UDPゴシック" panose="020B0400000000000000" pitchFamily="50" charset="-128"/>
                          <a:cs typeface="Meiryo UI"/>
                        </a:rPr>
                        <a:t>よる種子コーティ</a:t>
                      </a:r>
                      <a:r>
                        <a:rPr sz="1400" spc="-30" dirty="0">
                          <a:latin typeface="BIZ UDPゴシック" panose="020B0400000000000000" pitchFamily="50" charset="-128"/>
                          <a:ea typeface="BIZ UDPゴシック" panose="020B0400000000000000" pitchFamily="50" charset="-128"/>
                          <a:cs typeface="Meiryo UI"/>
                        </a:rPr>
                        <a:t>ング</a:t>
                      </a:r>
                      <a:endParaRPr sz="1400" dirty="0">
                        <a:latin typeface="BIZ UDPゴシック" panose="020B0400000000000000" pitchFamily="50" charset="-128"/>
                        <a:ea typeface="BIZ UDPゴシック" panose="020B0400000000000000" pitchFamily="50" charset="-128"/>
                        <a:cs typeface="Meiryo UI"/>
                      </a:endParaRPr>
                    </a:p>
                  </a:txBody>
                  <a:tcPr marL="0" marR="0" marT="952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755" marR="135255">
                        <a:lnSpc>
                          <a:spcPct val="100000"/>
                        </a:lnSpc>
                        <a:spcBef>
                          <a:spcPts val="965"/>
                        </a:spcBef>
                      </a:pPr>
                      <a:r>
                        <a:rPr sz="1400" spc="-35" dirty="0">
                          <a:latin typeface="BIZ UDPゴシック" panose="020B0400000000000000" pitchFamily="50" charset="-128"/>
                          <a:ea typeface="BIZ UDPゴシック" panose="020B0400000000000000" pitchFamily="50" charset="-128"/>
                          <a:cs typeface="Meiryo UI"/>
                        </a:rPr>
                        <a:t>土壌中の真菌を活用した製剤を用いて、トウモロコシの種子をコーティングすることで、養分の</a:t>
                      </a:r>
                      <a:r>
                        <a:rPr sz="1400" spc="-20" dirty="0">
                          <a:latin typeface="BIZ UDPゴシック" panose="020B0400000000000000" pitchFamily="50" charset="-128"/>
                          <a:ea typeface="BIZ UDPゴシック" panose="020B0400000000000000" pitchFamily="50" charset="-128"/>
                          <a:cs typeface="Meiryo UI"/>
                        </a:rPr>
                        <a:t>吸収を促す。</a:t>
                      </a:r>
                      <a:endParaRPr sz="1400" dirty="0">
                        <a:latin typeface="BIZ UDPゴシック" panose="020B0400000000000000" pitchFamily="50" charset="-128"/>
                        <a:ea typeface="BIZ UDPゴシック" panose="020B0400000000000000" pitchFamily="50" charset="-128"/>
                        <a:cs typeface="Meiryo UI"/>
                      </a:endParaRPr>
                    </a:p>
                  </a:txBody>
                  <a:tcPr marL="0" marR="0" marT="12255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685165">
                <a:tc>
                  <a:txBody>
                    <a:bodyPr/>
                    <a:lstStyle/>
                    <a:p>
                      <a:pPr marL="71755" marR="572770" algn="l">
                        <a:lnSpc>
                          <a:spcPct val="100000"/>
                        </a:lnSpc>
                        <a:spcBef>
                          <a:spcPts val="215"/>
                        </a:spcBef>
                      </a:pPr>
                      <a:r>
                        <a:rPr sz="1400" dirty="0">
                          <a:latin typeface="BIZ UDPゴシック" panose="020B0400000000000000" pitchFamily="50" charset="-128"/>
                          <a:ea typeface="BIZ UDPゴシック" panose="020B0400000000000000" pitchFamily="50" charset="-128"/>
                          <a:cs typeface="Meiryo UI"/>
                        </a:rPr>
                        <a:t>（</a:t>
                      </a:r>
                      <a:r>
                        <a:rPr sz="1400" spc="-5" dirty="0">
                          <a:latin typeface="BIZ UDPゴシック" panose="020B0400000000000000" pitchFamily="50" charset="-128"/>
                          <a:ea typeface="BIZ UDPゴシック" panose="020B0400000000000000" pitchFamily="50" charset="-128"/>
                          <a:cs typeface="Meiryo UI"/>
                        </a:rPr>
                        <a:t>アメリカ</a:t>
                      </a:r>
                      <a:r>
                        <a:rPr sz="1400" spc="-50" dirty="0">
                          <a:latin typeface="BIZ UDPゴシック" panose="020B0400000000000000" pitchFamily="50" charset="-128"/>
                          <a:ea typeface="BIZ UDPゴシック" panose="020B0400000000000000" pitchFamily="50" charset="-128"/>
                          <a:cs typeface="Meiryo UI"/>
                        </a:rPr>
                        <a:t>） </a:t>
                      </a:r>
                      <a:r>
                        <a:rPr sz="1400" spc="-10" dirty="0">
                          <a:latin typeface="BIZ UDPゴシック" panose="020B0400000000000000" pitchFamily="50" charset="-128"/>
                          <a:ea typeface="BIZ UDPゴシック" panose="020B0400000000000000" pitchFamily="50" charset="-128"/>
                          <a:cs typeface="Meiryo UI"/>
                        </a:rPr>
                        <a:t>NewLeaf Symbiotics</a:t>
                      </a:r>
                      <a:endParaRPr sz="1400" dirty="0">
                        <a:latin typeface="BIZ UDPゴシック" panose="020B0400000000000000" pitchFamily="50" charset="-128"/>
                        <a:ea typeface="BIZ UDPゴシック" panose="020B0400000000000000" pitchFamily="50" charset="-128"/>
                        <a:cs typeface="Meiryo UI"/>
                      </a:endParaRPr>
                    </a:p>
                  </a:txBody>
                  <a:tcPr marL="0" marR="0" marT="2730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a:lnSpc>
                          <a:spcPct val="100000"/>
                        </a:lnSpc>
                        <a:spcBef>
                          <a:spcPts val="55"/>
                        </a:spcBef>
                      </a:pPr>
                      <a:endParaRPr lang="ja-JP" altLang="en-US" sz="1600" dirty="0">
                        <a:latin typeface="BIZ UDPゴシック" panose="020B0400000000000000" pitchFamily="50" charset="-128"/>
                        <a:ea typeface="BIZ UDPゴシック" panose="020B0400000000000000" pitchFamily="50" charset="-128"/>
                        <a:cs typeface="Times New Roman"/>
                      </a:endParaRPr>
                    </a:p>
                    <a:p>
                      <a:pPr marL="71755">
                        <a:lnSpc>
                          <a:spcPct val="100000"/>
                        </a:lnSpc>
                      </a:pPr>
                      <a:r>
                        <a:rPr sz="1400" spc="-10" dirty="0" err="1">
                          <a:latin typeface="BIZ UDPゴシック" panose="020B0400000000000000" pitchFamily="50" charset="-128"/>
                          <a:ea typeface="BIZ UDPゴシック" panose="020B0400000000000000" pitchFamily="50" charset="-128"/>
                          <a:cs typeface="Meiryo UI"/>
                        </a:rPr>
                        <a:t>微生物資材</a:t>
                      </a:r>
                      <a:endParaRPr sz="1400" dirty="0">
                        <a:latin typeface="BIZ UDPゴシック" panose="020B0400000000000000" pitchFamily="50" charset="-128"/>
                        <a:ea typeface="BIZ UDPゴシック" panose="020B0400000000000000" pitchFamily="50" charset="-128"/>
                        <a:cs typeface="Meiryo UI"/>
                      </a:endParaRPr>
                    </a:p>
                  </a:txBody>
                  <a:tcPr marL="0" marR="0" marT="698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755" marR="83820">
                        <a:lnSpc>
                          <a:spcPct val="100000"/>
                        </a:lnSpc>
                        <a:spcBef>
                          <a:spcPts val="1055"/>
                        </a:spcBef>
                      </a:pPr>
                      <a:r>
                        <a:rPr sz="1400" spc="-35" dirty="0">
                          <a:latin typeface="BIZ UDPゴシック" panose="020B0400000000000000" pitchFamily="50" charset="-128"/>
                          <a:ea typeface="BIZ UDPゴシック" panose="020B0400000000000000" pitchFamily="50" charset="-128"/>
                          <a:cs typeface="Meiryo UI"/>
                        </a:rPr>
                        <a:t>自然界に広範に存在する微生物を用いて、トウモロコシやダイズの生育初期の根系の発達を</a:t>
                      </a:r>
                      <a:r>
                        <a:rPr sz="1400" spc="-20" dirty="0">
                          <a:latin typeface="BIZ UDPゴシック" panose="020B0400000000000000" pitchFamily="50" charset="-128"/>
                          <a:ea typeface="BIZ UDPゴシック" panose="020B0400000000000000" pitchFamily="50" charset="-128"/>
                          <a:cs typeface="Meiryo UI"/>
                        </a:rPr>
                        <a:t>促し、養分吸収を増加させる微生物資材を販売している。</a:t>
                      </a:r>
                      <a:endParaRPr sz="1400" dirty="0">
                        <a:latin typeface="BIZ UDPゴシック" panose="020B0400000000000000" pitchFamily="50" charset="-128"/>
                        <a:ea typeface="BIZ UDPゴシック" panose="020B0400000000000000" pitchFamily="50" charset="-128"/>
                        <a:cs typeface="Meiryo UI"/>
                      </a:endParaRPr>
                    </a:p>
                  </a:txBody>
                  <a:tcPr marL="0" marR="0" marT="13398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732055">
                <a:tc>
                  <a:txBody>
                    <a:bodyPr/>
                    <a:lstStyle/>
                    <a:p>
                      <a:pPr marL="71755" algn="l">
                        <a:lnSpc>
                          <a:spcPct val="100000"/>
                        </a:lnSpc>
                        <a:spcBef>
                          <a:spcPts val="1075"/>
                        </a:spcBef>
                      </a:pPr>
                      <a:r>
                        <a:rPr sz="1400" dirty="0">
                          <a:latin typeface="BIZ UDPゴシック" panose="020B0400000000000000" pitchFamily="50" charset="-128"/>
                          <a:ea typeface="BIZ UDPゴシック" panose="020B0400000000000000" pitchFamily="50" charset="-128"/>
                          <a:cs typeface="Meiryo UI"/>
                        </a:rPr>
                        <a:t>（</a:t>
                      </a:r>
                      <a:r>
                        <a:rPr sz="1400" spc="-5" dirty="0">
                          <a:latin typeface="BIZ UDPゴシック" panose="020B0400000000000000" pitchFamily="50" charset="-128"/>
                          <a:ea typeface="BIZ UDPゴシック" panose="020B0400000000000000" pitchFamily="50" charset="-128"/>
                          <a:cs typeface="Meiryo UI"/>
                        </a:rPr>
                        <a:t>アメリカ</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p>
                      <a:pPr marL="71755" algn="l">
                        <a:lnSpc>
                          <a:spcPct val="100000"/>
                        </a:lnSpc>
                      </a:pPr>
                      <a:r>
                        <a:rPr sz="1400" dirty="0">
                          <a:latin typeface="BIZ UDPゴシック" panose="020B0400000000000000" pitchFamily="50" charset="-128"/>
                          <a:ea typeface="BIZ UDPゴシック" panose="020B0400000000000000" pitchFamily="50" charset="-128"/>
                          <a:cs typeface="Meiryo UI"/>
                        </a:rPr>
                        <a:t>Pivot</a:t>
                      </a:r>
                      <a:r>
                        <a:rPr sz="1400" spc="-40" dirty="0">
                          <a:latin typeface="BIZ UDPゴシック" panose="020B0400000000000000" pitchFamily="50" charset="-128"/>
                          <a:ea typeface="BIZ UDPゴシック" panose="020B0400000000000000" pitchFamily="50" charset="-128"/>
                          <a:cs typeface="Meiryo UI"/>
                        </a:rPr>
                        <a:t> </a:t>
                      </a:r>
                      <a:r>
                        <a:rPr sz="1400" spc="-25" dirty="0">
                          <a:latin typeface="BIZ UDPゴシック" panose="020B0400000000000000" pitchFamily="50" charset="-128"/>
                          <a:ea typeface="BIZ UDPゴシック" panose="020B0400000000000000" pitchFamily="50" charset="-128"/>
                          <a:cs typeface="Meiryo UI"/>
                        </a:rPr>
                        <a:t>Bio</a:t>
                      </a:r>
                      <a:endParaRPr sz="1400" dirty="0">
                        <a:latin typeface="BIZ UDPゴシック" panose="020B0400000000000000" pitchFamily="50" charset="-128"/>
                        <a:ea typeface="BIZ UDPゴシック" panose="020B0400000000000000" pitchFamily="50" charset="-128"/>
                        <a:cs typeface="Meiryo UI"/>
                      </a:endParaRPr>
                    </a:p>
                  </a:txBody>
                  <a:tcPr marL="0" marR="0" marT="136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a:lnSpc>
                          <a:spcPct val="100000"/>
                        </a:lnSpc>
                        <a:spcBef>
                          <a:spcPts val="20"/>
                        </a:spcBef>
                      </a:pPr>
                      <a:endParaRPr lang="ja-JP" altLang="en-US" sz="1650" dirty="0">
                        <a:latin typeface="BIZ UDPゴシック" panose="020B0400000000000000" pitchFamily="50" charset="-128"/>
                        <a:ea typeface="BIZ UDPゴシック" panose="020B0400000000000000" pitchFamily="50" charset="-128"/>
                        <a:cs typeface="Times New Roman"/>
                      </a:endParaRPr>
                    </a:p>
                    <a:p>
                      <a:pPr marL="71120">
                        <a:lnSpc>
                          <a:spcPct val="100000"/>
                        </a:lnSpc>
                      </a:pPr>
                      <a:r>
                        <a:rPr sz="1400" spc="-10" dirty="0" err="1">
                          <a:latin typeface="BIZ UDPゴシック" panose="020B0400000000000000" pitchFamily="50" charset="-128"/>
                          <a:ea typeface="BIZ UDPゴシック" panose="020B0400000000000000" pitchFamily="50" charset="-128"/>
                          <a:cs typeface="Meiryo UI"/>
                        </a:rPr>
                        <a:t>微生物資材</a:t>
                      </a:r>
                      <a:endParaRPr sz="1400" dirty="0">
                        <a:latin typeface="BIZ UDPゴシック" panose="020B0400000000000000" pitchFamily="50" charset="-128"/>
                        <a:ea typeface="BIZ UDPゴシック" panose="020B0400000000000000" pitchFamily="50" charset="-128"/>
                        <a:cs typeface="Meiryo UI"/>
                      </a:endParaRPr>
                    </a:p>
                  </a:txBody>
                  <a:tcPr marL="0" marR="0" marT="254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120">
                        <a:lnSpc>
                          <a:spcPct val="100000"/>
                        </a:lnSpc>
                        <a:spcBef>
                          <a:spcPts val="5"/>
                        </a:spcBef>
                      </a:pPr>
                      <a:r>
                        <a:rPr sz="1400" spc="-45" dirty="0" err="1">
                          <a:latin typeface="BIZ UDPゴシック" panose="020B0400000000000000" pitchFamily="50" charset="-128"/>
                          <a:ea typeface="BIZ UDPゴシック" panose="020B0400000000000000" pitchFamily="50" charset="-128"/>
                          <a:cs typeface="Meiryo UI"/>
                        </a:rPr>
                        <a:t>トウモロコシ用の窒素固定微生物資材を開発している</a:t>
                      </a:r>
                      <a:r>
                        <a:rPr sz="1400" spc="-45"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txBody>
                  <a:tcPr marL="0" marR="0" marT="635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789305">
                <a:tc>
                  <a:txBody>
                    <a:bodyPr/>
                    <a:lstStyle/>
                    <a:p>
                      <a:pPr marL="71120" marR="791210" algn="l">
                        <a:lnSpc>
                          <a:spcPct val="100000"/>
                        </a:lnSpc>
                        <a:spcBef>
                          <a:spcPts val="1465"/>
                        </a:spcBef>
                      </a:pPr>
                      <a:r>
                        <a:rPr sz="1400" dirty="0">
                          <a:latin typeface="BIZ UDPゴシック" panose="020B0400000000000000" pitchFamily="50" charset="-128"/>
                          <a:ea typeface="BIZ UDPゴシック" panose="020B0400000000000000" pitchFamily="50" charset="-128"/>
                          <a:cs typeface="Meiryo UI"/>
                        </a:rPr>
                        <a:t>（</a:t>
                      </a:r>
                      <a:r>
                        <a:rPr sz="1400" dirty="0" err="1">
                          <a:latin typeface="BIZ UDPゴシック" panose="020B0400000000000000" pitchFamily="50" charset="-128"/>
                          <a:ea typeface="BIZ UDPゴシック" panose="020B0400000000000000" pitchFamily="50" charset="-128"/>
                          <a:cs typeface="Meiryo UI"/>
                        </a:rPr>
                        <a:t>日本</a:t>
                      </a:r>
                      <a:r>
                        <a:rPr sz="1400" spc="-50" dirty="0">
                          <a:latin typeface="BIZ UDPゴシック" panose="020B0400000000000000" pitchFamily="50" charset="-128"/>
                          <a:ea typeface="BIZ UDPゴシック" panose="020B0400000000000000" pitchFamily="50" charset="-128"/>
                          <a:cs typeface="Meiryo UI"/>
                        </a:rPr>
                        <a:t>）</a:t>
                      </a:r>
                      <a:br>
                        <a:rPr lang="en-US" sz="1400" spc="-50" dirty="0">
                          <a:latin typeface="BIZ UDPゴシック" panose="020B0400000000000000" pitchFamily="50" charset="-128"/>
                          <a:ea typeface="BIZ UDPゴシック" panose="020B0400000000000000" pitchFamily="50" charset="-128"/>
                          <a:cs typeface="Meiryo UI"/>
                        </a:rPr>
                      </a:br>
                      <a:r>
                        <a:rPr sz="1400" spc="-15" dirty="0" err="1">
                          <a:latin typeface="BIZ UDPゴシック" panose="020B0400000000000000" pitchFamily="50" charset="-128"/>
                          <a:ea typeface="BIZ UDPゴシック" panose="020B0400000000000000" pitchFamily="50" charset="-128"/>
                          <a:cs typeface="Meiryo UI"/>
                        </a:rPr>
                        <a:t>出光興産</a:t>
                      </a:r>
                      <a:endParaRPr sz="1400" dirty="0">
                        <a:latin typeface="BIZ UDPゴシック" panose="020B0400000000000000" pitchFamily="50" charset="-128"/>
                        <a:ea typeface="BIZ UDPゴシック" panose="020B0400000000000000" pitchFamily="50" charset="-128"/>
                        <a:cs typeface="Meiryo UI"/>
                      </a:endParaRPr>
                    </a:p>
                  </a:txBody>
                  <a:tcPr marL="0" marR="0" marT="186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71120">
                        <a:lnSpc>
                          <a:spcPct val="100000"/>
                        </a:lnSpc>
                        <a:spcBef>
                          <a:spcPts val="5"/>
                        </a:spcBef>
                      </a:pPr>
                      <a:r>
                        <a:rPr sz="1400" spc="-10" dirty="0" err="1">
                          <a:latin typeface="BIZ UDPゴシック" panose="020B0400000000000000" pitchFamily="50" charset="-128"/>
                          <a:ea typeface="BIZ UDPゴシック" panose="020B0400000000000000" pitchFamily="50" charset="-128"/>
                          <a:cs typeface="Meiryo UI"/>
                        </a:rPr>
                        <a:t>微生物防除剤</a:t>
                      </a:r>
                      <a:endParaRPr sz="1400" dirty="0">
                        <a:latin typeface="BIZ UDPゴシック" panose="020B0400000000000000" pitchFamily="50" charset="-128"/>
                        <a:ea typeface="BIZ UDPゴシック" panose="020B0400000000000000" pitchFamily="50" charset="-128"/>
                        <a:cs typeface="Meiryo UI"/>
                      </a:endParaRPr>
                    </a:p>
                  </a:txBody>
                  <a:tcPr marL="0" marR="0" marT="63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120">
                        <a:lnSpc>
                          <a:spcPct val="100000"/>
                        </a:lnSpc>
                        <a:spcBef>
                          <a:spcPts val="5"/>
                        </a:spcBef>
                      </a:pPr>
                      <a:r>
                        <a:rPr sz="1400" spc="-20" dirty="0" err="1">
                          <a:latin typeface="BIZ UDPゴシック" panose="020B0400000000000000" pitchFamily="50" charset="-128"/>
                          <a:ea typeface="BIZ UDPゴシック" panose="020B0400000000000000" pitchFamily="50" charset="-128"/>
                          <a:cs typeface="Meiryo UI"/>
                        </a:rPr>
                        <a:t>自然界に存在する細菌を有効成分とする、野菜類等の病気の予防薬を販売している</a:t>
                      </a:r>
                      <a:r>
                        <a:rPr sz="1400" spc="-2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txBody>
                  <a:tcPr marL="0" marR="0" marT="63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789305">
                <a:tc>
                  <a:txBody>
                    <a:bodyPr/>
                    <a:lstStyle/>
                    <a:p>
                      <a:pPr marL="71120" algn="l">
                        <a:lnSpc>
                          <a:spcPct val="100000"/>
                        </a:lnSpc>
                        <a:spcBef>
                          <a:spcPts val="630"/>
                        </a:spcBef>
                      </a:pPr>
                      <a:r>
                        <a:rPr sz="1400" dirty="0">
                          <a:latin typeface="BIZ UDPゴシック" panose="020B0400000000000000" pitchFamily="50" charset="-128"/>
                          <a:ea typeface="BIZ UDPゴシック" panose="020B0400000000000000" pitchFamily="50" charset="-128"/>
                          <a:cs typeface="Meiryo UI"/>
                        </a:rPr>
                        <a:t>（日本</a:t>
                      </a:r>
                      <a:r>
                        <a:rPr sz="1400" spc="-50" dirty="0">
                          <a:latin typeface="BIZ UDPゴシック" panose="020B0400000000000000" pitchFamily="50" charset="-128"/>
                          <a:ea typeface="BIZ UDPゴシック" panose="020B0400000000000000" pitchFamily="50" charset="-128"/>
                          <a:cs typeface="Meiryo UI"/>
                        </a:rPr>
                        <a:t>）</a:t>
                      </a:r>
                      <a:endParaRPr sz="1400" dirty="0">
                        <a:latin typeface="BIZ UDPゴシック" panose="020B0400000000000000" pitchFamily="50" charset="-128"/>
                        <a:ea typeface="BIZ UDPゴシック" panose="020B0400000000000000" pitchFamily="50" charset="-128"/>
                        <a:cs typeface="Meiryo UI"/>
                      </a:endParaRPr>
                    </a:p>
                    <a:p>
                      <a:pPr marL="71120" algn="l">
                        <a:lnSpc>
                          <a:spcPct val="100000"/>
                        </a:lnSpc>
                      </a:pPr>
                      <a:r>
                        <a:rPr sz="1400" spc="-20" dirty="0">
                          <a:latin typeface="BIZ UDPゴシック" panose="020B0400000000000000" pitchFamily="50" charset="-128"/>
                          <a:ea typeface="BIZ UDPゴシック" panose="020B0400000000000000" pitchFamily="50" charset="-128"/>
                          <a:cs typeface="Meiryo UI"/>
                        </a:rPr>
                        <a:t>ちとせグループ</a:t>
                      </a:r>
                      <a:endParaRPr sz="1400" dirty="0">
                        <a:latin typeface="BIZ UDPゴシック" panose="020B0400000000000000" pitchFamily="50" charset="-128"/>
                        <a:ea typeface="BIZ UDPゴシック" panose="020B0400000000000000" pitchFamily="50" charset="-128"/>
                        <a:cs typeface="Meiryo UI"/>
                      </a:endParaRPr>
                    </a:p>
                  </a:txBody>
                  <a:tcPr marL="0" marR="0" marT="800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71120" marR="147320">
                        <a:lnSpc>
                          <a:spcPct val="100000"/>
                        </a:lnSpc>
                        <a:spcBef>
                          <a:spcPts val="1470"/>
                        </a:spcBef>
                      </a:pPr>
                      <a:r>
                        <a:rPr lang="ja-JP" altLang="en-US" sz="1400" spc="-10" dirty="0">
                          <a:latin typeface="BIZ UDPゴシック" panose="020B0400000000000000" pitchFamily="50" charset="-128"/>
                          <a:ea typeface="BIZ UDPゴシック" panose="020B0400000000000000" pitchFamily="50" charset="-128"/>
                          <a:cs typeface="Meiryo UI"/>
                        </a:rPr>
                        <a:t>有</a:t>
                      </a:r>
                      <a:r>
                        <a:rPr sz="1400" spc="-10" dirty="0" err="1">
                          <a:latin typeface="BIZ UDPゴシック" panose="020B0400000000000000" pitchFamily="50" charset="-128"/>
                          <a:ea typeface="BIZ UDPゴシック" panose="020B0400000000000000" pitchFamily="50" charset="-128"/>
                          <a:cs typeface="Meiryo UI"/>
                        </a:rPr>
                        <a:t>機性排水</a:t>
                      </a:r>
                      <a:r>
                        <a:rPr lang="ja-JP" altLang="en-US" sz="1400" spc="-10" dirty="0">
                          <a:latin typeface="BIZ UDPゴシック" panose="020B0400000000000000" pitchFamily="50" charset="-128"/>
                          <a:ea typeface="BIZ UDPゴシック" panose="020B0400000000000000" pitchFamily="50" charset="-128"/>
                          <a:cs typeface="Meiryo UI"/>
                        </a:rPr>
                        <a:t>浄</a:t>
                      </a:r>
                      <a:r>
                        <a:rPr sz="1400" spc="-50" dirty="0">
                          <a:latin typeface="BIZ UDPゴシック" panose="020B0400000000000000" pitchFamily="50" charset="-128"/>
                          <a:ea typeface="BIZ UDPゴシック" panose="020B0400000000000000" pitchFamily="50" charset="-128"/>
                          <a:cs typeface="Meiryo UI"/>
                        </a:rPr>
                        <a:t>化</a:t>
                      </a:r>
                      <a:endParaRPr sz="1400" dirty="0">
                        <a:latin typeface="BIZ UDPゴシック" panose="020B0400000000000000" pitchFamily="50" charset="-128"/>
                        <a:ea typeface="BIZ UDPゴシック" panose="020B0400000000000000" pitchFamily="50" charset="-128"/>
                        <a:cs typeface="Meiryo UI"/>
                      </a:endParaRPr>
                    </a:p>
                  </a:txBody>
                  <a:tcPr marL="0" marR="0" marT="18669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1">
                        <a:lumMod val="20000"/>
                        <a:lumOff val="80000"/>
                      </a:schemeClr>
                    </a:solidFill>
                  </a:tcPr>
                </a:tc>
                <a:tc>
                  <a:txBody>
                    <a:bodyPr/>
                    <a:lstStyle/>
                    <a:p>
                      <a:pPr marL="71120" marR="102870">
                        <a:lnSpc>
                          <a:spcPct val="100000"/>
                        </a:lnSpc>
                        <a:spcBef>
                          <a:spcPts val="1470"/>
                        </a:spcBef>
                      </a:pPr>
                      <a:r>
                        <a:rPr sz="1400" spc="-25" dirty="0">
                          <a:latin typeface="BIZ UDPゴシック" panose="020B0400000000000000" pitchFamily="50" charset="-128"/>
                          <a:ea typeface="BIZ UDPゴシック" panose="020B0400000000000000" pitchFamily="50" charset="-128"/>
                          <a:cs typeface="Meiryo UI"/>
                        </a:rPr>
                        <a:t>マレーシアやインドネシアにおけるパームプランテーションの廃水を微生物を利用して浄化すると</a:t>
                      </a:r>
                      <a:r>
                        <a:rPr sz="1400" spc="-20" dirty="0">
                          <a:latin typeface="BIZ UDPゴシック" panose="020B0400000000000000" pitchFamily="50" charset="-128"/>
                          <a:ea typeface="BIZ UDPゴシック" panose="020B0400000000000000" pitchFamily="50" charset="-128"/>
                          <a:cs typeface="Meiryo UI"/>
                        </a:rPr>
                        <a:t>ともに、有機排水を利用してウキクサを栽培している。</a:t>
                      </a:r>
                      <a:endParaRPr sz="1400" dirty="0">
                        <a:latin typeface="BIZ UDPゴシック" panose="020B0400000000000000" pitchFamily="50" charset="-128"/>
                        <a:ea typeface="BIZ UDPゴシック" panose="020B0400000000000000" pitchFamily="50" charset="-128"/>
                        <a:cs typeface="Meiryo UI"/>
                      </a:endParaRPr>
                    </a:p>
                  </a:txBody>
                  <a:tcPr marL="0" marR="0" marT="18669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6" name="object 6"/>
          <p:cNvSpPr txBox="1"/>
          <p:nvPr/>
        </p:nvSpPr>
        <p:spPr>
          <a:xfrm>
            <a:off x="3247639" y="6652227"/>
            <a:ext cx="5975396" cy="175048"/>
          </a:xfrm>
          <a:prstGeom prst="rect">
            <a:avLst/>
          </a:prstGeom>
        </p:spPr>
        <p:txBody>
          <a:bodyPr vert="horz" wrap="square" lIns="0" tIns="13335" rIns="0" bIns="0" rtlCol="0">
            <a:spAutoFit/>
          </a:bodyPr>
          <a:lstStyle/>
          <a:p>
            <a:pPr marL="12700" algn="ctr">
              <a:spcBef>
                <a:spcPts val="105"/>
              </a:spcBef>
            </a:pPr>
            <a:r>
              <a:rPr lang="ja-JP" altLang="en-US" sz="1050" spc="-20" dirty="0">
                <a:latin typeface="BIZ UDゴシック" panose="020B0400000000000000" pitchFamily="49" charset="-128"/>
                <a:ea typeface="BIZ UDゴシック" panose="020B0400000000000000" pitchFamily="49" charset="-128"/>
                <a:cs typeface="Meiryo UI"/>
              </a:rPr>
              <a:t>出所：経済産業省、</a:t>
            </a:r>
            <a:r>
              <a:rPr sz="1050" spc="-20" dirty="0">
                <a:latin typeface="BIZ UDゴシック" panose="020B0400000000000000" pitchFamily="49" charset="-128"/>
                <a:ea typeface="BIZ UDゴシック" panose="020B0400000000000000" pitchFamily="49" charset="-128"/>
                <a:cs typeface="Meiryo UI"/>
              </a:rPr>
              <a:t>農林水産省「農林水産イノベーション戦略</a:t>
            </a:r>
            <a:r>
              <a:rPr sz="1050" spc="-10" dirty="0">
                <a:latin typeface="BIZ UDゴシック" panose="020B0400000000000000" pitchFamily="49" charset="-128"/>
                <a:ea typeface="BIZ UDゴシック" panose="020B0400000000000000" pitchFamily="49" charset="-128"/>
                <a:cs typeface="Meiryo UI"/>
              </a:rPr>
              <a:t>2020</a:t>
            </a:r>
            <a:r>
              <a:rPr sz="1050" spc="-15" dirty="0">
                <a:latin typeface="BIZ UDゴシック" panose="020B0400000000000000" pitchFamily="49" charset="-128"/>
                <a:ea typeface="BIZ UDゴシック" panose="020B0400000000000000" pitchFamily="49" charset="-128"/>
                <a:cs typeface="Meiryo UI"/>
              </a:rPr>
              <a:t>」</a:t>
            </a:r>
            <a:endParaRPr sz="1050" dirty="0">
              <a:latin typeface="BIZ UDゴシック" panose="020B0400000000000000" pitchFamily="49" charset="-128"/>
              <a:ea typeface="BIZ UDゴシック" panose="020B0400000000000000" pitchFamily="49" charset="-128"/>
              <a:cs typeface="Meiryo U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6489" y="260091"/>
            <a:ext cx="10515600" cy="382156"/>
          </a:xfrm>
          <a:prstGeom prst="rect">
            <a:avLst/>
          </a:prstGeom>
        </p:spPr>
        <p:txBody>
          <a:bodyPr vert="horz" wrap="square" lIns="0" tIns="12700" rIns="0" bIns="0" rtlCol="0" anchor="ctr">
            <a:spAutoFit/>
          </a:bodyPr>
          <a:lstStyle/>
          <a:p>
            <a:pPr marL="132715" algn="ctr">
              <a:lnSpc>
                <a:spcPct val="100000"/>
              </a:lnSpc>
              <a:spcBef>
                <a:spcPts val="100"/>
              </a:spcBef>
            </a:pPr>
            <a:r>
              <a:rPr sz="2400" spc="-10" dirty="0" err="1">
                <a:latin typeface="BIZ UDP明朝 Medium" panose="02020500000000000000" pitchFamily="18" charset="-128"/>
                <a:ea typeface="BIZ UDP明朝 Medium" panose="02020500000000000000" pitchFamily="18" charset="-128"/>
              </a:rPr>
              <a:t>フードテック</a:t>
            </a:r>
            <a:r>
              <a:rPr sz="2400" dirty="0" err="1">
                <a:latin typeface="BIZ UDP明朝 Medium" panose="02020500000000000000" pitchFamily="18" charset="-128"/>
                <a:ea typeface="BIZ UDP明朝 Medium" panose="02020500000000000000" pitchFamily="18" charset="-128"/>
              </a:rPr>
              <a:t>（背景</a:t>
            </a:r>
            <a:r>
              <a:rPr sz="2400" spc="-50" dirty="0">
                <a:latin typeface="BIZ UDP明朝 Medium" panose="02020500000000000000" pitchFamily="18" charset="-128"/>
                <a:ea typeface="BIZ UDP明朝 Medium" panose="02020500000000000000" pitchFamily="18" charset="-128"/>
              </a:rPr>
              <a:t>）</a:t>
            </a:r>
          </a:p>
        </p:txBody>
      </p:sp>
      <p:sp>
        <p:nvSpPr>
          <p:cNvPr id="4" name="object 4"/>
          <p:cNvSpPr txBox="1"/>
          <p:nvPr/>
        </p:nvSpPr>
        <p:spPr>
          <a:xfrm>
            <a:off x="1330773" y="6639092"/>
            <a:ext cx="2242185" cy="175048"/>
          </a:xfrm>
          <a:prstGeom prst="rect">
            <a:avLst/>
          </a:prstGeom>
        </p:spPr>
        <p:txBody>
          <a:bodyPr vert="horz" wrap="square" lIns="0" tIns="13335" rIns="0" bIns="0" rtlCol="0">
            <a:spAutoFit/>
          </a:bodyPr>
          <a:lstStyle/>
          <a:p>
            <a:pPr marL="12700">
              <a:spcBef>
                <a:spcPts val="105"/>
              </a:spcBef>
            </a:pPr>
            <a:r>
              <a:rPr sz="1050" spc="-5" dirty="0">
                <a:latin typeface="Meiryo UI"/>
                <a:cs typeface="Meiryo UI"/>
              </a:rPr>
              <a:t>出展：</a:t>
            </a:r>
            <a:r>
              <a:rPr sz="1050" spc="-10" dirty="0">
                <a:latin typeface="Meiryo UI"/>
                <a:cs typeface="Meiryo UI"/>
              </a:rPr>
              <a:t>https://ourworldindata.org/</a:t>
            </a:r>
            <a:endParaRPr sz="1050">
              <a:latin typeface="Meiryo UI"/>
              <a:cs typeface="Meiryo UI"/>
            </a:endParaRPr>
          </a:p>
        </p:txBody>
      </p:sp>
      <p:sp>
        <p:nvSpPr>
          <p:cNvPr id="5" name="object 5"/>
          <p:cNvSpPr txBox="1"/>
          <p:nvPr/>
        </p:nvSpPr>
        <p:spPr>
          <a:xfrm>
            <a:off x="0" y="765048"/>
            <a:ext cx="12192000" cy="1032334"/>
          </a:xfrm>
          <a:prstGeom prst="rect">
            <a:avLst/>
          </a:prstGeom>
          <a:noFill/>
        </p:spPr>
        <p:txBody>
          <a:bodyPr vert="horz" wrap="square" lIns="0" tIns="107950" rIns="0" bIns="0" rtlCol="0">
            <a:spAutoFit/>
          </a:bodyPr>
          <a:lstStyle/>
          <a:p>
            <a:pPr marL="558800" marR="313690" indent="-342900">
              <a:spcBef>
                <a:spcPts val="850"/>
              </a:spcBef>
              <a:buClr>
                <a:srgbClr val="002060"/>
              </a:buClr>
              <a:buFont typeface="Wingdings"/>
              <a:buChar char=""/>
              <a:tabLst>
                <a:tab pos="558800" algn="l"/>
                <a:tab pos="559435" algn="l"/>
              </a:tabLst>
            </a:pPr>
            <a:r>
              <a:rPr sz="2000" dirty="0">
                <a:latin typeface="Meiryo UI"/>
                <a:cs typeface="Meiryo UI"/>
              </a:rPr>
              <a:t>UN（国際連合）</a:t>
            </a:r>
            <a:r>
              <a:rPr sz="2000" spc="-15" dirty="0">
                <a:latin typeface="Meiryo UI"/>
                <a:cs typeface="Meiryo UI"/>
              </a:rPr>
              <a:t>の試算では、世界人口は</a:t>
            </a:r>
            <a:r>
              <a:rPr sz="2000" b="1" spc="-10" dirty="0">
                <a:latin typeface="Meiryo UI"/>
                <a:cs typeface="Meiryo UI"/>
              </a:rPr>
              <a:t>2020</a:t>
            </a:r>
            <a:r>
              <a:rPr sz="2000" b="1" spc="-15" dirty="0">
                <a:latin typeface="Meiryo UI"/>
                <a:cs typeface="Meiryo UI"/>
              </a:rPr>
              <a:t>年の</a:t>
            </a:r>
            <a:r>
              <a:rPr sz="2000" b="1" spc="-10" dirty="0">
                <a:latin typeface="Meiryo UI"/>
                <a:cs typeface="Meiryo UI"/>
              </a:rPr>
              <a:t>78</a:t>
            </a:r>
            <a:r>
              <a:rPr sz="2000" b="1" dirty="0">
                <a:latin typeface="Meiryo UI"/>
                <a:cs typeface="Meiryo UI"/>
              </a:rPr>
              <a:t>億人</a:t>
            </a:r>
            <a:r>
              <a:rPr sz="2000" spc="-10" dirty="0">
                <a:latin typeface="Meiryo UI"/>
                <a:cs typeface="Meiryo UI"/>
              </a:rPr>
              <a:t>から</a:t>
            </a:r>
            <a:r>
              <a:rPr sz="2000" b="1" spc="-10" dirty="0">
                <a:latin typeface="Meiryo UI"/>
                <a:cs typeface="Meiryo UI"/>
              </a:rPr>
              <a:t>2050</a:t>
            </a:r>
            <a:r>
              <a:rPr sz="2000" b="1" spc="-15" dirty="0">
                <a:latin typeface="Meiryo UI"/>
                <a:cs typeface="Meiryo UI"/>
              </a:rPr>
              <a:t>年の</a:t>
            </a:r>
            <a:r>
              <a:rPr sz="2000" b="1" dirty="0">
                <a:latin typeface="Meiryo UI"/>
                <a:cs typeface="Meiryo UI"/>
              </a:rPr>
              <a:t>98</a:t>
            </a:r>
            <a:r>
              <a:rPr sz="2000" b="1" spc="-50" dirty="0">
                <a:latin typeface="Meiryo UI"/>
                <a:cs typeface="Meiryo UI"/>
              </a:rPr>
              <a:t>億</a:t>
            </a:r>
            <a:r>
              <a:rPr sz="2000" b="1" dirty="0">
                <a:latin typeface="Meiryo UI"/>
                <a:cs typeface="Meiryo UI"/>
              </a:rPr>
              <a:t>人</a:t>
            </a:r>
            <a:r>
              <a:rPr sz="2000" spc="-10" dirty="0">
                <a:latin typeface="Meiryo UI"/>
                <a:cs typeface="Meiryo UI"/>
              </a:rPr>
              <a:t>へと増加し、かつ中間層の拡大により</a:t>
            </a:r>
            <a:r>
              <a:rPr sz="2000" b="1" spc="-15" dirty="0">
                <a:latin typeface="Meiryo UI"/>
                <a:cs typeface="Meiryo UI"/>
              </a:rPr>
              <a:t>一人当たりの肉や魚の消費量も増え</a:t>
            </a:r>
            <a:r>
              <a:rPr sz="2000" spc="-20" dirty="0">
                <a:latin typeface="Meiryo UI"/>
                <a:cs typeface="Meiryo UI"/>
              </a:rPr>
              <a:t>、いずれ</a:t>
            </a:r>
            <a:r>
              <a:rPr sz="2000" spc="-5" dirty="0">
                <a:latin typeface="Meiryo UI"/>
                <a:cs typeface="Meiryo UI"/>
              </a:rPr>
              <a:t>世界で</a:t>
            </a:r>
            <a:r>
              <a:rPr sz="2000" b="1" spc="-15" dirty="0">
                <a:latin typeface="Meiryo UI"/>
                <a:cs typeface="Meiryo UI"/>
              </a:rPr>
              <a:t>タンパク質の需給逼迫</a:t>
            </a:r>
            <a:r>
              <a:rPr sz="2000" b="1" dirty="0">
                <a:latin typeface="Meiryo UI"/>
                <a:cs typeface="Meiryo UI"/>
              </a:rPr>
              <a:t>（Protein</a:t>
            </a:r>
            <a:r>
              <a:rPr sz="2000" b="1" spc="25" dirty="0">
                <a:latin typeface="Meiryo UI"/>
                <a:cs typeface="Meiryo UI"/>
              </a:rPr>
              <a:t> </a:t>
            </a:r>
            <a:r>
              <a:rPr sz="2000" b="1" spc="-10" dirty="0">
                <a:latin typeface="Meiryo UI"/>
                <a:cs typeface="Meiryo UI"/>
              </a:rPr>
              <a:t>Crisis）</a:t>
            </a:r>
            <a:r>
              <a:rPr sz="2000" spc="-15" dirty="0">
                <a:latin typeface="Meiryo UI"/>
                <a:cs typeface="Meiryo UI"/>
              </a:rPr>
              <a:t>になると予測している。</a:t>
            </a:r>
            <a:endParaRPr sz="2000" dirty="0">
              <a:latin typeface="Meiryo UI"/>
              <a:cs typeface="Meiryo UI"/>
            </a:endParaRPr>
          </a:p>
        </p:txBody>
      </p:sp>
      <p:sp>
        <p:nvSpPr>
          <p:cNvPr id="6" name="object 6"/>
          <p:cNvSpPr txBox="1"/>
          <p:nvPr/>
        </p:nvSpPr>
        <p:spPr>
          <a:xfrm>
            <a:off x="856489" y="1995678"/>
            <a:ext cx="5037709" cy="1628651"/>
          </a:xfrm>
          <a:prstGeom prst="rect">
            <a:avLst/>
          </a:prstGeom>
          <a:ln w="25907">
            <a:solidFill>
              <a:srgbClr val="4BACC6"/>
            </a:solidFill>
          </a:ln>
        </p:spPr>
        <p:txBody>
          <a:bodyPr vert="horz" wrap="square" lIns="0" tIns="0" rIns="0" bIns="0" rtlCol="0">
            <a:spAutoFit/>
          </a:bodyPr>
          <a:lstStyle/>
          <a:p>
            <a:pPr marL="81280">
              <a:lnSpc>
                <a:spcPts val="2155"/>
              </a:lnSpc>
            </a:pPr>
            <a:r>
              <a:rPr b="1" spc="-15" dirty="0">
                <a:latin typeface="Meiryo UI"/>
                <a:cs typeface="Meiryo UI"/>
              </a:rPr>
              <a:t>タンパク質源の需給ギャップ</a:t>
            </a:r>
            <a:endParaRPr dirty="0">
              <a:latin typeface="Meiryo UI"/>
              <a:cs typeface="Meiryo UI"/>
            </a:endParaRPr>
          </a:p>
          <a:p>
            <a:pPr marL="393700" indent="-285750">
              <a:spcBef>
                <a:spcPts val="605"/>
              </a:spcBef>
              <a:buClr>
                <a:srgbClr val="002060"/>
              </a:buClr>
              <a:buFont typeface="Wingdings"/>
              <a:buChar char=""/>
              <a:tabLst>
                <a:tab pos="393700" algn="l"/>
                <a:tab pos="394335" algn="l"/>
              </a:tabLst>
            </a:pPr>
            <a:r>
              <a:rPr sz="1600" spc="-10" dirty="0">
                <a:latin typeface="Meiryo UI"/>
                <a:cs typeface="Meiryo UI"/>
              </a:rPr>
              <a:t>2050</a:t>
            </a:r>
            <a:r>
              <a:rPr sz="1600" spc="-25" dirty="0">
                <a:latin typeface="Meiryo UI"/>
                <a:cs typeface="Meiryo UI"/>
              </a:rPr>
              <a:t>年</a:t>
            </a:r>
            <a:r>
              <a:rPr sz="1600" spc="-10" dirty="0">
                <a:latin typeface="Meiryo UI"/>
                <a:cs typeface="Meiryo UI"/>
              </a:rPr>
              <a:t>の</a:t>
            </a:r>
            <a:r>
              <a:rPr sz="1600" spc="-25" dirty="0">
                <a:latin typeface="Meiryo UI"/>
                <a:cs typeface="Meiryo UI"/>
              </a:rPr>
              <a:t>需要を満たすためには、</a:t>
            </a:r>
            <a:r>
              <a:rPr sz="1600" spc="-10" dirty="0">
                <a:latin typeface="Meiryo UI"/>
                <a:cs typeface="Meiryo UI"/>
              </a:rPr>
              <a:t>2010</a:t>
            </a:r>
            <a:r>
              <a:rPr sz="1600" spc="-20" dirty="0">
                <a:latin typeface="Meiryo UI"/>
                <a:cs typeface="Meiryo UI"/>
              </a:rPr>
              <a:t>年比</a:t>
            </a:r>
            <a:r>
              <a:rPr sz="1600" u="sng" spc="-25" dirty="0">
                <a:uFill>
                  <a:solidFill>
                    <a:srgbClr val="000000"/>
                  </a:solidFill>
                </a:uFill>
                <a:latin typeface="Meiryo UI"/>
                <a:cs typeface="Meiryo UI"/>
              </a:rPr>
              <a:t>2.1</a:t>
            </a:r>
            <a:endParaRPr sz="1600" dirty="0">
              <a:latin typeface="Meiryo UI"/>
              <a:cs typeface="Meiryo UI"/>
            </a:endParaRPr>
          </a:p>
          <a:p>
            <a:pPr marL="393700"/>
            <a:r>
              <a:rPr sz="1600" u="sng" spc="-20" dirty="0">
                <a:uFill>
                  <a:solidFill>
                    <a:srgbClr val="000000"/>
                  </a:solidFill>
                </a:uFill>
                <a:latin typeface="Meiryo UI"/>
                <a:cs typeface="Meiryo UI"/>
              </a:rPr>
              <a:t>倍の</a:t>
            </a:r>
            <a:r>
              <a:rPr sz="1600" u="sng" spc="-25" dirty="0">
                <a:uFill>
                  <a:solidFill>
                    <a:srgbClr val="000000"/>
                  </a:solidFill>
                </a:uFill>
                <a:latin typeface="Meiryo UI"/>
                <a:cs typeface="Meiryo UI"/>
              </a:rPr>
              <a:t>供給量</a:t>
            </a:r>
            <a:r>
              <a:rPr sz="1600" u="sng" spc="-10" dirty="0">
                <a:uFill>
                  <a:solidFill>
                    <a:srgbClr val="000000"/>
                  </a:solidFill>
                </a:uFill>
                <a:latin typeface="Meiryo UI"/>
                <a:cs typeface="Meiryo UI"/>
              </a:rPr>
              <a:t>が</a:t>
            </a:r>
            <a:r>
              <a:rPr sz="1600" u="sng" spc="-25" dirty="0">
                <a:uFill>
                  <a:solidFill>
                    <a:srgbClr val="000000"/>
                  </a:solidFill>
                </a:uFill>
                <a:latin typeface="Meiryo UI"/>
                <a:cs typeface="Meiryo UI"/>
              </a:rPr>
              <a:t>必要</a:t>
            </a:r>
            <a:r>
              <a:rPr sz="1600" u="sng" spc="-50" dirty="0">
                <a:uFill>
                  <a:solidFill>
                    <a:srgbClr val="000000"/>
                  </a:solidFill>
                </a:uFill>
                <a:latin typeface="Meiryo UI"/>
                <a:cs typeface="Meiryo UI"/>
              </a:rPr>
              <a:t>。</a:t>
            </a:r>
            <a:endParaRPr sz="1600" dirty="0">
              <a:latin typeface="Meiryo UI"/>
              <a:cs typeface="Meiryo UI"/>
            </a:endParaRPr>
          </a:p>
          <a:p>
            <a:pPr marL="393700" marR="8255" indent="-285115">
              <a:spcBef>
                <a:spcPts val="300"/>
              </a:spcBef>
              <a:buClr>
                <a:srgbClr val="002060"/>
              </a:buClr>
              <a:buFont typeface="Wingdings"/>
              <a:buChar char=""/>
              <a:tabLst>
                <a:tab pos="393700" algn="l"/>
                <a:tab pos="394335" algn="l"/>
              </a:tabLst>
            </a:pPr>
            <a:r>
              <a:rPr sz="1600" u="sng" spc="-20" dirty="0">
                <a:uFill>
                  <a:solidFill>
                    <a:srgbClr val="000000"/>
                  </a:solidFill>
                </a:uFill>
                <a:latin typeface="Meiryo UI"/>
                <a:cs typeface="Meiryo UI"/>
              </a:rPr>
              <a:t>他方、耕作適地</a:t>
            </a:r>
            <a:r>
              <a:rPr sz="1600" u="sng" spc="-10" dirty="0">
                <a:uFill>
                  <a:solidFill>
                    <a:srgbClr val="000000"/>
                  </a:solidFill>
                </a:uFill>
                <a:latin typeface="Meiryo UI"/>
                <a:cs typeface="Meiryo UI"/>
              </a:rPr>
              <a:t>の</a:t>
            </a:r>
            <a:r>
              <a:rPr sz="1600" u="sng" spc="-20" dirty="0">
                <a:uFill>
                  <a:solidFill>
                    <a:srgbClr val="000000"/>
                  </a:solidFill>
                </a:uFill>
                <a:latin typeface="Meiryo UI"/>
                <a:cs typeface="Meiryo UI"/>
              </a:rPr>
              <a:t>減少</a:t>
            </a:r>
            <a:r>
              <a:rPr sz="1600" u="sng" spc="-15" dirty="0">
                <a:uFill>
                  <a:solidFill>
                    <a:srgbClr val="000000"/>
                  </a:solidFill>
                </a:uFill>
                <a:latin typeface="Meiryo UI"/>
                <a:cs typeface="Meiryo UI"/>
              </a:rPr>
              <a:t>により</a:t>
            </a:r>
            <a:r>
              <a:rPr sz="1600" u="sng" spc="-20" dirty="0">
                <a:uFill>
                  <a:solidFill>
                    <a:srgbClr val="000000"/>
                  </a:solidFill>
                </a:uFill>
                <a:latin typeface="Meiryo UI"/>
                <a:cs typeface="Meiryo UI"/>
              </a:rPr>
              <a:t>農地</a:t>
            </a:r>
            <a:r>
              <a:rPr sz="1600" u="sng" spc="-10" dirty="0">
                <a:uFill>
                  <a:solidFill>
                    <a:srgbClr val="000000"/>
                  </a:solidFill>
                </a:uFill>
                <a:latin typeface="Meiryo UI"/>
                <a:cs typeface="Meiryo UI"/>
              </a:rPr>
              <a:t>拡</a:t>
            </a:r>
            <a:r>
              <a:rPr sz="1600" u="sng" spc="-20" dirty="0">
                <a:uFill>
                  <a:solidFill>
                    <a:srgbClr val="000000"/>
                  </a:solidFill>
                </a:uFill>
                <a:latin typeface="Meiryo UI"/>
                <a:cs typeface="Meiryo UI"/>
              </a:rPr>
              <a:t>大</a:t>
            </a:r>
            <a:r>
              <a:rPr sz="1600" u="sng" spc="-15" dirty="0">
                <a:uFill>
                  <a:solidFill>
                    <a:srgbClr val="000000"/>
                  </a:solidFill>
                </a:uFill>
                <a:latin typeface="Meiryo UI"/>
                <a:cs typeface="Meiryo UI"/>
              </a:rPr>
              <a:t>は</a:t>
            </a:r>
            <a:r>
              <a:rPr sz="1600" u="sng" spc="-20" dirty="0">
                <a:uFill>
                  <a:solidFill>
                    <a:srgbClr val="000000"/>
                  </a:solidFill>
                </a:uFill>
                <a:latin typeface="Meiryo UI"/>
                <a:cs typeface="Meiryo UI"/>
              </a:rPr>
              <a:t>困難</a:t>
            </a:r>
            <a:r>
              <a:rPr sz="1600" spc="-10" dirty="0">
                <a:latin typeface="Meiryo UI"/>
                <a:cs typeface="Meiryo UI"/>
              </a:rPr>
              <a:t>、</a:t>
            </a:r>
            <a:r>
              <a:rPr sz="1600" spc="-15" dirty="0">
                <a:latin typeface="Meiryo UI"/>
                <a:cs typeface="Meiryo UI"/>
              </a:rPr>
              <a:t>環</a:t>
            </a:r>
            <a:r>
              <a:rPr sz="1600" spc="-20" dirty="0">
                <a:latin typeface="Meiryo UI"/>
                <a:cs typeface="Meiryo UI"/>
              </a:rPr>
              <a:t>境負荷</a:t>
            </a:r>
            <a:r>
              <a:rPr sz="1600" spc="-10" dirty="0">
                <a:latin typeface="Meiryo UI"/>
                <a:cs typeface="Meiryo UI"/>
              </a:rPr>
              <a:t>の</a:t>
            </a:r>
            <a:r>
              <a:rPr sz="1600" spc="-20" dirty="0">
                <a:latin typeface="Meiryo UI"/>
                <a:cs typeface="Meiryo UI"/>
              </a:rPr>
              <a:t>観点から</a:t>
            </a:r>
            <a:r>
              <a:rPr sz="1600" u="sng" spc="-20" dirty="0">
                <a:uFill>
                  <a:solidFill>
                    <a:srgbClr val="000000"/>
                  </a:solidFill>
                </a:uFill>
                <a:latin typeface="Meiryo UI"/>
                <a:cs typeface="Meiryo UI"/>
              </a:rPr>
              <a:t>畜産</a:t>
            </a:r>
            <a:r>
              <a:rPr sz="1600" u="sng" spc="-25" dirty="0">
                <a:uFill>
                  <a:solidFill>
                    <a:srgbClr val="000000"/>
                  </a:solidFill>
                </a:uFill>
                <a:latin typeface="Meiryo UI"/>
                <a:cs typeface="Meiryo UI"/>
              </a:rPr>
              <a:t>の拡大も困難</a:t>
            </a:r>
            <a:r>
              <a:rPr sz="1600" spc="-20" dirty="0">
                <a:latin typeface="Meiryo UI"/>
                <a:cs typeface="Meiryo UI"/>
              </a:rPr>
              <a:t>（</a:t>
            </a:r>
            <a:r>
              <a:rPr sz="1600" spc="-10" dirty="0">
                <a:latin typeface="Meiryo UI"/>
                <a:cs typeface="Meiryo UI"/>
              </a:rPr>
              <a:t>水</a:t>
            </a:r>
            <a:r>
              <a:rPr sz="1600" spc="-20" dirty="0">
                <a:latin typeface="Meiryo UI"/>
                <a:cs typeface="Meiryo UI"/>
              </a:rPr>
              <a:t>環境</a:t>
            </a:r>
            <a:r>
              <a:rPr sz="1600" spc="-15" dirty="0">
                <a:latin typeface="Meiryo UI"/>
                <a:cs typeface="Meiryo UI"/>
              </a:rPr>
              <a:t>、メタ</a:t>
            </a:r>
            <a:r>
              <a:rPr sz="1600" spc="-20" dirty="0">
                <a:latin typeface="Meiryo UI"/>
                <a:cs typeface="Meiryo UI"/>
              </a:rPr>
              <a:t>ン等</a:t>
            </a:r>
            <a:r>
              <a:rPr sz="1600" spc="-15" dirty="0">
                <a:latin typeface="Meiryo UI"/>
                <a:cs typeface="Meiryo UI"/>
              </a:rPr>
              <a:t>GHG</a:t>
            </a:r>
            <a:r>
              <a:rPr sz="1600" spc="-20" dirty="0">
                <a:latin typeface="Meiryo UI"/>
                <a:cs typeface="Meiryo UI"/>
              </a:rPr>
              <a:t>排出）</a:t>
            </a:r>
            <a:r>
              <a:rPr sz="1600" spc="-15" dirty="0">
                <a:latin typeface="Meiryo UI"/>
                <a:cs typeface="Meiryo UI"/>
              </a:rPr>
              <a:t>。</a:t>
            </a:r>
            <a:endParaRPr sz="1600" dirty="0">
              <a:latin typeface="Meiryo UI"/>
              <a:cs typeface="Meiryo UI"/>
            </a:endParaRPr>
          </a:p>
        </p:txBody>
      </p:sp>
      <p:pic>
        <p:nvPicPr>
          <p:cNvPr id="7" name="object 7"/>
          <p:cNvPicPr/>
          <p:nvPr/>
        </p:nvPicPr>
        <p:blipFill>
          <a:blip r:embed="rId2" cstate="print"/>
          <a:stretch>
            <a:fillRect/>
          </a:stretch>
        </p:blipFill>
        <p:spPr>
          <a:xfrm>
            <a:off x="1202199" y="3624329"/>
            <a:ext cx="2680715" cy="2660903"/>
          </a:xfrm>
          <a:prstGeom prst="rect">
            <a:avLst/>
          </a:prstGeom>
        </p:spPr>
      </p:pic>
      <p:sp>
        <p:nvSpPr>
          <p:cNvPr id="8" name="object 8"/>
          <p:cNvSpPr txBox="1"/>
          <p:nvPr/>
        </p:nvSpPr>
        <p:spPr>
          <a:xfrm>
            <a:off x="3348525" y="4102252"/>
            <a:ext cx="107337" cy="939800"/>
          </a:xfrm>
          <a:prstGeom prst="rect">
            <a:avLst/>
          </a:prstGeom>
        </p:spPr>
        <p:txBody>
          <a:bodyPr vert="eaVert" wrap="square" lIns="0" tIns="0" rIns="0" bIns="0" rtlCol="0">
            <a:spAutoFit/>
          </a:bodyPr>
          <a:lstStyle/>
          <a:p>
            <a:pPr marL="12700">
              <a:lnSpc>
                <a:spcPct val="70000"/>
              </a:lnSpc>
            </a:pPr>
            <a:r>
              <a:rPr sz="900" dirty="0">
                <a:latin typeface="Meiryo UI"/>
                <a:cs typeface="Meiryo UI"/>
              </a:rPr>
              <a:t>植物性タンパク質</a:t>
            </a:r>
            <a:endParaRPr sz="900">
              <a:latin typeface="Meiryo UI"/>
              <a:cs typeface="Meiryo UI"/>
            </a:endParaRPr>
          </a:p>
        </p:txBody>
      </p:sp>
      <p:sp>
        <p:nvSpPr>
          <p:cNvPr id="9" name="object 9"/>
          <p:cNvSpPr txBox="1"/>
          <p:nvPr/>
        </p:nvSpPr>
        <p:spPr>
          <a:xfrm>
            <a:off x="3337509" y="5252980"/>
            <a:ext cx="235449" cy="596900"/>
          </a:xfrm>
          <a:prstGeom prst="rect">
            <a:avLst/>
          </a:prstGeom>
        </p:spPr>
        <p:txBody>
          <a:bodyPr vert="eaVert" wrap="square" lIns="0" tIns="0" rIns="0" bIns="0" rtlCol="0">
            <a:spAutoFit/>
          </a:bodyPr>
          <a:lstStyle/>
          <a:p>
            <a:pPr marL="12700">
              <a:lnSpc>
                <a:spcPct val="70000"/>
              </a:lnSpc>
            </a:pPr>
            <a:r>
              <a:rPr sz="900" dirty="0">
                <a:solidFill>
                  <a:srgbClr val="FFFFFF"/>
                </a:solidFill>
                <a:latin typeface="Meiryo UI"/>
                <a:cs typeface="Meiryo UI"/>
              </a:rPr>
              <a:t>動物性</a:t>
            </a:r>
            <a:endParaRPr sz="900">
              <a:latin typeface="Meiryo UI"/>
              <a:cs typeface="Meiryo UI"/>
            </a:endParaRPr>
          </a:p>
          <a:p>
            <a:pPr marL="12700"/>
            <a:r>
              <a:rPr sz="900" dirty="0">
                <a:solidFill>
                  <a:srgbClr val="FFFFFF"/>
                </a:solidFill>
                <a:latin typeface="Meiryo UI"/>
                <a:cs typeface="Meiryo UI"/>
              </a:rPr>
              <a:t>タンパク質</a:t>
            </a:r>
            <a:endParaRPr sz="900">
              <a:latin typeface="Meiryo UI"/>
              <a:cs typeface="Meiryo UI"/>
            </a:endParaRPr>
          </a:p>
        </p:txBody>
      </p:sp>
      <p:pic>
        <p:nvPicPr>
          <p:cNvPr id="10" name="object 10"/>
          <p:cNvPicPr/>
          <p:nvPr/>
        </p:nvPicPr>
        <p:blipFill>
          <a:blip r:embed="rId3" cstate="print"/>
          <a:stretch>
            <a:fillRect/>
          </a:stretch>
        </p:blipFill>
        <p:spPr>
          <a:xfrm>
            <a:off x="6114289" y="3525012"/>
            <a:ext cx="4722875" cy="3038855"/>
          </a:xfrm>
          <a:prstGeom prst="rect">
            <a:avLst/>
          </a:prstGeom>
        </p:spPr>
      </p:pic>
      <p:sp>
        <p:nvSpPr>
          <p:cNvPr id="11" name="object 11"/>
          <p:cNvSpPr txBox="1"/>
          <p:nvPr/>
        </p:nvSpPr>
        <p:spPr>
          <a:xfrm>
            <a:off x="6893163" y="1920183"/>
            <a:ext cx="4087157" cy="1272540"/>
          </a:xfrm>
          <a:prstGeom prst="rect">
            <a:avLst/>
          </a:prstGeom>
        </p:spPr>
        <p:txBody>
          <a:bodyPr vert="horz" wrap="square" lIns="0" tIns="100330" rIns="0" bIns="0" rtlCol="0">
            <a:spAutoFit/>
          </a:bodyPr>
          <a:lstStyle/>
          <a:p>
            <a:pPr marL="12700">
              <a:spcBef>
                <a:spcPts val="790"/>
              </a:spcBef>
            </a:pPr>
            <a:r>
              <a:rPr b="1" spc="-15" dirty="0">
                <a:latin typeface="Meiryo UI"/>
                <a:cs typeface="Meiryo UI"/>
              </a:rPr>
              <a:t>タンパク質生産が及ぼす環境インパクト</a:t>
            </a:r>
            <a:endParaRPr dirty="0">
              <a:latin typeface="Meiryo UI"/>
              <a:cs typeface="Meiryo UI"/>
            </a:endParaRPr>
          </a:p>
          <a:p>
            <a:pPr marL="281940" indent="-160655">
              <a:spcBef>
                <a:spcPts val="605"/>
              </a:spcBef>
              <a:buClr>
                <a:srgbClr val="002060"/>
              </a:buClr>
              <a:buFont typeface="Arial"/>
              <a:buChar char="•"/>
              <a:tabLst>
                <a:tab pos="282575" algn="l"/>
              </a:tabLst>
            </a:pPr>
            <a:r>
              <a:rPr sz="1600" spc="-25" dirty="0">
                <a:latin typeface="Meiryo UI"/>
                <a:cs typeface="Meiryo UI"/>
              </a:rPr>
              <a:t>食糧生産による</a:t>
            </a:r>
            <a:r>
              <a:rPr sz="1600" spc="-20" dirty="0">
                <a:latin typeface="Meiryo UI"/>
                <a:cs typeface="Meiryo UI"/>
              </a:rPr>
              <a:t>GHG</a:t>
            </a:r>
            <a:r>
              <a:rPr sz="1600" spc="-25" dirty="0">
                <a:latin typeface="Meiryo UI"/>
                <a:cs typeface="Meiryo UI"/>
              </a:rPr>
              <a:t>排</a:t>
            </a:r>
            <a:r>
              <a:rPr sz="1600" spc="-10" dirty="0">
                <a:latin typeface="Meiryo UI"/>
                <a:cs typeface="Meiryo UI"/>
              </a:rPr>
              <a:t>出</a:t>
            </a:r>
            <a:r>
              <a:rPr sz="1600" spc="-20" dirty="0">
                <a:latin typeface="Meiryo UI"/>
                <a:cs typeface="Meiryo UI"/>
              </a:rPr>
              <a:t>は</a:t>
            </a:r>
            <a:r>
              <a:rPr sz="1600" spc="-25" dirty="0">
                <a:latin typeface="Meiryo UI"/>
                <a:cs typeface="Meiryo UI"/>
              </a:rPr>
              <a:t>全</a:t>
            </a:r>
            <a:r>
              <a:rPr sz="1600" spc="-10" dirty="0">
                <a:latin typeface="Meiryo UI"/>
                <a:cs typeface="Meiryo UI"/>
              </a:rPr>
              <a:t>体の</a:t>
            </a:r>
            <a:r>
              <a:rPr sz="1600" u="sng" spc="-25" dirty="0">
                <a:uFill>
                  <a:solidFill>
                    <a:srgbClr val="000000"/>
                  </a:solidFill>
                </a:uFill>
                <a:latin typeface="Meiryo UI"/>
                <a:cs typeface="Meiryo UI"/>
              </a:rPr>
              <a:t>26%</a:t>
            </a:r>
            <a:endParaRPr sz="1600" dirty="0">
              <a:latin typeface="Meiryo UI"/>
              <a:cs typeface="Meiryo UI"/>
            </a:endParaRPr>
          </a:p>
          <a:p>
            <a:pPr marL="281940" indent="-160655">
              <a:spcBef>
                <a:spcPts val="300"/>
              </a:spcBef>
              <a:buClr>
                <a:srgbClr val="002060"/>
              </a:buClr>
              <a:buFont typeface="Arial"/>
              <a:buChar char="•"/>
              <a:tabLst>
                <a:tab pos="282575" algn="l"/>
              </a:tabLst>
            </a:pPr>
            <a:r>
              <a:rPr sz="1600" spc="-25" dirty="0">
                <a:latin typeface="Meiryo UI"/>
                <a:cs typeface="Meiryo UI"/>
              </a:rPr>
              <a:t>土地使用</a:t>
            </a:r>
            <a:r>
              <a:rPr sz="1600" spc="-20" dirty="0">
                <a:latin typeface="Meiryo UI"/>
                <a:cs typeface="Meiryo UI"/>
              </a:rPr>
              <a:t>は</a:t>
            </a:r>
            <a:r>
              <a:rPr sz="1600" u="sng" spc="-25" dirty="0">
                <a:uFill>
                  <a:solidFill>
                    <a:srgbClr val="000000"/>
                  </a:solidFill>
                </a:uFill>
                <a:latin typeface="Meiryo UI"/>
                <a:cs typeface="Meiryo UI"/>
              </a:rPr>
              <a:t>50%</a:t>
            </a:r>
            <a:endParaRPr sz="1600" dirty="0">
              <a:latin typeface="Meiryo UI"/>
              <a:cs typeface="Meiryo UI"/>
            </a:endParaRPr>
          </a:p>
          <a:p>
            <a:pPr marL="281940" indent="-160655">
              <a:spcBef>
                <a:spcPts val="300"/>
              </a:spcBef>
              <a:buClr>
                <a:srgbClr val="002060"/>
              </a:buClr>
              <a:buFont typeface="Arial"/>
              <a:buChar char="•"/>
              <a:tabLst>
                <a:tab pos="282575" algn="l"/>
              </a:tabLst>
            </a:pPr>
            <a:r>
              <a:rPr sz="1600" spc="-25" dirty="0">
                <a:latin typeface="Meiryo UI"/>
                <a:cs typeface="Meiryo UI"/>
              </a:rPr>
              <a:t>世界</a:t>
            </a:r>
            <a:r>
              <a:rPr sz="1600" spc="-10" dirty="0">
                <a:latin typeface="Meiryo UI"/>
                <a:cs typeface="Meiryo UI"/>
              </a:rPr>
              <a:t>の</a:t>
            </a:r>
            <a:r>
              <a:rPr sz="1600" spc="-25" dirty="0">
                <a:latin typeface="Meiryo UI"/>
                <a:cs typeface="Meiryo UI"/>
              </a:rPr>
              <a:t>淡水</a:t>
            </a:r>
            <a:r>
              <a:rPr sz="1600" spc="-20" dirty="0">
                <a:latin typeface="Meiryo UI"/>
                <a:cs typeface="Meiryo UI"/>
              </a:rPr>
              <a:t>の</a:t>
            </a:r>
            <a:r>
              <a:rPr sz="1600" u="sng" spc="-20" dirty="0">
                <a:uFill>
                  <a:solidFill>
                    <a:srgbClr val="000000"/>
                  </a:solidFill>
                </a:uFill>
                <a:latin typeface="Meiryo UI"/>
                <a:cs typeface="Meiryo UI"/>
              </a:rPr>
              <a:t>70%</a:t>
            </a:r>
            <a:r>
              <a:rPr sz="1600" spc="-25" dirty="0">
                <a:latin typeface="Meiryo UI"/>
                <a:cs typeface="Meiryo UI"/>
              </a:rPr>
              <a:t>を使</a:t>
            </a:r>
            <a:r>
              <a:rPr sz="1600" spc="-50" dirty="0">
                <a:latin typeface="Meiryo UI"/>
                <a:cs typeface="Meiryo UI"/>
              </a:rPr>
              <a:t>用</a:t>
            </a:r>
            <a:endParaRPr sz="1600" dirty="0">
              <a:latin typeface="Meiryo UI"/>
              <a:cs typeface="Meiryo UI"/>
            </a:endParaRPr>
          </a:p>
        </p:txBody>
      </p:sp>
      <p:sp>
        <p:nvSpPr>
          <p:cNvPr id="12" name="テキスト ボックス 11">
            <a:extLst>
              <a:ext uri="{FF2B5EF4-FFF2-40B4-BE49-F238E27FC236}">
                <a16:creationId xmlns:a16="http://schemas.microsoft.com/office/drawing/2014/main" id="{A4AA9DD3-45FA-436D-8ABD-ACB0AAE1039F}"/>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21273" y="213874"/>
            <a:ext cx="458470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フードテック</a:t>
            </a:r>
            <a:endParaRPr sz="2400" spc="-15" dirty="0">
              <a:latin typeface="BIZ UDP明朝 Medium" panose="02020500000000000000" pitchFamily="18" charset="-128"/>
              <a:ea typeface="BIZ UDP明朝 Medium" panose="02020500000000000000" pitchFamily="18" charset="-128"/>
            </a:endParaRPr>
          </a:p>
        </p:txBody>
      </p:sp>
      <p:sp>
        <p:nvSpPr>
          <p:cNvPr id="4" name="object 4"/>
          <p:cNvSpPr txBox="1"/>
          <p:nvPr/>
        </p:nvSpPr>
        <p:spPr>
          <a:xfrm>
            <a:off x="757645" y="765049"/>
            <a:ext cx="11364685" cy="724557"/>
          </a:xfrm>
          <a:prstGeom prst="rect">
            <a:avLst/>
          </a:prstGeom>
          <a:noFill/>
        </p:spPr>
        <p:txBody>
          <a:bodyPr vert="horz" wrap="square" lIns="0" tIns="107950" rIns="0" bIns="0" rtlCol="0">
            <a:spAutoFit/>
          </a:bodyPr>
          <a:lstStyle/>
          <a:p>
            <a:pPr marL="558800" marR="240665" indent="-342900">
              <a:spcBef>
                <a:spcPts val="850"/>
              </a:spcBef>
              <a:buClr>
                <a:srgbClr val="002060"/>
              </a:buClr>
              <a:buFont typeface="Wingdings"/>
              <a:buChar char=""/>
              <a:tabLst>
                <a:tab pos="558800" algn="l"/>
                <a:tab pos="559435" algn="l"/>
              </a:tabLst>
            </a:pPr>
            <a:r>
              <a:rPr sz="2000" spc="-15" dirty="0">
                <a:latin typeface="Meiryo UI"/>
                <a:cs typeface="Meiryo UI"/>
              </a:rPr>
              <a:t>将来のタンパク質供給を支える技術としてフードテックが着目されている。具体的には、植</a:t>
            </a:r>
            <a:r>
              <a:rPr sz="2000" dirty="0">
                <a:latin typeface="Meiryo UI"/>
                <a:cs typeface="Meiryo UI"/>
              </a:rPr>
              <a:t>物肉（人工肉）</a:t>
            </a:r>
            <a:r>
              <a:rPr sz="2000" spc="-30" dirty="0">
                <a:latin typeface="Meiryo UI"/>
                <a:cs typeface="Meiryo UI"/>
              </a:rPr>
              <a:t>、培養肉、昆虫食、シングルセルプ</a:t>
            </a:r>
            <a:r>
              <a:rPr sz="2000" spc="-240" dirty="0">
                <a:latin typeface="Meiryo UI"/>
                <a:cs typeface="Meiryo UI"/>
              </a:rPr>
              <a:t>ロ</a:t>
            </a:r>
            <a:r>
              <a:rPr sz="2000" spc="-10" dirty="0">
                <a:latin typeface="Meiryo UI"/>
                <a:cs typeface="Meiryo UI"/>
              </a:rPr>
              <a:t>テインなど。</a:t>
            </a:r>
            <a:endParaRPr sz="2000" dirty="0">
              <a:latin typeface="Meiryo UI"/>
              <a:cs typeface="Meiryo UI"/>
            </a:endParaRPr>
          </a:p>
        </p:txBody>
      </p:sp>
      <p:sp>
        <p:nvSpPr>
          <p:cNvPr id="5" name="object 5"/>
          <p:cNvSpPr txBox="1"/>
          <p:nvPr/>
        </p:nvSpPr>
        <p:spPr>
          <a:xfrm>
            <a:off x="1189745" y="1859991"/>
            <a:ext cx="3411854" cy="299720"/>
          </a:xfrm>
          <a:prstGeom prst="rect">
            <a:avLst/>
          </a:prstGeom>
        </p:spPr>
        <p:txBody>
          <a:bodyPr vert="horz" wrap="square" lIns="0" tIns="12700" rIns="0" bIns="0" rtlCol="0">
            <a:spAutoFit/>
          </a:bodyPr>
          <a:lstStyle/>
          <a:p>
            <a:pPr marL="12700">
              <a:spcBef>
                <a:spcPts val="100"/>
              </a:spcBef>
            </a:pPr>
            <a:r>
              <a:rPr b="1" spc="-15" dirty="0">
                <a:latin typeface="Meiryo UI"/>
                <a:cs typeface="Meiryo UI"/>
              </a:rPr>
              <a:t>米国では既に一般化している人工肉</a:t>
            </a:r>
            <a:endParaRPr dirty="0">
              <a:latin typeface="Meiryo UI"/>
              <a:cs typeface="Meiryo UI"/>
            </a:endParaRPr>
          </a:p>
        </p:txBody>
      </p:sp>
      <p:sp>
        <p:nvSpPr>
          <p:cNvPr id="6" name="object 6"/>
          <p:cNvSpPr txBox="1"/>
          <p:nvPr/>
        </p:nvSpPr>
        <p:spPr>
          <a:xfrm>
            <a:off x="368287" y="6200415"/>
            <a:ext cx="4531549" cy="443711"/>
          </a:xfrm>
          <a:prstGeom prst="rect">
            <a:avLst/>
          </a:prstGeom>
        </p:spPr>
        <p:txBody>
          <a:bodyPr vert="horz" wrap="square" lIns="0" tIns="12700" rIns="0" bIns="0" rtlCol="0">
            <a:spAutoFit/>
          </a:bodyPr>
          <a:lstStyle/>
          <a:p>
            <a:pPr marL="12700" marR="5080">
              <a:spcBef>
                <a:spcPts val="100"/>
              </a:spcBef>
            </a:pPr>
            <a:r>
              <a:rPr sz="1400" spc="-20" dirty="0">
                <a:latin typeface="Meiryo UI"/>
                <a:cs typeface="Meiryo UI"/>
              </a:rPr>
              <a:t>植物由来のタンパク質と組換え公募で製造した大豆</a:t>
            </a:r>
            <a:r>
              <a:rPr sz="1400" spc="-50" dirty="0">
                <a:latin typeface="Meiryo UI"/>
                <a:cs typeface="Meiryo UI"/>
              </a:rPr>
              <a:t>由来ヘモグロビンを混ぜることで、肉の風味に近づい</a:t>
            </a:r>
            <a:r>
              <a:rPr sz="1400" dirty="0">
                <a:latin typeface="Meiryo UI"/>
                <a:cs typeface="Meiryo UI"/>
              </a:rPr>
              <a:t> た植物肉。</a:t>
            </a:r>
            <a:r>
              <a:rPr sz="1000" spc="-10" dirty="0">
                <a:latin typeface="Meiryo UI"/>
                <a:cs typeface="Meiryo UI"/>
              </a:rPr>
              <a:t>（資料）NITE提</a:t>
            </a:r>
            <a:r>
              <a:rPr sz="1000" spc="-50" dirty="0">
                <a:latin typeface="Meiryo UI"/>
                <a:cs typeface="Meiryo UI"/>
              </a:rPr>
              <a:t>供</a:t>
            </a:r>
            <a:endParaRPr sz="1000" dirty="0">
              <a:latin typeface="Meiryo UI"/>
              <a:cs typeface="Meiryo UI"/>
            </a:endParaRPr>
          </a:p>
        </p:txBody>
      </p:sp>
      <p:grpSp>
        <p:nvGrpSpPr>
          <p:cNvPr id="7" name="object 7"/>
          <p:cNvGrpSpPr/>
          <p:nvPr/>
        </p:nvGrpSpPr>
        <p:grpSpPr>
          <a:xfrm>
            <a:off x="427101" y="2209800"/>
            <a:ext cx="4674110" cy="3764280"/>
            <a:chOff x="199644" y="2209800"/>
            <a:chExt cx="3758565" cy="3091180"/>
          </a:xfrm>
        </p:grpSpPr>
        <p:pic>
          <p:nvPicPr>
            <p:cNvPr id="8" name="object 8"/>
            <p:cNvPicPr/>
            <p:nvPr/>
          </p:nvPicPr>
          <p:blipFill>
            <a:blip r:embed="rId2" cstate="print"/>
            <a:stretch>
              <a:fillRect/>
            </a:stretch>
          </p:blipFill>
          <p:spPr>
            <a:xfrm>
              <a:off x="199644" y="2209800"/>
              <a:ext cx="2493263" cy="2232659"/>
            </a:xfrm>
            <a:prstGeom prst="rect">
              <a:avLst/>
            </a:prstGeom>
          </p:spPr>
        </p:pic>
        <p:pic>
          <p:nvPicPr>
            <p:cNvPr id="9" name="object 9"/>
            <p:cNvPicPr/>
            <p:nvPr/>
          </p:nvPicPr>
          <p:blipFill>
            <a:blip r:embed="rId3" cstate="print"/>
            <a:stretch>
              <a:fillRect/>
            </a:stretch>
          </p:blipFill>
          <p:spPr>
            <a:xfrm>
              <a:off x="1967483" y="3776472"/>
              <a:ext cx="1990343" cy="1523999"/>
            </a:xfrm>
            <a:prstGeom prst="rect">
              <a:avLst/>
            </a:prstGeom>
          </p:spPr>
        </p:pic>
      </p:grpSp>
      <p:graphicFrame>
        <p:nvGraphicFramePr>
          <p:cNvPr id="10" name="object 10"/>
          <p:cNvGraphicFramePr>
            <a:graphicFrameLocks noGrp="1"/>
          </p:cNvGraphicFramePr>
          <p:nvPr>
            <p:extLst>
              <p:ext uri="{D42A27DB-BD31-4B8C-83A1-F6EECF244321}">
                <p14:modId xmlns:p14="http://schemas.microsoft.com/office/powerpoint/2010/main" val="597758525"/>
              </p:ext>
            </p:extLst>
          </p:nvPr>
        </p:nvGraphicFramePr>
        <p:xfrm>
          <a:off x="5437309" y="1843678"/>
          <a:ext cx="6453996" cy="4547869"/>
        </p:xfrm>
        <a:graphic>
          <a:graphicData uri="http://schemas.openxmlformats.org/drawingml/2006/table">
            <a:tbl>
              <a:tblPr firstRow="1" bandRow="1">
                <a:tableStyleId>{2D5ABB26-0587-4C30-8999-92F81FD0307C}</a:tableStyleId>
              </a:tblPr>
              <a:tblGrid>
                <a:gridCol w="1542556">
                  <a:extLst>
                    <a:ext uri="{9D8B030D-6E8A-4147-A177-3AD203B41FA5}">
                      <a16:colId xmlns:a16="http://schemas.microsoft.com/office/drawing/2014/main" val="20000"/>
                    </a:ext>
                  </a:extLst>
                </a:gridCol>
                <a:gridCol w="4911440">
                  <a:extLst>
                    <a:ext uri="{9D8B030D-6E8A-4147-A177-3AD203B41FA5}">
                      <a16:colId xmlns:a16="http://schemas.microsoft.com/office/drawing/2014/main" val="20001"/>
                    </a:ext>
                  </a:extLst>
                </a:gridCol>
              </a:tblGrid>
              <a:tr h="386715">
                <a:tc>
                  <a:txBody>
                    <a:bodyPr/>
                    <a:lstStyle/>
                    <a:p>
                      <a:pPr>
                        <a:lnSpc>
                          <a:spcPct val="100000"/>
                        </a:lnSpc>
                      </a:pPr>
                      <a:endParaRPr sz="1600" dirty="0">
                        <a:latin typeface="BIZ UDPゴシック" panose="020B0400000000000000" pitchFamily="50" charset="-128"/>
                        <a:ea typeface="BIZ UDPゴシック" panose="020B0400000000000000" pitchFamily="50" charset="-128"/>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tc>
                  <a:txBody>
                    <a:bodyPr/>
                    <a:lstStyle/>
                    <a:p>
                      <a:pPr marL="90805">
                        <a:lnSpc>
                          <a:spcPct val="100000"/>
                        </a:lnSpc>
                        <a:spcBef>
                          <a:spcPts val="360"/>
                        </a:spcBef>
                      </a:pPr>
                      <a:r>
                        <a:rPr sz="1800" b="1" spc="-15" dirty="0">
                          <a:solidFill>
                            <a:srgbClr val="FFFFFF"/>
                          </a:solidFill>
                          <a:latin typeface="BIZ UDPゴシック" panose="020B0400000000000000" pitchFamily="50" charset="-128"/>
                          <a:ea typeface="BIZ UDPゴシック" panose="020B0400000000000000" pitchFamily="50" charset="-128"/>
                          <a:cs typeface="Meiryo UI"/>
                        </a:rPr>
                        <a:t>フードテックが乗り越えるべき課題</a:t>
                      </a:r>
                      <a:endParaRPr sz="1800" dirty="0">
                        <a:latin typeface="BIZ UDPゴシック" panose="020B0400000000000000" pitchFamily="50" charset="-128"/>
                        <a:ea typeface="BIZ UDPゴシック" panose="020B0400000000000000" pitchFamily="50" charset="-128"/>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00000"/>
                    </a:solidFill>
                  </a:tcPr>
                </a:tc>
                <a:extLst>
                  <a:ext uri="{0D108BD9-81ED-4DB2-BD59-A6C34878D82A}">
                    <a16:rowId xmlns:a16="http://schemas.microsoft.com/office/drawing/2014/main" val="10000"/>
                  </a:ext>
                </a:extLst>
              </a:tr>
              <a:tr h="998219">
                <a:tc>
                  <a:txBody>
                    <a:bodyPr/>
                    <a:lstStyle/>
                    <a:p>
                      <a:pPr marL="110489" algn="ctr">
                        <a:lnSpc>
                          <a:spcPct val="100000"/>
                        </a:lnSpc>
                      </a:pPr>
                      <a:r>
                        <a:rPr sz="1600" b="1" spc="-25" dirty="0" err="1">
                          <a:solidFill>
                            <a:schemeClr val="bg1"/>
                          </a:solidFill>
                          <a:latin typeface="BIZ UDPゴシック" panose="020B0400000000000000" pitchFamily="50" charset="-128"/>
                          <a:ea typeface="BIZ UDPゴシック" panose="020B0400000000000000" pitchFamily="50" charset="-128"/>
                          <a:cs typeface="Meiryo UI"/>
                        </a:rPr>
                        <a:t>植物</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肉</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p>
                      <a:pPr marL="110489" algn="ctr">
                        <a:lnSpc>
                          <a:spcPct val="100000"/>
                        </a:lnSpc>
                      </a:pPr>
                      <a:r>
                        <a:rPr sz="1600" b="1" spc="-25" dirty="0">
                          <a:solidFill>
                            <a:schemeClr val="bg1"/>
                          </a:solidFill>
                          <a:latin typeface="BIZ UDPゴシック" panose="020B0400000000000000" pitchFamily="50" charset="-128"/>
                          <a:ea typeface="BIZ UDPゴシック" panose="020B0400000000000000" pitchFamily="50" charset="-128"/>
                          <a:cs typeface="Meiryo UI"/>
                        </a:rPr>
                        <a:t>（人工肉</a:t>
                      </a:r>
                      <a:r>
                        <a:rPr sz="1600" b="1" spc="-50" dirty="0">
                          <a:solidFill>
                            <a:schemeClr val="bg1"/>
                          </a:solidFill>
                          <a:latin typeface="BIZ UDPゴシック" panose="020B0400000000000000" pitchFamily="50" charset="-128"/>
                          <a:ea typeface="BIZ UDPゴシック" panose="020B0400000000000000" pitchFamily="50" charset="-128"/>
                          <a:cs typeface="Meiryo UI"/>
                        </a:rPr>
                        <a:t>）</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txBody>
                  <a:tcPr marL="0" marR="0" marT="63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2">
                        <a:lumMod val="75000"/>
                      </a:schemeClr>
                    </a:solidFill>
                  </a:tcPr>
                </a:tc>
                <a:tc>
                  <a:txBody>
                    <a:bodyPr/>
                    <a:lstStyle/>
                    <a:p>
                      <a:pPr marL="360680" marR="257810" indent="-160020">
                        <a:lnSpc>
                          <a:spcPct val="100000"/>
                        </a:lnSpc>
                        <a:spcBef>
                          <a:spcPts val="760"/>
                        </a:spcBef>
                        <a:buFont typeface="Arial"/>
                        <a:buChar char="•"/>
                        <a:tabLst>
                          <a:tab pos="361315" algn="l"/>
                        </a:tabLst>
                      </a:pPr>
                      <a:r>
                        <a:rPr sz="1600" spc="-25" dirty="0">
                          <a:latin typeface="BIZ UDPゴシック" panose="020B0400000000000000" pitchFamily="50" charset="-128"/>
                          <a:ea typeface="BIZ UDPゴシック" panose="020B0400000000000000" pitchFamily="50" charset="-128"/>
                          <a:cs typeface="Meiryo UI"/>
                        </a:rPr>
                        <a:t>おいしさ、食感</a:t>
                      </a:r>
                      <a:r>
                        <a:rPr sz="1600" spc="-10" dirty="0">
                          <a:latin typeface="BIZ UDPゴシック" panose="020B0400000000000000" pitchFamily="50" charset="-128"/>
                          <a:ea typeface="BIZ UDPゴシック" panose="020B0400000000000000" pitchFamily="50" charset="-128"/>
                          <a:cs typeface="Meiryo UI"/>
                        </a:rPr>
                        <a:t>の</a:t>
                      </a:r>
                      <a:r>
                        <a:rPr sz="1600" spc="-25" dirty="0">
                          <a:latin typeface="BIZ UDPゴシック" panose="020B0400000000000000" pitchFamily="50" charset="-128"/>
                          <a:ea typeface="BIZ UDPゴシック" panose="020B0400000000000000" pitchFamily="50" charset="-128"/>
                          <a:cs typeface="Meiryo UI"/>
                        </a:rPr>
                        <a:t>追求（</a:t>
                      </a:r>
                      <a:r>
                        <a:rPr sz="1600" spc="-10" dirty="0">
                          <a:latin typeface="BIZ UDPゴシック" panose="020B0400000000000000" pitchFamily="50" charset="-128"/>
                          <a:ea typeface="BIZ UDPゴシック" panose="020B0400000000000000" pitchFamily="50" charset="-128"/>
                          <a:cs typeface="Meiryo UI"/>
                        </a:rPr>
                        <a:t>添</a:t>
                      </a:r>
                      <a:r>
                        <a:rPr sz="1600" spc="-25" dirty="0">
                          <a:latin typeface="BIZ UDPゴシック" panose="020B0400000000000000" pitchFamily="50" charset="-128"/>
                          <a:ea typeface="BIZ UDPゴシック" panose="020B0400000000000000" pitchFamily="50" charset="-128"/>
                          <a:cs typeface="Meiryo UI"/>
                        </a:rPr>
                        <a:t>加物</a:t>
                      </a:r>
                      <a:r>
                        <a:rPr sz="1600" spc="-20" dirty="0">
                          <a:latin typeface="BIZ UDPゴシック" panose="020B0400000000000000" pitchFamily="50" charset="-128"/>
                          <a:ea typeface="BIZ UDPゴシック" panose="020B0400000000000000" pitchFamily="50" charset="-128"/>
                          <a:cs typeface="Meiryo UI"/>
                        </a:rPr>
                        <a:t>・食品</a:t>
                      </a:r>
                      <a:r>
                        <a:rPr sz="1600" spc="-25" dirty="0">
                          <a:latin typeface="BIZ UDPゴシック" panose="020B0400000000000000" pitchFamily="50" charset="-128"/>
                          <a:ea typeface="BIZ UDPゴシック" panose="020B0400000000000000" pitchFamily="50" charset="-128"/>
                          <a:cs typeface="Meiryo UI"/>
                        </a:rPr>
                        <a:t>加工</a:t>
                      </a:r>
                      <a:r>
                        <a:rPr sz="1600" spc="-50" dirty="0">
                          <a:latin typeface="BIZ UDPゴシック" panose="020B0400000000000000" pitchFamily="50" charset="-128"/>
                          <a:ea typeface="BIZ UDPゴシック" panose="020B0400000000000000" pitchFamily="50" charset="-128"/>
                          <a:cs typeface="Meiryo UI"/>
                        </a:rPr>
                        <a:t>技</a:t>
                      </a:r>
                      <a:r>
                        <a:rPr sz="1600" spc="-25" dirty="0">
                          <a:latin typeface="BIZ UDPゴシック" panose="020B0400000000000000" pitchFamily="50" charset="-128"/>
                          <a:ea typeface="BIZ UDPゴシック" panose="020B0400000000000000" pitchFamily="50" charset="-128"/>
                          <a:cs typeface="Meiryo UI"/>
                        </a:rPr>
                        <a:t>術</a:t>
                      </a:r>
                      <a:r>
                        <a:rPr sz="1600" spc="-5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a:p>
                      <a:pPr marL="360680" indent="-160655">
                        <a:lnSpc>
                          <a:spcPct val="100000"/>
                        </a:lnSpc>
                        <a:spcBef>
                          <a:spcPts val="600"/>
                        </a:spcBef>
                        <a:buFont typeface="Arial"/>
                        <a:buChar char="•"/>
                        <a:tabLst>
                          <a:tab pos="361315" algn="l"/>
                        </a:tabLst>
                      </a:pPr>
                      <a:r>
                        <a:rPr sz="1600" b="1" spc="-25" dirty="0">
                          <a:latin typeface="BIZ UDPゴシック" panose="020B0400000000000000" pitchFamily="50" charset="-128"/>
                          <a:ea typeface="BIZ UDPゴシック" panose="020B0400000000000000" pitchFamily="50" charset="-128"/>
                          <a:cs typeface="Meiryo UI"/>
                        </a:rPr>
                        <a:t>消費者受容</a:t>
                      </a:r>
                      <a:r>
                        <a:rPr sz="1600" spc="-25" dirty="0">
                          <a:latin typeface="BIZ UDPゴシック" panose="020B0400000000000000" pitchFamily="50" charset="-128"/>
                          <a:ea typeface="BIZ UDPゴシック" panose="020B0400000000000000" pitchFamily="50" charset="-128"/>
                          <a:cs typeface="Meiryo UI"/>
                        </a:rPr>
                        <a:t>及</a:t>
                      </a:r>
                      <a:r>
                        <a:rPr sz="1600" spc="-20" dirty="0">
                          <a:latin typeface="BIZ UDPゴシック" panose="020B0400000000000000" pitchFamily="50" charset="-128"/>
                          <a:ea typeface="BIZ UDPゴシック" panose="020B0400000000000000" pitchFamily="50" charset="-128"/>
                          <a:cs typeface="Meiryo UI"/>
                        </a:rPr>
                        <a:t>び</a:t>
                      </a:r>
                      <a:r>
                        <a:rPr sz="1600" spc="-25" dirty="0">
                          <a:latin typeface="BIZ UDPゴシック" panose="020B0400000000000000" pitchFamily="50" charset="-128"/>
                          <a:ea typeface="BIZ UDPゴシック" panose="020B0400000000000000" pitchFamily="50" charset="-128"/>
                          <a:cs typeface="Meiryo UI"/>
                        </a:rPr>
                        <a:t>価値</a:t>
                      </a:r>
                      <a:r>
                        <a:rPr sz="1600" spc="-10" dirty="0">
                          <a:latin typeface="BIZ UDPゴシック" panose="020B0400000000000000" pitchFamily="50" charset="-128"/>
                          <a:ea typeface="BIZ UDPゴシック" panose="020B0400000000000000" pitchFamily="50" charset="-128"/>
                          <a:cs typeface="Meiryo UI"/>
                        </a:rPr>
                        <a:t>の</a:t>
                      </a:r>
                      <a:r>
                        <a:rPr sz="1600" spc="-25" dirty="0">
                          <a:latin typeface="BIZ UDPゴシック" panose="020B0400000000000000" pitchFamily="50" charset="-128"/>
                          <a:ea typeface="BIZ UDPゴシック" panose="020B0400000000000000" pitchFamily="50" charset="-128"/>
                          <a:cs typeface="Meiryo UI"/>
                        </a:rPr>
                        <a:t>訴</a:t>
                      </a:r>
                      <a:r>
                        <a:rPr sz="1600" spc="-50" dirty="0">
                          <a:latin typeface="BIZ UDPゴシック" panose="020B0400000000000000" pitchFamily="50" charset="-128"/>
                          <a:ea typeface="BIZ UDPゴシック" panose="020B0400000000000000" pitchFamily="50" charset="-128"/>
                          <a:cs typeface="Meiryo UI"/>
                        </a:rPr>
                        <a:t>求</a:t>
                      </a:r>
                      <a:endParaRPr sz="1600" dirty="0">
                        <a:latin typeface="BIZ UDPゴシック" panose="020B0400000000000000" pitchFamily="50" charset="-128"/>
                        <a:ea typeface="BIZ UDPゴシック" panose="020B0400000000000000" pitchFamily="50" charset="-128"/>
                        <a:cs typeface="Meiryo UI"/>
                      </a:endParaRPr>
                    </a:p>
                  </a:txBody>
                  <a:tcPr marL="0" marR="0" marT="9652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chemeClr val="accent5">
                        <a:lumMod val="40000"/>
                        <a:lumOff val="60000"/>
                      </a:schemeClr>
                    </a:solidFill>
                  </a:tcPr>
                </a:tc>
                <a:extLst>
                  <a:ext uri="{0D108BD9-81ED-4DB2-BD59-A6C34878D82A}">
                    <a16:rowId xmlns:a16="http://schemas.microsoft.com/office/drawing/2014/main" val="10001"/>
                  </a:ext>
                </a:extLst>
              </a:tr>
              <a:tr h="1143635">
                <a:tc>
                  <a:txBody>
                    <a:bodyPr/>
                    <a:lstStyle/>
                    <a:p>
                      <a:pPr marR="306070" algn="r">
                        <a:lnSpc>
                          <a:spcPct val="100000"/>
                        </a:lnSpc>
                        <a:spcBef>
                          <a:spcPts val="1250"/>
                        </a:spcBef>
                      </a:pPr>
                      <a:r>
                        <a:rPr sz="1600" b="1" spc="-25" dirty="0" err="1">
                          <a:solidFill>
                            <a:schemeClr val="bg1"/>
                          </a:solidFill>
                          <a:latin typeface="BIZ UDPゴシック" panose="020B0400000000000000" pitchFamily="50" charset="-128"/>
                          <a:ea typeface="BIZ UDPゴシック" panose="020B0400000000000000" pitchFamily="50" charset="-128"/>
                          <a:cs typeface="Meiryo UI"/>
                        </a:rPr>
                        <a:t>培養</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肉</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txBody>
                  <a:tcPr marL="0" marR="0" marT="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75000"/>
                      </a:schemeClr>
                    </a:solidFill>
                  </a:tcPr>
                </a:tc>
                <a:tc>
                  <a:txBody>
                    <a:bodyPr/>
                    <a:lstStyle/>
                    <a:p>
                      <a:pPr marL="360680" indent="-160655">
                        <a:lnSpc>
                          <a:spcPct val="100000"/>
                        </a:lnSpc>
                        <a:spcBef>
                          <a:spcPts val="1030"/>
                        </a:spcBef>
                        <a:buFont typeface="Arial"/>
                        <a:buChar char="•"/>
                        <a:tabLst>
                          <a:tab pos="361315" algn="l"/>
                        </a:tabLst>
                      </a:pPr>
                      <a:r>
                        <a:rPr sz="1600" b="1" spc="-25" dirty="0">
                          <a:latin typeface="BIZ UDPゴシック" panose="020B0400000000000000" pitchFamily="50" charset="-128"/>
                          <a:ea typeface="BIZ UDPゴシック" panose="020B0400000000000000" pitchFamily="50" charset="-128"/>
                          <a:cs typeface="Meiryo UI"/>
                        </a:rPr>
                        <a:t>大幅</a:t>
                      </a:r>
                      <a:r>
                        <a:rPr sz="1600" b="1" spc="-20" dirty="0">
                          <a:latin typeface="BIZ UDPゴシック" panose="020B0400000000000000" pitchFamily="50" charset="-128"/>
                          <a:ea typeface="BIZ UDPゴシック" panose="020B0400000000000000" pitchFamily="50" charset="-128"/>
                          <a:cs typeface="Meiryo UI"/>
                        </a:rPr>
                        <a:t>な</a:t>
                      </a:r>
                      <a:r>
                        <a:rPr sz="1600" b="1" spc="-25" dirty="0">
                          <a:latin typeface="BIZ UDPゴシック" panose="020B0400000000000000" pitchFamily="50" charset="-128"/>
                          <a:ea typeface="BIZ UDPゴシック" panose="020B0400000000000000" pitchFamily="50" charset="-128"/>
                          <a:cs typeface="Meiryo UI"/>
                        </a:rPr>
                        <a:t>低</a:t>
                      </a:r>
                      <a:r>
                        <a:rPr sz="1600" b="1" spc="-20" dirty="0">
                          <a:latin typeface="BIZ UDPゴシック" panose="020B0400000000000000" pitchFamily="50" charset="-128"/>
                          <a:ea typeface="BIZ UDPゴシック" panose="020B0400000000000000" pitchFamily="50" charset="-128"/>
                          <a:cs typeface="Meiryo UI"/>
                        </a:rPr>
                        <a:t>コス</a:t>
                      </a:r>
                      <a:r>
                        <a:rPr sz="1600" b="1" spc="-25" dirty="0">
                          <a:latin typeface="BIZ UDPゴシック" panose="020B0400000000000000" pitchFamily="50" charset="-128"/>
                          <a:ea typeface="BIZ UDPゴシック" panose="020B0400000000000000" pitchFamily="50" charset="-128"/>
                          <a:cs typeface="Meiryo UI"/>
                        </a:rPr>
                        <a:t>ト化</a:t>
                      </a:r>
                      <a:r>
                        <a:rPr sz="1600" spc="-30" dirty="0">
                          <a:latin typeface="BIZ UDPゴシック" panose="020B0400000000000000" pitchFamily="50" charset="-128"/>
                          <a:ea typeface="BIZ UDPゴシック" panose="020B0400000000000000" pitchFamily="50" charset="-128"/>
                          <a:cs typeface="Meiryo UI"/>
                        </a:rPr>
                        <a:t>、</a:t>
                      </a:r>
                      <a:r>
                        <a:rPr sz="1600" b="1" spc="-25" dirty="0">
                          <a:latin typeface="BIZ UDPゴシック" panose="020B0400000000000000" pitchFamily="50" charset="-128"/>
                          <a:ea typeface="BIZ UDPゴシック" panose="020B0400000000000000" pitchFamily="50" charset="-128"/>
                          <a:cs typeface="Meiryo UI"/>
                        </a:rPr>
                        <a:t>量産化技術</a:t>
                      </a:r>
                      <a:r>
                        <a:rPr sz="1600" spc="-20" dirty="0">
                          <a:latin typeface="BIZ UDPゴシック" panose="020B0400000000000000" pitchFamily="50" charset="-128"/>
                          <a:ea typeface="BIZ UDPゴシック" panose="020B0400000000000000" pitchFamily="50" charset="-128"/>
                          <a:cs typeface="Meiryo UI"/>
                        </a:rPr>
                        <a:t>の</a:t>
                      </a:r>
                      <a:r>
                        <a:rPr sz="1600" spc="-25" dirty="0">
                          <a:latin typeface="BIZ UDPゴシック" panose="020B0400000000000000" pitchFamily="50" charset="-128"/>
                          <a:ea typeface="BIZ UDPゴシック" panose="020B0400000000000000" pitchFamily="50" charset="-128"/>
                          <a:cs typeface="Meiryo UI"/>
                        </a:rPr>
                        <a:t>確</a:t>
                      </a:r>
                      <a:r>
                        <a:rPr sz="1600" spc="-50" dirty="0">
                          <a:latin typeface="BIZ UDPゴシック" panose="020B0400000000000000" pitchFamily="50" charset="-128"/>
                          <a:ea typeface="BIZ UDPゴシック" panose="020B0400000000000000" pitchFamily="50" charset="-128"/>
                          <a:cs typeface="Meiryo UI"/>
                        </a:rPr>
                        <a:t>立</a:t>
                      </a:r>
                      <a:endParaRPr sz="1600" dirty="0">
                        <a:latin typeface="BIZ UDPゴシック" panose="020B0400000000000000" pitchFamily="50" charset="-128"/>
                        <a:ea typeface="BIZ UDPゴシック" panose="020B0400000000000000" pitchFamily="50" charset="-128"/>
                        <a:cs typeface="Meiryo UI"/>
                      </a:endParaRPr>
                    </a:p>
                    <a:p>
                      <a:pPr marL="360045" indent="-160020">
                        <a:lnSpc>
                          <a:spcPct val="100000"/>
                        </a:lnSpc>
                        <a:spcBef>
                          <a:spcPts val="600"/>
                        </a:spcBef>
                        <a:buFont typeface="Arial"/>
                        <a:buChar char="•"/>
                        <a:tabLst>
                          <a:tab pos="360680" algn="l"/>
                        </a:tabLst>
                      </a:pPr>
                      <a:r>
                        <a:rPr sz="1600" spc="-25" dirty="0">
                          <a:latin typeface="BIZ UDPゴシック" panose="020B0400000000000000" pitchFamily="50" charset="-128"/>
                          <a:ea typeface="BIZ UDPゴシック" panose="020B0400000000000000" pitchFamily="50" charset="-128"/>
                          <a:cs typeface="Meiryo UI"/>
                        </a:rPr>
                        <a:t>安全性、</a:t>
                      </a:r>
                      <a:r>
                        <a:rPr sz="1600" b="1" spc="-25" dirty="0">
                          <a:latin typeface="BIZ UDPゴシック" panose="020B0400000000000000" pitchFamily="50" charset="-128"/>
                          <a:ea typeface="BIZ UDPゴシック" panose="020B0400000000000000" pitchFamily="50" charset="-128"/>
                          <a:cs typeface="Meiryo UI"/>
                        </a:rPr>
                        <a:t>消費者受</a:t>
                      </a:r>
                      <a:r>
                        <a:rPr sz="1600" b="1" spc="-50" dirty="0">
                          <a:latin typeface="BIZ UDPゴシック" panose="020B0400000000000000" pitchFamily="50" charset="-128"/>
                          <a:ea typeface="BIZ UDPゴシック" panose="020B0400000000000000" pitchFamily="50" charset="-128"/>
                          <a:cs typeface="Meiryo UI"/>
                        </a:rPr>
                        <a:t>容</a:t>
                      </a:r>
                      <a:endParaRPr sz="1600" dirty="0">
                        <a:latin typeface="BIZ UDPゴシック" panose="020B0400000000000000" pitchFamily="50" charset="-128"/>
                        <a:ea typeface="BIZ UDPゴシック" panose="020B0400000000000000" pitchFamily="50" charset="-128"/>
                        <a:cs typeface="Meiryo UI"/>
                      </a:endParaRPr>
                    </a:p>
                    <a:p>
                      <a:pPr marL="360045" indent="-160020">
                        <a:lnSpc>
                          <a:spcPct val="100000"/>
                        </a:lnSpc>
                        <a:spcBef>
                          <a:spcPts val="600"/>
                        </a:spcBef>
                        <a:buFont typeface="Arial"/>
                        <a:buChar char="•"/>
                        <a:tabLst>
                          <a:tab pos="360680" algn="l"/>
                        </a:tabLst>
                      </a:pPr>
                      <a:r>
                        <a:rPr sz="1600" b="1" spc="-25" dirty="0">
                          <a:latin typeface="BIZ UDPゴシック" panose="020B0400000000000000" pitchFamily="50" charset="-128"/>
                          <a:ea typeface="BIZ UDPゴシック" panose="020B0400000000000000" pitchFamily="50" charset="-128"/>
                          <a:cs typeface="Meiryo UI"/>
                        </a:rPr>
                        <a:t>規制整</a:t>
                      </a:r>
                      <a:r>
                        <a:rPr sz="1600" b="1" spc="-50" dirty="0">
                          <a:latin typeface="BIZ UDPゴシック" panose="020B0400000000000000" pitchFamily="50" charset="-128"/>
                          <a:ea typeface="BIZ UDPゴシック" panose="020B0400000000000000" pitchFamily="50" charset="-128"/>
                          <a:cs typeface="Meiryo UI"/>
                        </a:rPr>
                        <a:t>備</a:t>
                      </a:r>
                      <a:endParaRPr sz="1600" dirty="0">
                        <a:latin typeface="BIZ UDPゴシック" panose="020B0400000000000000" pitchFamily="50" charset="-128"/>
                        <a:ea typeface="BIZ UDPゴシック" panose="020B0400000000000000" pitchFamily="50" charset="-128"/>
                        <a:cs typeface="Meiryo UI"/>
                      </a:endParaRPr>
                    </a:p>
                  </a:txBody>
                  <a:tcPr marL="0" marR="0" marT="13081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5">
                        <a:lumMod val="40000"/>
                        <a:lumOff val="60000"/>
                      </a:schemeClr>
                    </a:solidFill>
                  </a:tcPr>
                </a:tc>
                <a:extLst>
                  <a:ext uri="{0D108BD9-81ED-4DB2-BD59-A6C34878D82A}">
                    <a16:rowId xmlns:a16="http://schemas.microsoft.com/office/drawing/2014/main" val="10002"/>
                  </a:ext>
                </a:extLst>
              </a:tr>
              <a:tr h="1067435">
                <a:tc>
                  <a:txBody>
                    <a:bodyPr/>
                    <a:lstStyle/>
                    <a:p>
                      <a:pPr marR="306705" algn="r">
                        <a:lnSpc>
                          <a:spcPct val="100000"/>
                        </a:lnSpc>
                      </a:pPr>
                      <a:r>
                        <a:rPr sz="1600" b="1" spc="-25" dirty="0" err="1">
                          <a:solidFill>
                            <a:schemeClr val="bg1"/>
                          </a:solidFill>
                          <a:latin typeface="BIZ UDPゴシック" panose="020B0400000000000000" pitchFamily="50" charset="-128"/>
                          <a:ea typeface="BIZ UDPゴシック" panose="020B0400000000000000" pitchFamily="50" charset="-128"/>
                          <a:cs typeface="Meiryo UI"/>
                        </a:rPr>
                        <a:t>昆虫</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食</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txBody>
                  <a:tcPr marL="0" marR="0" marT="381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75000"/>
                      </a:schemeClr>
                    </a:solidFill>
                  </a:tcPr>
                </a:tc>
                <a:tc>
                  <a:txBody>
                    <a:bodyPr/>
                    <a:lstStyle/>
                    <a:p>
                      <a:pPr marL="360045" indent="-160655">
                        <a:lnSpc>
                          <a:spcPct val="100000"/>
                        </a:lnSpc>
                        <a:spcBef>
                          <a:spcPts val="730"/>
                        </a:spcBef>
                        <a:buFont typeface="Arial"/>
                        <a:buChar char="•"/>
                        <a:tabLst>
                          <a:tab pos="360680" algn="l"/>
                        </a:tabLst>
                      </a:pPr>
                      <a:r>
                        <a:rPr sz="1600" b="1" spc="-25" dirty="0">
                          <a:latin typeface="BIZ UDPゴシック" panose="020B0400000000000000" pitchFamily="50" charset="-128"/>
                          <a:ea typeface="BIZ UDPゴシック" panose="020B0400000000000000" pitchFamily="50" charset="-128"/>
                          <a:cs typeface="Meiryo UI"/>
                        </a:rPr>
                        <a:t>消費者受</a:t>
                      </a:r>
                      <a:r>
                        <a:rPr sz="1600" b="1" spc="-50" dirty="0">
                          <a:latin typeface="BIZ UDPゴシック" panose="020B0400000000000000" pitchFamily="50" charset="-128"/>
                          <a:ea typeface="BIZ UDPゴシック" panose="020B0400000000000000" pitchFamily="50" charset="-128"/>
                          <a:cs typeface="Meiryo UI"/>
                        </a:rPr>
                        <a:t>容</a:t>
                      </a:r>
                      <a:endParaRPr sz="1600" dirty="0">
                        <a:latin typeface="BIZ UDPゴシック" panose="020B0400000000000000" pitchFamily="50" charset="-128"/>
                        <a:ea typeface="BIZ UDPゴシック" panose="020B0400000000000000" pitchFamily="50" charset="-128"/>
                        <a:cs typeface="Meiryo UI"/>
                      </a:endParaRPr>
                    </a:p>
                    <a:p>
                      <a:pPr marL="360045" indent="-160655">
                        <a:lnSpc>
                          <a:spcPct val="100000"/>
                        </a:lnSpc>
                        <a:spcBef>
                          <a:spcPts val="600"/>
                        </a:spcBef>
                        <a:buFont typeface="Arial"/>
                        <a:buChar char="•"/>
                        <a:tabLst>
                          <a:tab pos="360680" algn="l"/>
                        </a:tabLst>
                      </a:pPr>
                      <a:r>
                        <a:rPr sz="1600" b="1" spc="-25" dirty="0">
                          <a:latin typeface="BIZ UDPゴシック" panose="020B0400000000000000" pitchFamily="50" charset="-128"/>
                          <a:ea typeface="BIZ UDPゴシック" panose="020B0400000000000000" pitchFamily="50" charset="-128"/>
                          <a:cs typeface="Meiryo UI"/>
                        </a:rPr>
                        <a:t>安全性</a:t>
                      </a:r>
                      <a:r>
                        <a:rPr sz="1600" spc="-25" dirty="0">
                          <a:latin typeface="BIZ UDPゴシック" panose="020B0400000000000000" pitchFamily="50" charset="-128"/>
                          <a:ea typeface="BIZ UDPゴシック" panose="020B0400000000000000" pitchFamily="50" charset="-128"/>
                          <a:cs typeface="Meiryo UI"/>
                        </a:rPr>
                        <a:t>（</a:t>
                      </a:r>
                      <a:r>
                        <a:rPr sz="1600" spc="-20" dirty="0">
                          <a:latin typeface="BIZ UDPゴシック" panose="020B0400000000000000" pitchFamily="50" charset="-128"/>
                          <a:ea typeface="BIZ UDPゴシック" panose="020B0400000000000000" pitchFamily="50" charset="-128"/>
                          <a:cs typeface="Meiryo UI"/>
                        </a:rPr>
                        <a:t>アレルギー</a:t>
                      </a:r>
                      <a:r>
                        <a:rPr sz="1600" spc="-25" dirty="0">
                          <a:latin typeface="BIZ UDPゴシック" panose="020B0400000000000000" pitchFamily="50" charset="-128"/>
                          <a:ea typeface="BIZ UDPゴシック" panose="020B0400000000000000" pitchFamily="50" charset="-128"/>
                          <a:cs typeface="Meiryo UI"/>
                        </a:rPr>
                        <a:t>等</a:t>
                      </a:r>
                      <a:r>
                        <a:rPr sz="1600" spc="-5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a:p>
                      <a:pPr marL="360045" indent="-160655">
                        <a:lnSpc>
                          <a:spcPct val="100000"/>
                        </a:lnSpc>
                        <a:spcBef>
                          <a:spcPts val="600"/>
                        </a:spcBef>
                        <a:buFont typeface="Arial"/>
                        <a:buChar char="•"/>
                        <a:tabLst>
                          <a:tab pos="360680" algn="l"/>
                        </a:tabLst>
                      </a:pPr>
                      <a:r>
                        <a:rPr sz="1600" b="1" spc="-25" dirty="0">
                          <a:latin typeface="BIZ UDPゴシック" panose="020B0400000000000000" pitchFamily="50" charset="-128"/>
                          <a:ea typeface="BIZ UDPゴシック" panose="020B0400000000000000" pitchFamily="50" charset="-128"/>
                          <a:cs typeface="Meiryo UI"/>
                        </a:rPr>
                        <a:t>規制整備</a:t>
                      </a:r>
                      <a:r>
                        <a:rPr sz="1600" spc="-25" dirty="0">
                          <a:latin typeface="BIZ UDPゴシック" panose="020B0400000000000000" pitchFamily="50" charset="-128"/>
                          <a:ea typeface="BIZ UDPゴシック" panose="020B0400000000000000" pitchFamily="50" charset="-128"/>
                          <a:cs typeface="Meiryo UI"/>
                        </a:rPr>
                        <a:t>（甲殻アレルギー対応、生産技</a:t>
                      </a:r>
                      <a:r>
                        <a:rPr sz="1600" spc="-10" dirty="0">
                          <a:latin typeface="BIZ UDPゴシック" panose="020B0400000000000000" pitchFamily="50" charset="-128"/>
                          <a:ea typeface="BIZ UDPゴシック" panose="020B0400000000000000" pitchFamily="50" charset="-128"/>
                          <a:cs typeface="Meiryo UI"/>
                        </a:rPr>
                        <a:t>術</a:t>
                      </a:r>
                      <a:r>
                        <a:rPr sz="1600" spc="-50" dirty="0">
                          <a:latin typeface="BIZ UDPゴシック" panose="020B0400000000000000" pitchFamily="50" charset="-128"/>
                          <a:ea typeface="BIZ UDPゴシック" panose="020B0400000000000000" pitchFamily="50" charset="-128"/>
                          <a:cs typeface="Meiryo UI"/>
                        </a:rPr>
                        <a:t>）</a:t>
                      </a:r>
                      <a:endParaRPr sz="1600" dirty="0">
                        <a:latin typeface="BIZ UDPゴシック" panose="020B0400000000000000" pitchFamily="50" charset="-128"/>
                        <a:ea typeface="BIZ UDPゴシック" panose="020B0400000000000000" pitchFamily="50" charset="-128"/>
                        <a:cs typeface="Meiryo UI"/>
                      </a:endParaRPr>
                    </a:p>
                  </a:txBody>
                  <a:tcPr marL="0" marR="0" marT="92710"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5">
                        <a:lumMod val="40000"/>
                        <a:lumOff val="60000"/>
                      </a:schemeClr>
                    </a:solidFill>
                  </a:tcPr>
                </a:tc>
                <a:extLst>
                  <a:ext uri="{0D108BD9-81ED-4DB2-BD59-A6C34878D82A}">
                    <a16:rowId xmlns:a16="http://schemas.microsoft.com/office/drawing/2014/main" val="10003"/>
                  </a:ext>
                </a:extLst>
              </a:tr>
              <a:tr h="951865">
                <a:tc>
                  <a:txBody>
                    <a:bodyPr/>
                    <a:lstStyle/>
                    <a:p>
                      <a:pPr marL="178435" marR="160020">
                        <a:lnSpc>
                          <a:spcPct val="100000"/>
                        </a:lnSpc>
                      </a:pPr>
                      <a:r>
                        <a:rPr sz="1600" b="1" spc="-10" dirty="0" err="1">
                          <a:solidFill>
                            <a:schemeClr val="bg1"/>
                          </a:solidFill>
                          <a:latin typeface="BIZ UDPゴシック" panose="020B0400000000000000" pitchFamily="50" charset="-128"/>
                          <a:ea typeface="BIZ UDPゴシック" panose="020B0400000000000000" pitchFamily="50" charset="-128"/>
                          <a:cs typeface="Meiryo UI"/>
                        </a:rPr>
                        <a:t>シ</a:t>
                      </a:r>
                      <a:r>
                        <a:rPr sz="1600" b="1" spc="-25" dirty="0" err="1">
                          <a:solidFill>
                            <a:schemeClr val="bg1"/>
                          </a:solidFill>
                          <a:latin typeface="BIZ UDPゴシック" panose="020B0400000000000000" pitchFamily="50" charset="-128"/>
                          <a:ea typeface="BIZ UDPゴシック" panose="020B0400000000000000" pitchFamily="50" charset="-128"/>
                          <a:cs typeface="Meiryo UI"/>
                        </a:rPr>
                        <a:t>ングルセ</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ル</a:t>
                      </a:r>
                      <a:r>
                        <a:rPr sz="1600" b="1" spc="-20" dirty="0" err="1">
                          <a:solidFill>
                            <a:schemeClr val="bg1"/>
                          </a:solidFill>
                          <a:latin typeface="BIZ UDPゴシック" panose="020B0400000000000000" pitchFamily="50" charset="-128"/>
                          <a:ea typeface="BIZ UDPゴシック" panose="020B0400000000000000" pitchFamily="50" charset="-128"/>
                          <a:cs typeface="Meiryo UI"/>
                        </a:rPr>
                        <a:t>プ</a:t>
                      </a:r>
                      <a:r>
                        <a:rPr sz="1600" b="1" spc="-25" dirty="0" err="1">
                          <a:solidFill>
                            <a:schemeClr val="bg1"/>
                          </a:solidFill>
                          <a:latin typeface="BIZ UDPゴシック" panose="020B0400000000000000" pitchFamily="50" charset="-128"/>
                          <a:ea typeface="BIZ UDPゴシック" panose="020B0400000000000000" pitchFamily="50" charset="-128"/>
                          <a:cs typeface="Meiryo UI"/>
                        </a:rPr>
                        <a:t>ロテイ</a:t>
                      </a:r>
                      <a:r>
                        <a:rPr sz="1600" b="1" spc="-50" dirty="0" err="1">
                          <a:solidFill>
                            <a:schemeClr val="bg1"/>
                          </a:solidFill>
                          <a:latin typeface="BIZ UDPゴシック" panose="020B0400000000000000" pitchFamily="50" charset="-128"/>
                          <a:ea typeface="BIZ UDPゴシック" panose="020B0400000000000000" pitchFamily="50" charset="-128"/>
                          <a:cs typeface="Meiryo UI"/>
                        </a:rPr>
                        <a:t>ン</a:t>
                      </a:r>
                      <a:endParaRPr sz="1600" dirty="0">
                        <a:solidFill>
                          <a:schemeClr val="bg1"/>
                        </a:solidFill>
                        <a:latin typeface="BIZ UDPゴシック" panose="020B0400000000000000" pitchFamily="50" charset="-128"/>
                        <a:ea typeface="BIZ UDPゴシック" panose="020B0400000000000000" pitchFamily="50" charset="-128"/>
                        <a:cs typeface="Meiryo UI"/>
                      </a:endParaRPr>
                    </a:p>
                  </a:txBody>
                  <a:tcPr marL="0" marR="0" marT="698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2">
                        <a:lumMod val="75000"/>
                      </a:schemeClr>
                    </a:solidFill>
                  </a:tcPr>
                </a:tc>
                <a:tc>
                  <a:txBody>
                    <a:bodyPr/>
                    <a:lstStyle/>
                    <a:p>
                      <a:pPr marL="376555" indent="-198755">
                        <a:lnSpc>
                          <a:spcPct val="100000"/>
                        </a:lnSpc>
                        <a:spcBef>
                          <a:spcPts val="575"/>
                        </a:spcBef>
                        <a:buFont typeface="Arial"/>
                        <a:buChar char="•"/>
                        <a:tabLst>
                          <a:tab pos="376555" algn="l"/>
                          <a:tab pos="377190" algn="l"/>
                        </a:tabLst>
                      </a:pPr>
                      <a:r>
                        <a:rPr sz="1600" spc="-25" dirty="0">
                          <a:latin typeface="BIZ UDPゴシック" panose="020B0400000000000000" pitchFamily="50" charset="-128"/>
                          <a:ea typeface="BIZ UDPゴシック" panose="020B0400000000000000" pitchFamily="50" charset="-128"/>
                          <a:cs typeface="Meiryo UI"/>
                        </a:rPr>
                        <a:t>価値</a:t>
                      </a:r>
                      <a:r>
                        <a:rPr sz="1600" spc="-10" dirty="0">
                          <a:latin typeface="BIZ UDPゴシック" panose="020B0400000000000000" pitchFamily="50" charset="-128"/>
                          <a:ea typeface="BIZ UDPゴシック" panose="020B0400000000000000" pitchFamily="50" charset="-128"/>
                          <a:cs typeface="Meiryo UI"/>
                        </a:rPr>
                        <a:t>の</a:t>
                      </a:r>
                      <a:r>
                        <a:rPr sz="1600" spc="-25" dirty="0">
                          <a:latin typeface="BIZ UDPゴシック" panose="020B0400000000000000" pitchFamily="50" charset="-128"/>
                          <a:ea typeface="BIZ UDPゴシック" panose="020B0400000000000000" pitchFamily="50" charset="-128"/>
                          <a:cs typeface="Meiryo UI"/>
                        </a:rPr>
                        <a:t>訴求：</a:t>
                      </a:r>
                      <a:r>
                        <a:rPr sz="1600" spc="-20" dirty="0">
                          <a:latin typeface="BIZ UDPゴシック" panose="020B0400000000000000" pitchFamily="50" charset="-128"/>
                          <a:ea typeface="BIZ UDPゴシック" panose="020B0400000000000000" pitchFamily="50" charset="-128"/>
                          <a:cs typeface="Meiryo UI"/>
                        </a:rPr>
                        <a:t>ヒト</a:t>
                      </a:r>
                      <a:r>
                        <a:rPr sz="1600" spc="-25" dirty="0">
                          <a:latin typeface="BIZ UDPゴシック" panose="020B0400000000000000" pitchFamily="50" charset="-128"/>
                          <a:ea typeface="BIZ UDPゴシック" panose="020B0400000000000000" pitchFamily="50" charset="-128"/>
                          <a:cs typeface="Meiryo UI"/>
                        </a:rPr>
                        <a:t>用</a:t>
                      </a:r>
                      <a:r>
                        <a:rPr sz="1600" spc="-10" dirty="0">
                          <a:latin typeface="BIZ UDPゴシック" panose="020B0400000000000000" pitchFamily="50" charset="-128"/>
                          <a:ea typeface="BIZ UDPゴシック" panose="020B0400000000000000" pitchFamily="50" charset="-128"/>
                          <a:cs typeface="Meiryo UI"/>
                        </a:rPr>
                        <a:t>か</a:t>
                      </a:r>
                      <a:r>
                        <a:rPr sz="1600" spc="-25" dirty="0">
                          <a:latin typeface="BIZ UDPゴシック" panose="020B0400000000000000" pitchFamily="50" charset="-128"/>
                          <a:ea typeface="BIZ UDPゴシック" panose="020B0400000000000000" pitchFamily="50" charset="-128"/>
                          <a:cs typeface="Meiryo UI"/>
                        </a:rPr>
                        <a:t>飼料</a:t>
                      </a:r>
                      <a:r>
                        <a:rPr sz="1600" spc="-20" dirty="0">
                          <a:latin typeface="BIZ UDPゴシック" panose="020B0400000000000000" pitchFamily="50" charset="-128"/>
                          <a:ea typeface="BIZ UDPゴシック" panose="020B0400000000000000" pitchFamily="50" charset="-128"/>
                          <a:cs typeface="Meiryo UI"/>
                        </a:rPr>
                        <a:t>用により異なる</a:t>
                      </a:r>
                      <a:endParaRPr sz="1600" dirty="0">
                        <a:latin typeface="BIZ UDPゴシック" panose="020B0400000000000000" pitchFamily="50" charset="-128"/>
                        <a:ea typeface="BIZ UDPゴシック" panose="020B0400000000000000" pitchFamily="50" charset="-128"/>
                        <a:cs typeface="Meiryo UI"/>
                      </a:endParaRPr>
                    </a:p>
                    <a:p>
                      <a:pPr marL="376555" marR="265430" indent="-198120">
                        <a:lnSpc>
                          <a:spcPct val="100000"/>
                        </a:lnSpc>
                        <a:spcBef>
                          <a:spcPts val="600"/>
                        </a:spcBef>
                        <a:buFont typeface="Arial"/>
                        <a:buChar char="•"/>
                        <a:tabLst>
                          <a:tab pos="376555" algn="l"/>
                          <a:tab pos="377190" algn="l"/>
                        </a:tabLst>
                      </a:pPr>
                      <a:r>
                        <a:rPr sz="1600" spc="-25" dirty="0">
                          <a:latin typeface="BIZ UDPゴシック" panose="020B0400000000000000" pitchFamily="50" charset="-128"/>
                          <a:ea typeface="BIZ UDPゴシック" panose="020B0400000000000000" pitchFamily="50" charset="-128"/>
                          <a:cs typeface="Meiryo UI"/>
                        </a:rPr>
                        <a:t>酵母エ</a:t>
                      </a:r>
                      <a:r>
                        <a:rPr sz="1600" spc="-20" dirty="0">
                          <a:latin typeface="BIZ UDPゴシック" panose="020B0400000000000000" pitchFamily="50" charset="-128"/>
                          <a:ea typeface="BIZ UDPゴシック" panose="020B0400000000000000" pitchFamily="50" charset="-128"/>
                          <a:cs typeface="Meiryo UI"/>
                        </a:rPr>
                        <a:t>キスなどは</a:t>
                      </a:r>
                      <a:r>
                        <a:rPr sz="1600" spc="-25" dirty="0">
                          <a:latin typeface="BIZ UDPゴシック" panose="020B0400000000000000" pitchFamily="50" charset="-128"/>
                          <a:ea typeface="BIZ UDPゴシック" panose="020B0400000000000000" pitchFamily="50" charset="-128"/>
                          <a:cs typeface="Meiryo UI"/>
                        </a:rPr>
                        <a:t>普及</a:t>
                      </a:r>
                      <a:r>
                        <a:rPr sz="1600" spc="-35" dirty="0">
                          <a:latin typeface="BIZ UDPゴシック" panose="020B0400000000000000" pitchFamily="50" charset="-128"/>
                          <a:ea typeface="BIZ UDPゴシック" panose="020B0400000000000000" pitchFamily="50" charset="-128"/>
                          <a:cs typeface="Meiryo UI"/>
                        </a:rPr>
                        <a:t>：さらなる拡大のために</a:t>
                      </a:r>
                      <a:r>
                        <a:rPr sz="1600" spc="-20" dirty="0">
                          <a:latin typeface="BIZ UDPゴシック" panose="020B0400000000000000" pitchFamily="50" charset="-128"/>
                          <a:ea typeface="BIZ UDPゴシック" panose="020B0400000000000000" pitchFamily="50" charset="-128"/>
                          <a:cs typeface="Meiryo UI"/>
                        </a:rPr>
                        <a:t>は</a:t>
                      </a:r>
                      <a:r>
                        <a:rPr sz="1600" spc="-25" dirty="0">
                          <a:latin typeface="BIZ UDPゴシック" panose="020B0400000000000000" pitchFamily="50" charset="-128"/>
                          <a:ea typeface="BIZ UDPゴシック" panose="020B0400000000000000" pitchFamily="50" charset="-128"/>
                          <a:cs typeface="Meiryo UI"/>
                        </a:rPr>
                        <a:t>機能化及</a:t>
                      </a:r>
                      <a:r>
                        <a:rPr sz="1600" spc="-20" dirty="0">
                          <a:latin typeface="BIZ UDPゴシック" panose="020B0400000000000000" pitchFamily="50" charset="-128"/>
                          <a:ea typeface="BIZ UDPゴシック" panose="020B0400000000000000" pitchFamily="50" charset="-128"/>
                          <a:cs typeface="Meiryo UI"/>
                        </a:rPr>
                        <a:t>び</a:t>
                      </a:r>
                      <a:r>
                        <a:rPr sz="1600" spc="-25" dirty="0">
                          <a:latin typeface="BIZ UDPゴシック" panose="020B0400000000000000" pitchFamily="50" charset="-128"/>
                          <a:ea typeface="BIZ UDPゴシック" panose="020B0400000000000000" pitchFamily="50" charset="-128"/>
                          <a:cs typeface="Meiryo UI"/>
                        </a:rPr>
                        <a:t>低</a:t>
                      </a:r>
                      <a:r>
                        <a:rPr sz="1600" spc="-20" dirty="0">
                          <a:latin typeface="BIZ UDPゴシック" panose="020B0400000000000000" pitchFamily="50" charset="-128"/>
                          <a:ea typeface="BIZ UDPゴシック" panose="020B0400000000000000" pitchFamily="50" charset="-128"/>
                          <a:cs typeface="Meiryo UI"/>
                        </a:rPr>
                        <a:t>コスト</a:t>
                      </a:r>
                      <a:r>
                        <a:rPr sz="1600" spc="-50" dirty="0">
                          <a:latin typeface="BIZ UDPゴシック" panose="020B0400000000000000" pitchFamily="50" charset="-128"/>
                          <a:ea typeface="BIZ UDPゴシック" panose="020B0400000000000000" pitchFamily="50" charset="-128"/>
                          <a:cs typeface="Meiryo UI"/>
                        </a:rPr>
                        <a:t>化</a:t>
                      </a:r>
                      <a:endParaRPr sz="1600" dirty="0">
                        <a:latin typeface="BIZ UDPゴシック" panose="020B0400000000000000" pitchFamily="50" charset="-128"/>
                        <a:ea typeface="BIZ UDPゴシック" panose="020B0400000000000000" pitchFamily="50" charset="-128"/>
                        <a:cs typeface="Meiryo UI"/>
                      </a:endParaRPr>
                    </a:p>
                  </a:txBody>
                  <a:tcPr marL="0" marR="0" marT="73025"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chemeClr val="accent5">
                        <a:lumMod val="40000"/>
                        <a:lumOff val="60000"/>
                      </a:schemeClr>
                    </a:solidFill>
                  </a:tcPr>
                </a:tc>
                <a:extLst>
                  <a:ext uri="{0D108BD9-81ED-4DB2-BD59-A6C34878D82A}">
                    <a16:rowId xmlns:a16="http://schemas.microsoft.com/office/drawing/2014/main" val="10004"/>
                  </a:ext>
                </a:extLst>
              </a:tr>
            </a:tbl>
          </a:graphicData>
        </a:graphic>
      </p:graphicFrame>
      <p:sp>
        <p:nvSpPr>
          <p:cNvPr id="11" name="テキスト ボックス 10">
            <a:extLst>
              <a:ext uri="{FF2B5EF4-FFF2-40B4-BE49-F238E27FC236}">
                <a16:creationId xmlns:a16="http://schemas.microsoft.com/office/drawing/2014/main" id="{19D4060B-AADE-48AB-B946-A266ECF1843C}"/>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88297" y="900221"/>
            <a:ext cx="11338560" cy="1217000"/>
          </a:xfrm>
          <a:prstGeom prst="rect">
            <a:avLst/>
          </a:prstGeom>
          <a:noFill/>
        </p:spPr>
        <p:txBody>
          <a:bodyPr vert="horz" wrap="square" lIns="0" tIns="107950" rIns="0" bIns="0" rtlCol="0">
            <a:spAutoFit/>
          </a:bodyPr>
          <a:lstStyle/>
          <a:p>
            <a:pPr marL="558800" indent="-343535">
              <a:spcBef>
                <a:spcPts val="850"/>
              </a:spcBef>
              <a:buClr>
                <a:srgbClr val="002060"/>
              </a:buClr>
              <a:buFont typeface="Wingdings"/>
              <a:buChar char=""/>
              <a:tabLst>
                <a:tab pos="558800" algn="l"/>
                <a:tab pos="559435" algn="l"/>
              </a:tabLst>
            </a:pPr>
            <a:r>
              <a:rPr sz="2000" dirty="0">
                <a:latin typeface="Meiryo UI"/>
                <a:cs typeface="Meiryo UI"/>
              </a:rPr>
              <a:t>藻類*</a:t>
            </a:r>
            <a:r>
              <a:rPr sz="2000" spc="-15" dirty="0">
                <a:latin typeface="Meiryo UI"/>
                <a:cs typeface="Meiryo UI"/>
              </a:rPr>
              <a:t>は、バイオ燃料やバイオプラスチックの原料として活用が検討されている。</a:t>
            </a:r>
            <a:endParaRPr sz="2000" dirty="0">
              <a:latin typeface="Meiryo UI"/>
              <a:cs typeface="Meiryo UI"/>
            </a:endParaRPr>
          </a:p>
          <a:p>
            <a:pPr marL="558800" marR="388620" indent="-342900">
              <a:spcBef>
                <a:spcPts val="1200"/>
              </a:spcBef>
              <a:buClr>
                <a:srgbClr val="002060"/>
              </a:buClr>
              <a:buFont typeface="Wingdings"/>
              <a:buChar char=""/>
              <a:tabLst>
                <a:tab pos="558800" algn="l"/>
                <a:tab pos="559435" algn="l"/>
              </a:tabLst>
            </a:pPr>
            <a:r>
              <a:rPr sz="2000" dirty="0">
                <a:latin typeface="Meiryo UI"/>
                <a:cs typeface="Meiryo UI"/>
              </a:rPr>
              <a:t>理論上、</a:t>
            </a:r>
            <a:r>
              <a:rPr sz="2000" b="1" spc="-10" dirty="0">
                <a:latin typeface="Meiryo UI"/>
                <a:cs typeface="Meiryo UI"/>
              </a:rPr>
              <a:t>藻類のオイル収量</a:t>
            </a:r>
            <a:r>
              <a:rPr sz="2000" b="1" spc="-15" dirty="0">
                <a:latin typeface="Meiryo UI"/>
                <a:cs typeface="Meiryo UI"/>
              </a:rPr>
              <a:t>（</a:t>
            </a:r>
            <a:r>
              <a:rPr sz="2000" b="1" spc="-10" dirty="0">
                <a:latin typeface="Meiryo UI"/>
                <a:cs typeface="Meiryo UI"/>
              </a:rPr>
              <a:t>単位面積/年</a:t>
            </a:r>
            <a:r>
              <a:rPr sz="2000" b="1" spc="-15" dirty="0">
                <a:latin typeface="Meiryo UI"/>
                <a:cs typeface="Meiryo UI"/>
              </a:rPr>
              <a:t>）</a:t>
            </a:r>
            <a:r>
              <a:rPr sz="2000" b="1" spc="-20" dirty="0">
                <a:latin typeface="Meiryo UI"/>
                <a:cs typeface="Meiryo UI"/>
              </a:rPr>
              <a:t>は一般的な穀物類の数十倍のポテン</a:t>
            </a:r>
            <a:r>
              <a:rPr sz="2000" b="1" spc="-10" dirty="0">
                <a:latin typeface="Meiryo UI"/>
                <a:cs typeface="Meiryo UI"/>
              </a:rPr>
              <a:t>シャル</a:t>
            </a:r>
            <a:r>
              <a:rPr sz="2000" spc="-20" dirty="0">
                <a:latin typeface="Meiryo UI"/>
                <a:cs typeface="Meiryo UI"/>
              </a:rPr>
              <a:t>がある。</a:t>
            </a:r>
            <a:endParaRPr sz="2000" dirty="0">
              <a:latin typeface="Meiryo UI"/>
              <a:cs typeface="Meiryo UI"/>
            </a:endParaRPr>
          </a:p>
          <a:p>
            <a:pPr marL="215900" marR="215265">
              <a:spcBef>
                <a:spcPts val="1195"/>
              </a:spcBef>
            </a:pPr>
            <a:r>
              <a:rPr sz="1200" dirty="0">
                <a:latin typeface="Meiryo UI"/>
                <a:cs typeface="Meiryo UI"/>
              </a:rPr>
              <a:t>（＊）</a:t>
            </a:r>
            <a:r>
              <a:rPr sz="1200" spc="-10" dirty="0">
                <a:latin typeface="Meiryo UI"/>
                <a:cs typeface="Meiryo UI"/>
              </a:rPr>
              <a:t>藻類：光合成を行う生物のうち、コケ植物、シダ植物、種子植物を除いた総称。なお、</a:t>
            </a:r>
            <a:r>
              <a:rPr sz="1200" u="sng" spc="-15" dirty="0">
                <a:uFill>
                  <a:solidFill>
                    <a:srgbClr val="000000"/>
                  </a:solidFill>
                </a:uFill>
                <a:latin typeface="Meiryo UI"/>
                <a:cs typeface="Meiryo UI"/>
              </a:rPr>
              <a:t>「海洋性バイオマス」については、情報が限られているため、</a:t>
            </a:r>
            <a:r>
              <a:rPr sz="1200" u="sng" spc="-10" dirty="0">
                <a:uFill>
                  <a:solidFill>
                    <a:srgbClr val="000000"/>
                  </a:solidFill>
                </a:uFill>
                <a:latin typeface="Meiryo UI"/>
                <a:cs typeface="Meiryo UI"/>
              </a:rPr>
              <a:t>引き続き情報収集を図りたい</a:t>
            </a:r>
            <a:r>
              <a:rPr sz="1200" spc="-50" dirty="0">
                <a:latin typeface="Meiryo UI"/>
                <a:cs typeface="Meiryo UI"/>
              </a:rPr>
              <a:t>。</a:t>
            </a:r>
            <a:endParaRPr sz="1200" dirty="0">
              <a:latin typeface="Meiryo UI"/>
              <a:cs typeface="Meiryo UI"/>
            </a:endParaRPr>
          </a:p>
        </p:txBody>
      </p:sp>
      <p:sp>
        <p:nvSpPr>
          <p:cNvPr id="4" name="object 4"/>
          <p:cNvSpPr txBox="1"/>
          <p:nvPr/>
        </p:nvSpPr>
        <p:spPr>
          <a:xfrm>
            <a:off x="0" y="6521055"/>
            <a:ext cx="12192000" cy="334066"/>
          </a:xfrm>
          <a:prstGeom prst="rect">
            <a:avLst/>
          </a:prstGeom>
        </p:spPr>
        <p:txBody>
          <a:bodyPr vert="horz" wrap="square" lIns="0" tIns="13335" rIns="0" bIns="0" rtlCol="0">
            <a:spAutoFit/>
          </a:bodyPr>
          <a:lstStyle/>
          <a:p>
            <a:pPr marL="12700" marR="5080" indent="88265" algn="ctr">
              <a:spcBef>
                <a:spcPts val="105"/>
              </a:spcBef>
            </a:pPr>
            <a:r>
              <a:rPr lang="ja-JP" altLang="en-US" sz="1000" dirty="0">
                <a:latin typeface="BIZ UDP明朝 Medium" panose="02020500000000000000" pitchFamily="18" charset="-128"/>
                <a:ea typeface="BIZ UDP明朝 Medium" panose="02020500000000000000" pitchFamily="18" charset="-128"/>
                <a:cs typeface="Meiryo UI"/>
              </a:rPr>
              <a:t>出所</a:t>
            </a:r>
            <a:r>
              <a:rPr sz="1000" dirty="0">
                <a:latin typeface="BIZ UDP明朝 Medium" panose="02020500000000000000" pitchFamily="18" charset="-128"/>
                <a:ea typeface="BIZ UDP明朝 Medium" panose="02020500000000000000" pitchFamily="18" charset="-128"/>
                <a:cs typeface="Meiryo UI"/>
              </a:rPr>
              <a:t>：</a:t>
            </a:r>
            <a:r>
              <a:rPr lang="ja-JP" altLang="en-US" sz="1000" dirty="0">
                <a:latin typeface="BIZ UDP明朝 Medium" panose="02020500000000000000" pitchFamily="18" charset="-128"/>
                <a:ea typeface="BIZ UDP明朝 Medium" panose="02020500000000000000" pitchFamily="18" charset="-128"/>
                <a:cs typeface="Meiryo UI"/>
              </a:rPr>
              <a:t>経済産業省</a:t>
            </a:r>
            <a:endParaRPr lang="en-US" sz="1000" dirty="0">
              <a:latin typeface="BIZ UDP明朝 Medium" panose="02020500000000000000" pitchFamily="18" charset="-128"/>
              <a:ea typeface="BIZ UDP明朝 Medium" panose="02020500000000000000" pitchFamily="18" charset="-128"/>
              <a:cs typeface="Meiryo UI"/>
            </a:endParaRPr>
          </a:p>
          <a:p>
            <a:pPr marL="12700" marR="5080" indent="88265" algn="ctr">
              <a:spcBef>
                <a:spcPts val="105"/>
              </a:spcBef>
            </a:pPr>
            <a:r>
              <a:rPr sz="1000" dirty="0" err="1">
                <a:latin typeface="BIZ UDP明朝 Medium" panose="02020500000000000000" pitchFamily="18" charset="-128"/>
                <a:ea typeface="BIZ UDP明朝 Medium" panose="02020500000000000000" pitchFamily="18" charset="-128"/>
                <a:cs typeface="Meiryo UI"/>
              </a:rPr>
              <a:t>Chisti</a:t>
            </a:r>
            <a:r>
              <a:rPr sz="1000" spc="-20"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Y.(2007)：Biodiesel</a:t>
            </a:r>
            <a:r>
              <a:rPr sz="1000" spc="-4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from</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microalgae.</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Biotechnol</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Adv.</a:t>
            </a:r>
            <a:r>
              <a:rPr sz="1000" spc="-2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25,</a:t>
            </a:r>
            <a:r>
              <a:rPr sz="1000" spc="-2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294-306</a:t>
            </a:r>
            <a:r>
              <a:rPr sz="1000" spc="-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US</a:t>
            </a:r>
            <a:r>
              <a:rPr sz="1000" spc="-1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Department</a:t>
            </a:r>
            <a:r>
              <a:rPr sz="1000" spc="-3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of</a:t>
            </a:r>
            <a:r>
              <a:rPr sz="1000" spc="5"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Energy,,National</a:t>
            </a:r>
            <a:r>
              <a:rPr sz="1000" spc="-30"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Algal</a:t>
            </a:r>
            <a:r>
              <a:rPr sz="1000" spc="-5"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Biofuels </a:t>
            </a:r>
            <a:r>
              <a:rPr sz="1000" dirty="0">
                <a:latin typeface="BIZ UDP明朝 Medium" panose="02020500000000000000" pitchFamily="18" charset="-128"/>
                <a:ea typeface="BIZ UDP明朝 Medium" panose="02020500000000000000" pitchFamily="18" charset="-128"/>
                <a:cs typeface="Meiryo UI"/>
              </a:rPr>
              <a:t>Technology</a:t>
            </a:r>
            <a:r>
              <a:rPr sz="1000" spc="-35" dirty="0">
                <a:latin typeface="BIZ UDP明朝 Medium" panose="02020500000000000000" pitchFamily="18" charset="-128"/>
                <a:ea typeface="BIZ UDP明朝 Medium" panose="02020500000000000000" pitchFamily="18" charset="-128"/>
                <a:cs typeface="Meiryo UI"/>
              </a:rPr>
              <a:t> </a:t>
            </a:r>
            <a:r>
              <a:rPr sz="1000" dirty="0">
                <a:latin typeface="BIZ UDP明朝 Medium" panose="02020500000000000000" pitchFamily="18" charset="-128"/>
                <a:ea typeface="BIZ UDP明朝 Medium" panose="02020500000000000000" pitchFamily="18" charset="-128"/>
                <a:cs typeface="Meiryo UI"/>
              </a:rPr>
              <a:t>Roadmap</a:t>
            </a:r>
            <a:r>
              <a:rPr sz="1000" spc="-25" dirty="0">
                <a:latin typeface="BIZ UDP明朝 Medium" panose="02020500000000000000" pitchFamily="18" charset="-128"/>
                <a:ea typeface="BIZ UDP明朝 Medium" panose="02020500000000000000" pitchFamily="18" charset="-128"/>
                <a:cs typeface="Meiryo UI"/>
              </a:rPr>
              <a:t>, </a:t>
            </a:r>
            <a:r>
              <a:rPr sz="1000" spc="-10" dirty="0">
                <a:latin typeface="BIZ UDP明朝 Medium" panose="02020500000000000000" pitchFamily="18" charset="-128"/>
                <a:ea typeface="BIZ UDP明朝 Medium" panose="02020500000000000000" pitchFamily="18" charset="-128"/>
                <a:cs typeface="Meiryo UI"/>
              </a:rPr>
              <a:t>2010.</a:t>
            </a:r>
            <a:endParaRPr sz="1000" dirty="0">
              <a:latin typeface="BIZ UDP明朝 Medium" panose="02020500000000000000" pitchFamily="18" charset="-128"/>
              <a:ea typeface="BIZ UDP明朝 Medium" panose="02020500000000000000" pitchFamily="18" charset="-128"/>
              <a:cs typeface="Meiryo UI"/>
            </a:endParaRPr>
          </a:p>
        </p:txBody>
      </p:sp>
      <p:sp>
        <p:nvSpPr>
          <p:cNvPr id="5" name="object 5"/>
          <p:cNvSpPr txBox="1">
            <a:spLocks noGrp="1"/>
          </p:cNvSpPr>
          <p:nvPr>
            <p:ph type="title"/>
          </p:nvPr>
        </p:nvSpPr>
        <p:spPr>
          <a:xfrm>
            <a:off x="3381639" y="234300"/>
            <a:ext cx="5058410" cy="382156"/>
          </a:xfrm>
          <a:prstGeom prst="rect">
            <a:avLst/>
          </a:prstGeom>
        </p:spPr>
        <p:txBody>
          <a:bodyPr vert="horz" wrap="square" lIns="0" tIns="12700" rIns="0" bIns="0" rtlCol="0" anchor="ctr">
            <a:spAutoFit/>
          </a:bodyPr>
          <a:lstStyle/>
          <a:p>
            <a:pPr marL="12700" algn="ctr">
              <a:lnSpc>
                <a:spcPct val="100000"/>
              </a:lnSpc>
              <a:spcBef>
                <a:spcPts val="100"/>
              </a:spcBef>
            </a:pPr>
            <a:r>
              <a:rPr sz="2400" spc="-15" dirty="0" err="1">
                <a:latin typeface="BIZ UDP明朝 Medium" panose="02020500000000000000" pitchFamily="18" charset="-128"/>
                <a:ea typeface="BIZ UDP明朝 Medium" panose="02020500000000000000" pitchFamily="18" charset="-128"/>
              </a:rPr>
              <a:t>藻類バイオマス</a:t>
            </a:r>
            <a:endParaRPr sz="2400" spc="-15" dirty="0">
              <a:latin typeface="BIZ UDP明朝 Medium" panose="02020500000000000000" pitchFamily="18" charset="-128"/>
              <a:ea typeface="BIZ UDP明朝 Medium" panose="02020500000000000000" pitchFamily="18" charset="-128"/>
            </a:endParaRPr>
          </a:p>
        </p:txBody>
      </p:sp>
      <p:sp>
        <p:nvSpPr>
          <p:cNvPr id="6" name="object 6"/>
          <p:cNvSpPr txBox="1"/>
          <p:nvPr/>
        </p:nvSpPr>
        <p:spPr>
          <a:xfrm>
            <a:off x="2592164" y="2516624"/>
            <a:ext cx="2397125" cy="299720"/>
          </a:xfrm>
          <a:prstGeom prst="rect">
            <a:avLst/>
          </a:prstGeom>
        </p:spPr>
        <p:txBody>
          <a:bodyPr vert="horz" wrap="square" lIns="0" tIns="12700" rIns="0" bIns="0" rtlCol="0">
            <a:spAutoFit/>
          </a:bodyPr>
          <a:lstStyle/>
          <a:p>
            <a:pPr marL="12700">
              <a:spcBef>
                <a:spcPts val="100"/>
              </a:spcBef>
            </a:pPr>
            <a:r>
              <a:rPr b="1" spc="-5" dirty="0">
                <a:latin typeface="Meiryo UI"/>
                <a:cs typeface="Meiryo UI"/>
              </a:rPr>
              <a:t>原料別のオイル面積収量</a:t>
            </a:r>
            <a:endParaRPr dirty="0">
              <a:latin typeface="Meiryo UI"/>
              <a:cs typeface="Meiryo UI"/>
            </a:endParaRPr>
          </a:p>
        </p:txBody>
      </p:sp>
      <p:graphicFrame>
        <p:nvGraphicFramePr>
          <p:cNvPr id="7" name="object 7"/>
          <p:cNvGraphicFramePr>
            <a:graphicFrameLocks noGrp="1"/>
          </p:cNvGraphicFramePr>
          <p:nvPr>
            <p:extLst>
              <p:ext uri="{D42A27DB-BD31-4B8C-83A1-F6EECF244321}">
                <p14:modId xmlns:p14="http://schemas.microsoft.com/office/powerpoint/2010/main" val="572833281"/>
              </p:ext>
            </p:extLst>
          </p:nvPr>
        </p:nvGraphicFramePr>
        <p:xfrm>
          <a:off x="592182" y="2807213"/>
          <a:ext cx="5904411" cy="3606800"/>
        </p:xfrm>
        <a:graphic>
          <a:graphicData uri="http://schemas.openxmlformats.org/drawingml/2006/table">
            <a:tbl>
              <a:tblPr firstRow="1" bandRow="1">
                <a:tableStyleId>{2D5ABB26-0587-4C30-8999-92F81FD0307C}</a:tableStyleId>
              </a:tblPr>
              <a:tblGrid>
                <a:gridCol w="3770812">
                  <a:extLst>
                    <a:ext uri="{9D8B030D-6E8A-4147-A177-3AD203B41FA5}">
                      <a16:colId xmlns:a16="http://schemas.microsoft.com/office/drawing/2014/main" val="20000"/>
                    </a:ext>
                  </a:extLst>
                </a:gridCol>
                <a:gridCol w="2133599">
                  <a:extLst>
                    <a:ext uri="{9D8B030D-6E8A-4147-A177-3AD203B41FA5}">
                      <a16:colId xmlns:a16="http://schemas.microsoft.com/office/drawing/2014/main" val="20001"/>
                    </a:ext>
                  </a:extLst>
                </a:gridCol>
              </a:tblGrid>
              <a:tr h="731520">
                <a:tc>
                  <a:txBody>
                    <a:bodyPr/>
                    <a:lstStyle/>
                    <a:p>
                      <a:pPr>
                        <a:lnSpc>
                          <a:spcPct val="100000"/>
                        </a:lnSpc>
                        <a:spcBef>
                          <a:spcPts val="30"/>
                        </a:spcBef>
                      </a:pPr>
                      <a:endParaRPr sz="1750" dirty="0">
                        <a:latin typeface="Times New Roman"/>
                        <a:cs typeface="Times New Roman"/>
                      </a:endParaRPr>
                    </a:p>
                    <a:p>
                      <a:pPr algn="ctr">
                        <a:lnSpc>
                          <a:spcPct val="100000"/>
                        </a:lnSpc>
                      </a:pPr>
                      <a:r>
                        <a:rPr sz="1400" b="1" spc="-15" dirty="0">
                          <a:solidFill>
                            <a:srgbClr val="FFFFFF"/>
                          </a:solidFill>
                          <a:latin typeface="Meiryo UI"/>
                          <a:cs typeface="Meiryo UI"/>
                        </a:rPr>
                        <a:t>原材料名</a:t>
                      </a:r>
                      <a:endParaRPr sz="1400" dirty="0">
                        <a:latin typeface="Meiryo UI"/>
                        <a:cs typeface="Meiryo UI"/>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tc>
                  <a:txBody>
                    <a:bodyPr/>
                    <a:lstStyle/>
                    <a:p>
                      <a:pPr marL="469265" marR="155575" indent="-307975" algn="ctr">
                        <a:lnSpc>
                          <a:spcPct val="100000"/>
                        </a:lnSpc>
                        <a:spcBef>
                          <a:spcPts val="360"/>
                        </a:spcBef>
                      </a:pPr>
                      <a:r>
                        <a:rPr sz="1400" b="1" spc="-20" dirty="0">
                          <a:solidFill>
                            <a:srgbClr val="FFFFFF"/>
                          </a:solidFill>
                          <a:latin typeface="Meiryo UI"/>
                          <a:cs typeface="Meiryo UI"/>
                        </a:rPr>
                        <a:t>年間オイル生</a:t>
                      </a:r>
                      <a:r>
                        <a:rPr sz="1400" b="1" spc="-25" dirty="0">
                          <a:solidFill>
                            <a:srgbClr val="FFFFFF"/>
                          </a:solidFill>
                          <a:latin typeface="Meiryo UI"/>
                          <a:cs typeface="Meiryo UI"/>
                        </a:rPr>
                        <a:t>産量</a:t>
                      </a:r>
                      <a:endParaRPr sz="1400" dirty="0">
                        <a:latin typeface="Meiryo UI"/>
                        <a:cs typeface="Meiryo UI"/>
                      </a:endParaRPr>
                    </a:p>
                    <a:p>
                      <a:pPr marL="208279" algn="ctr">
                        <a:lnSpc>
                          <a:spcPct val="100000"/>
                        </a:lnSpc>
                        <a:spcBef>
                          <a:spcPts val="5"/>
                        </a:spcBef>
                      </a:pPr>
                      <a:r>
                        <a:rPr sz="1400" b="1" spc="-10" dirty="0">
                          <a:solidFill>
                            <a:srgbClr val="FFFFFF"/>
                          </a:solidFill>
                          <a:latin typeface="Meiryo UI"/>
                          <a:cs typeface="Meiryo UI"/>
                        </a:rPr>
                        <a:t>（ℓ/ha）</a:t>
                      </a:r>
                      <a:endParaRPr sz="1400" dirty="0">
                        <a:latin typeface="Meiryo UI"/>
                        <a:cs typeface="Meiryo UI"/>
                      </a:endParaRPr>
                    </a:p>
                  </a:txBody>
                  <a:tcPr marL="0" marR="0" marB="0" anchor="ctr">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BACC6"/>
                    </a:solidFill>
                  </a:tcPr>
                </a:tc>
                <a:extLst>
                  <a:ext uri="{0D108BD9-81ED-4DB2-BD59-A6C34878D82A}">
                    <a16:rowId xmlns:a16="http://schemas.microsoft.com/office/drawing/2014/main" val="10000"/>
                  </a:ext>
                </a:extLst>
              </a:tr>
              <a:tr h="359410">
                <a:tc>
                  <a:txBody>
                    <a:bodyPr/>
                    <a:lstStyle/>
                    <a:p>
                      <a:pPr marL="90805">
                        <a:lnSpc>
                          <a:spcPct val="100000"/>
                        </a:lnSpc>
                        <a:spcBef>
                          <a:spcPts val="580"/>
                        </a:spcBef>
                      </a:pPr>
                      <a:r>
                        <a:rPr sz="1400" spc="-75" dirty="0">
                          <a:latin typeface="BIZ UDゴシック" panose="020B0400000000000000" pitchFamily="49" charset="-128"/>
                          <a:ea typeface="BIZ UDゴシック" panose="020B0400000000000000" pitchFamily="49" charset="-128"/>
                          <a:cs typeface="Meiryo UI"/>
                        </a:rPr>
                        <a:t>トウモロ</a:t>
                      </a:r>
                      <a:r>
                        <a:rPr sz="1400" spc="-25" dirty="0">
                          <a:latin typeface="BIZ UDゴシック" panose="020B0400000000000000" pitchFamily="49" charset="-128"/>
                          <a:ea typeface="BIZ UDゴシック" panose="020B0400000000000000" pitchFamily="49" charset="-128"/>
                          <a:cs typeface="Meiryo UI"/>
                        </a:rPr>
                        <a:t>コシ</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tc>
                  <a:txBody>
                    <a:bodyPr/>
                    <a:lstStyle/>
                    <a:p>
                      <a:pPr marR="84455" algn="r">
                        <a:lnSpc>
                          <a:spcPct val="100000"/>
                        </a:lnSpc>
                        <a:spcBef>
                          <a:spcPts val="580"/>
                        </a:spcBef>
                      </a:pPr>
                      <a:r>
                        <a:rPr sz="1400" spc="-25" dirty="0">
                          <a:latin typeface="BIZ UDゴシック" panose="020B0400000000000000" pitchFamily="49" charset="-128"/>
                          <a:ea typeface="BIZ UDゴシック" panose="020B0400000000000000" pitchFamily="49" charset="-128"/>
                          <a:cs typeface="Meiryo UI"/>
                        </a:rPr>
                        <a:t>172</a:t>
                      </a:r>
                      <a:endParaRPr sz="140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1"/>
                  </a:ext>
                </a:extLst>
              </a:tr>
              <a:tr h="359410">
                <a:tc>
                  <a:txBody>
                    <a:bodyPr/>
                    <a:lstStyle/>
                    <a:p>
                      <a:pPr marL="90805">
                        <a:lnSpc>
                          <a:spcPct val="100000"/>
                        </a:lnSpc>
                        <a:spcBef>
                          <a:spcPts val="580"/>
                        </a:spcBef>
                      </a:pPr>
                      <a:r>
                        <a:rPr sz="1400" spc="-20" dirty="0">
                          <a:latin typeface="BIZ UDゴシック" panose="020B0400000000000000" pitchFamily="49" charset="-128"/>
                          <a:ea typeface="BIZ UDゴシック" panose="020B0400000000000000" pitchFamily="49" charset="-128"/>
                          <a:cs typeface="Meiryo UI"/>
                        </a:rPr>
                        <a:t>ダイズ</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R="84455" algn="r">
                        <a:lnSpc>
                          <a:spcPct val="100000"/>
                        </a:lnSpc>
                        <a:spcBef>
                          <a:spcPts val="580"/>
                        </a:spcBef>
                      </a:pPr>
                      <a:r>
                        <a:rPr sz="1400" spc="-25" dirty="0">
                          <a:latin typeface="BIZ UDゴシック" panose="020B0400000000000000" pitchFamily="49" charset="-128"/>
                          <a:ea typeface="BIZ UDゴシック" panose="020B0400000000000000" pitchFamily="49" charset="-128"/>
                          <a:cs typeface="Meiryo UI"/>
                        </a:rPr>
                        <a:t>446</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2"/>
                  </a:ext>
                </a:extLst>
              </a:tr>
              <a:tr h="359410">
                <a:tc>
                  <a:txBody>
                    <a:bodyPr/>
                    <a:lstStyle/>
                    <a:p>
                      <a:pPr marL="90805">
                        <a:lnSpc>
                          <a:spcPct val="100000"/>
                        </a:lnSpc>
                        <a:spcBef>
                          <a:spcPts val="580"/>
                        </a:spcBef>
                      </a:pPr>
                      <a:r>
                        <a:rPr sz="1400" spc="-20" dirty="0">
                          <a:latin typeface="BIZ UDゴシック" panose="020B0400000000000000" pitchFamily="49" charset="-128"/>
                          <a:ea typeface="BIZ UDゴシック" panose="020B0400000000000000" pitchFamily="49" charset="-128"/>
                          <a:cs typeface="Meiryo UI"/>
                        </a:rPr>
                        <a:t>キャノーラ</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R="84455" algn="r">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1,190</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3"/>
                  </a:ext>
                </a:extLst>
              </a:tr>
              <a:tr h="359410">
                <a:tc>
                  <a:txBody>
                    <a:bodyPr/>
                    <a:lstStyle/>
                    <a:p>
                      <a:pPr marL="90805">
                        <a:lnSpc>
                          <a:spcPct val="100000"/>
                        </a:lnSpc>
                        <a:spcBef>
                          <a:spcPts val="580"/>
                        </a:spcBef>
                      </a:pPr>
                      <a:r>
                        <a:rPr sz="1400" spc="-70" dirty="0">
                          <a:latin typeface="BIZ UDゴシック" panose="020B0400000000000000" pitchFamily="49" charset="-128"/>
                          <a:ea typeface="BIZ UDゴシック" panose="020B0400000000000000" pitchFamily="49" charset="-128"/>
                          <a:cs typeface="Meiryo UI"/>
                        </a:rPr>
                        <a:t>ヤトロファ</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R="84455" algn="r">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1.892</a:t>
                      </a:r>
                      <a:endParaRPr sz="140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4"/>
                  </a:ext>
                </a:extLst>
              </a:tr>
              <a:tr h="359410">
                <a:tc>
                  <a:txBody>
                    <a:bodyPr/>
                    <a:lstStyle/>
                    <a:p>
                      <a:pPr marL="90805">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ココナッツ</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R="84455" algn="r">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2,689</a:t>
                      </a:r>
                      <a:endParaRPr sz="140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5"/>
                  </a:ext>
                </a:extLst>
              </a:tr>
              <a:tr h="359410">
                <a:tc>
                  <a:txBody>
                    <a:bodyPr/>
                    <a:lstStyle/>
                    <a:p>
                      <a:pPr marL="90805">
                        <a:lnSpc>
                          <a:spcPct val="100000"/>
                        </a:lnSpc>
                        <a:spcBef>
                          <a:spcPts val="580"/>
                        </a:spcBef>
                      </a:pPr>
                      <a:r>
                        <a:rPr sz="1400" spc="-20" dirty="0">
                          <a:latin typeface="BIZ UDゴシック" panose="020B0400000000000000" pitchFamily="49" charset="-128"/>
                          <a:ea typeface="BIZ UDゴシック" panose="020B0400000000000000" pitchFamily="49" charset="-128"/>
                          <a:cs typeface="Meiryo UI"/>
                        </a:rPr>
                        <a:t>パーム</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R="84455" algn="r">
                        <a:lnSpc>
                          <a:spcPct val="100000"/>
                        </a:lnSpc>
                        <a:spcBef>
                          <a:spcPts val="580"/>
                        </a:spcBef>
                      </a:pPr>
                      <a:r>
                        <a:rPr sz="1400" spc="-10" dirty="0">
                          <a:latin typeface="BIZ UDゴシック" panose="020B0400000000000000" pitchFamily="49" charset="-128"/>
                          <a:ea typeface="BIZ UDゴシック" panose="020B0400000000000000" pitchFamily="49" charset="-128"/>
                          <a:cs typeface="Meiryo UI"/>
                        </a:rPr>
                        <a:t>5,959</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6"/>
                  </a:ext>
                </a:extLst>
              </a:tr>
              <a:tr h="359410">
                <a:tc>
                  <a:txBody>
                    <a:bodyPr/>
                    <a:lstStyle/>
                    <a:p>
                      <a:pPr marL="90805">
                        <a:lnSpc>
                          <a:spcPct val="100000"/>
                        </a:lnSpc>
                        <a:spcBef>
                          <a:spcPts val="580"/>
                        </a:spcBef>
                      </a:pPr>
                      <a:r>
                        <a:rPr sz="1400" b="1" dirty="0">
                          <a:latin typeface="BIZ UDゴシック" panose="020B0400000000000000" pitchFamily="49" charset="-128"/>
                          <a:ea typeface="BIZ UDゴシック" panose="020B0400000000000000" pitchFamily="49" charset="-128"/>
                          <a:cs typeface="Meiryo UI"/>
                        </a:rPr>
                        <a:t>微細藻類（70％oil(by</a:t>
                      </a:r>
                      <a:r>
                        <a:rPr sz="1400" b="1" spc="-50" dirty="0">
                          <a:latin typeface="BIZ UDゴシック" panose="020B0400000000000000" pitchFamily="49" charset="-128"/>
                          <a:ea typeface="BIZ UDゴシック" panose="020B0400000000000000" pitchFamily="49" charset="-128"/>
                          <a:cs typeface="Meiryo UI"/>
                        </a:rPr>
                        <a:t> </a:t>
                      </a:r>
                      <a:r>
                        <a:rPr sz="1400" b="1" dirty="0">
                          <a:latin typeface="BIZ UDゴシック" panose="020B0400000000000000" pitchFamily="49" charset="-128"/>
                          <a:ea typeface="BIZ UDゴシック" panose="020B0400000000000000" pitchFamily="49" charset="-128"/>
                          <a:cs typeface="Meiryo UI"/>
                        </a:rPr>
                        <a:t>wt)</a:t>
                      </a:r>
                      <a:r>
                        <a:rPr sz="1400" b="1" spc="-30" dirty="0">
                          <a:latin typeface="BIZ UDゴシック" panose="020B0400000000000000" pitchFamily="49" charset="-128"/>
                          <a:ea typeface="BIZ UDゴシック" panose="020B0400000000000000" pitchFamily="49" charset="-128"/>
                          <a:cs typeface="Meiryo UI"/>
                        </a:rPr>
                        <a:t> </a:t>
                      </a:r>
                      <a:r>
                        <a:rPr sz="1400" b="1" dirty="0">
                          <a:latin typeface="BIZ UDゴシック" panose="020B0400000000000000" pitchFamily="49" charset="-128"/>
                          <a:ea typeface="BIZ UDゴシック" panose="020B0400000000000000" pitchFamily="49" charset="-128"/>
                          <a:cs typeface="Meiryo UI"/>
                        </a:rPr>
                        <a:t>in</a:t>
                      </a:r>
                      <a:r>
                        <a:rPr sz="1400" b="1" spc="-25" dirty="0">
                          <a:latin typeface="BIZ UDゴシック" panose="020B0400000000000000" pitchFamily="49" charset="-128"/>
                          <a:ea typeface="BIZ UDゴシック" panose="020B0400000000000000" pitchFamily="49" charset="-128"/>
                          <a:cs typeface="Meiryo UI"/>
                        </a:rPr>
                        <a:t> </a:t>
                      </a:r>
                      <a:r>
                        <a:rPr sz="1400" b="1" spc="-10" dirty="0">
                          <a:latin typeface="BIZ UDゴシック" panose="020B0400000000000000" pitchFamily="49" charset="-128"/>
                          <a:ea typeface="BIZ UDゴシック" panose="020B0400000000000000" pitchFamily="49" charset="-128"/>
                          <a:cs typeface="Meiryo UI"/>
                        </a:rPr>
                        <a:t>biomass)</a:t>
                      </a:r>
                      <a:endParaRPr sz="140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tc>
                  <a:txBody>
                    <a:bodyPr/>
                    <a:lstStyle/>
                    <a:p>
                      <a:pPr marR="84455" algn="r">
                        <a:lnSpc>
                          <a:spcPct val="100000"/>
                        </a:lnSpc>
                        <a:spcBef>
                          <a:spcPts val="580"/>
                        </a:spcBef>
                      </a:pPr>
                      <a:r>
                        <a:rPr sz="1400" b="1" spc="-10" dirty="0">
                          <a:solidFill>
                            <a:srgbClr val="FF0000"/>
                          </a:solidFill>
                          <a:latin typeface="BIZ UDゴシック" panose="020B0400000000000000" pitchFamily="49" charset="-128"/>
                          <a:ea typeface="BIZ UDゴシック" panose="020B0400000000000000" pitchFamily="49" charset="-128"/>
                          <a:cs typeface="Meiryo UI"/>
                        </a:rPr>
                        <a:t>136,900</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E3EA"/>
                    </a:solidFill>
                  </a:tcPr>
                </a:tc>
                <a:extLst>
                  <a:ext uri="{0D108BD9-81ED-4DB2-BD59-A6C34878D82A}">
                    <a16:rowId xmlns:a16="http://schemas.microsoft.com/office/drawing/2014/main" val="10007"/>
                  </a:ext>
                </a:extLst>
              </a:tr>
              <a:tr h="359410">
                <a:tc>
                  <a:txBody>
                    <a:bodyPr/>
                    <a:lstStyle/>
                    <a:p>
                      <a:pPr marL="90805">
                        <a:lnSpc>
                          <a:spcPct val="100000"/>
                        </a:lnSpc>
                        <a:spcBef>
                          <a:spcPts val="580"/>
                        </a:spcBef>
                      </a:pPr>
                      <a:r>
                        <a:rPr sz="1400" b="1" dirty="0">
                          <a:latin typeface="BIZ UDゴシック" panose="020B0400000000000000" pitchFamily="49" charset="-128"/>
                          <a:ea typeface="BIZ UDゴシック" panose="020B0400000000000000" pitchFamily="49" charset="-128"/>
                          <a:cs typeface="Meiryo UI"/>
                        </a:rPr>
                        <a:t>微細藻類(30％oil(by</a:t>
                      </a:r>
                      <a:r>
                        <a:rPr sz="1400" b="1" spc="-60" dirty="0">
                          <a:latin typeface="BIZ UDゴシック" panose="020B0400000000000000" pitchFamily="49" charset="-128"/>
                          <a:ea typeface="BIZ UDゴシック" panose="020B0400000000000000" pitchFamily="49" charset="-128"/>
                          <a:cs typeface="Meiryo UI"/>
                        </a:rPr>
                        <a:t> </a:t>
                      </a:r>
                      <a:r>
                        <a:rPr sz="1400" b="1" dirty="0">
                          <a:latin typeface="BIZ UDゴシック" panose="020B0400000000000000" pitchFamily="49" charset="-128"/>
                          <a:ea typeface="BIZ UDゴシック" panose="020B0400000000000000" pitchFamily="49" charset="-128"/>
                          <a:cs typeface="Meiryo UI"/>
                        </a:rPr>
                        <a:t>wt)</a:t>
                      </a:r>
                      <a:r>
                        <a:rPr sz="1400" b="1" spc="-25" dirty="0">
                          <a:latin typeface="BIZ UDゴシック" panose="020B0400000000000000" pitchFamily="49" charset="-128"/>
                          <a:ea typeface="BIZ UDゴシック" panose="020B0400000000000000" pitchFamily="49" charset="-128"/>
                          <a:cs typeface="Meiryo UI"/>
                        </a:rPr>
                        <a:t> </a:t>
                      </a:r>
                      <a:r>
                        <a:rPr sz="1400" b="1" dirty="0">
                          <a:latin typeface="BIZ UDゴシック" panose="020B0400000000000000" pitchFamily="49" charset="-128"/>
                          <a:ea typeface="BIZ UDゴシック" panose="020B0400000000000000" pitchFamily="49" charset="-128"/>
                          <a:cs typeface="Meiryo UI"/>
                        </a:rPr>
                        <a:t>in</a:t>
                      </a:r>
                      <a:r>
                        <a:rPr sz="1400" b="1" spc="-10" dirty="0">
                          <a:latin typeface="BIZ UDゴシック" panose="020B0400000000000000" pitchFamily="49" charset="-128"/>
                          <a:ea typeface="BIZ UDゴシック" panose="020B0400000000000000" pitchFamily="49" charset="-128"/>
                          <a:cs typeface="Meiryo UI"/>
                        </a:rPr>
                        <a:t> biomass)</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tc>
                  <a:txBody>
                    <a:bodyPr/>
                    <a:lstStyle/>
                    <a:p>
                      <a:pPr marR="84455" algn="r">
                        <a:lnSpc>
                          <a:spcPct val="100000"/>
                        </a:lnSpc>
                        <a:spcBef>
                          <a:spcPts val="580"/>
                        </a:spcBef>
                      </a:pPr>
                      <a:r>
                        <a:rPr sz="1400" b="1" spc="-10" dirty="0">
                          <a:solidFill>
                            <a:srgbClr val="FF0000"/>
                          </a:solidFill>
                          <a:latin typeface="BIZ UDゴシック" panose="020B0400000000000000" pitchFamily="49" charset="-128"/>
                          <a:ea typeface="BIZ UDゴシック" panose="020B0400000000000000" pitchFamily="49" charset="-128"/>
                          <a:cs typeface="Meiryo UI"/>
                        </a:rPr>
                        <a:t>58,700</a:t>
                      </a:r>
                      <a:endParaRPr sz="1400" dirty="0">
                        <a:latin typeface="BIZ UDゴシック" panose="020B0400000000000000" pitchFamily="49" charset="-128"/>
                        <a:ea typeface="BIZ UDゴシック" panose="020B0400000000000000" pitchFamily="49" charset="-128"/>
                        <a:cs typeface="Meiryo UI"/>
                      </a:endParaRPr>
                    </a:p>
                  </a:txBody>
                  <a:tcPr marL="0" marR="0" marT="736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1F5"/>
                    </a:solidFill>
                  </a:tcPr>
                </a:tc>
                <a:extLst>
                  <a:ext uri="{0D108BD9-81ED-4DB2-BD59-A6C34878D82A}">
                    <a16:rowId xmlns:a16="http://schemas.microsoft.com/office/drawing/2014/main" val="10008"/>
                  </a:ext>
                </a:extLst>
              </a:tr>
            </a:tbl>
          </a:graphicData>
        </a:graphic>
      </p:graphicFrame>
      <p:sp>
        <p:nvSpPr>
          <p:cNvPr id="8" name="object 8"/>
          <p:cNvSpPr txBox="1"/>
          <p:nvPr/>
        </p:nvSpPr>
        <p:spPr>
          <a:xfrm>
            <a:off x="7024442" y="2708969"/>
            <a:ext cx="4250690" cy="3758565"/>
          </a:xfrm>
          <a:prstGeom prst="rect">
            <a:avLst/>
          </a:prstGeom>
          <a:ln w="25907">
            <a:solidFill>
              <a:srgbClr val="4BACC6"/>
            </a:solidFill>
          </a:ln>
        </p:spPr>
        <p:txBody>
          <a:bodyPr vert="horz" wrap="square" lIns="0" tIns="122555" rIns="0" bIns="0" rtlCol="0">
            <a:spAutoFit/>
          </a:bodyPr>
          <a:lstStyle/>
          <a:p>
            <a:pPr marL="215900">
              <a:spcBef>
                <a:spcPts val="965"/>
              </a:spcBef>
            </a:pPr>
            <a:r>
              <a:rPr sz="2000" b="1" spc="-15" dirty="0">
                <a:latin typeface="Meiryo UI"/>
                <a:cs typeface="Meiryo UI"/>
              </a:rPr>
              <a:t>藻類の利用に向けた開発要素</a:t>
            </a:r>
            <a:endParaRPr sz="2000">
              <a:latin typeface="Meiryo UI"/>
              <a:cs typeface="Meiryo UI"/>
            </a:endParaRPr>
          </a:p>
          <a:p>
            <a:pPr marL="558800" indent="-343535">
              <a:spcBef>
                <a:spcPts val="1080"/>
              </a:spcBef>
              <a:buClr>
                <a:srgbClr val="002060"/>
              </a:buClr>
              <a:buFont typeface="Arial"/>
              <a:buChar char="•"/>
              <a:tabLst>
                <a:tab pos="558165" algn="l"/>
                <a:tab pos="559435" algn="l"/>
              </a:tabLst>
            </a:pPr>
            <a:r>
              <a:rPr sz="2000" spc="-15" dirty="0">
                <a:latin typeface="Meiryo UI"/>
                <a:cs typeface="Meiryo UI"/>
              </a:rPr>
              <a:t>藻類の生態把握</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0" dirty="0">
                <a:latin typeface="Meiryo UI"/>
                <a:cs typeface="Meiryo UI"/>
              </a:rPr>
              <a:t>藻類の生産性・培養技術</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5" dirty="0">
                <a:latin typeface="Meiryo UI"/>
                <a:cs typeface="Meiryo UI"/>
              </a:rPr>
              <a:t>収穫および脱水の効率化</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5" dirty="0">
                <a:latin typeface="Meiryo UI"/>
                <a:cs typeface="Meiryo UI"/>
              </a:rPr>
              <a:t>抽出および分別</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5" dirty="0">
                <a:latin typeface="Meiryo UI"/>
                <a:cs typeface="Meiryo UI"/>
              </a:rPr>
              <a:t>燃料・原料への変換効率</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0" dirty="0">
                <a:latin typeface="Meiryo UI"/>
                <a:cs typeface="Meiryo UI"/>
              </a:rPr>
              <a:t>流通及び利用の効率化</a:t>
            </a:r>
            <a:endParaRPr sz="2000">
              <a:latin typeface="Meiryo UI"/>
              <a:cs typeface="Meiryo UI"/>
            </a:endParaRPr>
          </a:p>
          <a:p>
            <a:pPr marL="558800" indent="-343535">
              <a:spcBef>
                <a:spcPts val="1200"/>
              </a:spcBef>
              <a:buClr>
                <a:srgbClr val="002060"/>
              </a:buClr>
              <a:buFont typeface="Arial"/>
              <a:buChar char="•"/>
              <a:tabLst>
                <a:tab pos="558165" algn="l"/>
                <a:tab pos="559435" algn="l"/>
              </a:tabLst>
            </a:pPr>
            <a:r>
              <a:rPr sz="2000" spc="-10" dirty="0">
                <a:latin typeface="Meiryo UI"/>
                <a:cs typeface="Meiryo UI"/>
              </a:rPr>
              <a:t>資源及び立地の検討</a:t>
            </a:r>
            <a:endParaRPr sz="2000">
              <a:latin typeface="Meiryo UI"/>
              <a:cs typeface="Meiryo U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8">
            <a:extLst>
              <a:ext uri="{FF2B5EF4-FFF2-40B4-BE49-F238E27FC236}">
                <a16:creationId xmlns:a16="http://schemas.microsoft.com/office/drawing/2014/main" id="{B72EC4D2-C890-4C81-9DAF-60B4C9B61CF3}"/>
              </a:ext>
            </a:extLst>
          </p:cNvPr>
          <p:cNvSpPr txBox="1">
            <a:spLocks/>
          </p:cNvSpPr>
          <p:nvPr/>
        </p:nvSpPr>
        <p:spPr>
          <a:xfrm>
            <a:off x="1617228" y="294147"/>
            <a:ext cx="9005701" cy="381515"/>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pPr>
            <a:r>
              <a:rPr lang="ja-JP" altLang="en-US" sz="2400" spc="-20" dirty="0">
                <a:latin typeface="BIZ UDP明朝 Medium" panose="02020500000000000000" pitchFamily="18" charset="-128"/>
                <a:ea typeface="BIZ UDP明朝 Medium" panose="02020500000000000000" pitchFamily="18" charset="-128"/>
                <a:cs typeface="ＭＳ Ｐゴシック"/>
              </a:rPr>
              <a:t>水素細</a:t>
            </a:r>
            <a:r>
              <a:rPr lang="ja-JP" altLang="en-US" sz="2400" spc="-95" dirty="0">
                <a:latin typeface="BIZ UDP明朝 Medium" panose="02020500000000000000" pitchFamily="18" charset="-128"/>
                <a:ea typeface="BIZ UDP明朝 Medium" panose="02020500000000000000" pitchFamily="18" charset="-128"/>
                <a:cs typeface="ＭＳ Ｐゴシック"/>
              </a:rPr>
              <a:t>菌 </a:t>
            </a:r>
            <a:r>
              <a:rPr lang="en-US" altLang="ja-JP" sz="2400" i="1" dirty="0" err="1">
                <a:latin typeface="BIZ UDP明朝 Medium" panose="02020500000000000000" pitchFamily="18" charset="-128"/>
                <a:ea typeface="BIZ UDP明朝 Medium" panose="02020500000000000000" pitchFamily="18" charset="-128"/>
                <a:cs typeface="Calibri"/>
              </a:rPr>
              <a:t>Cupriavidus</a:t>
            </a:r>
            <a:r>
              <a:rPr lang="ja-JP" altLang="en-US" sz="2400" i="1" spc="-75" dirty="0">
                <a:latin typeface="BIZ UDP明朝 Medium" panose="02020500000000000000" pitchFamily="18" charset="-128"/>
                <a:ea typeface="BIZ UDP明朝 Medium" panose="02020500000000000000" pitchFamily="18" charset="-128"/>
                <a:cs typeface="Calibri"/>
              </a:rPr>
              <a:t> </a:t>
            </a:r>
            <a:r>
              <a:rPr lang="en-US" altLang="ja-JP" sz="2400" i="1" dirty="0" err="1">
                <a:latin typeface="BIZ UDP明朝 Medium" panose="02020500000000000000" pitchFamily="18" charset="-128"/>
                <a:ea typeface="BIZ UDP明朝 Medium" panose="02020500000000000000" pitchFamily="18" charset="-128"/>
                <a:cs typeface="Calibri"/>
              </a:rPr>
              <a:t>necator</a:t>
            </a:r>
            <a:r>
              <a:rPr lang="ja-JP" altLang="en-US" sz="2400" i="1" spc="-50" dirty="0">
                <a:latin typeface="BIZ UDP明朝 Medium" panose="02020500000000000000" pitchFamily="18" charset="-128"/>
                <a:ea typeface="BIZ UDP明朝 Medium" panose="02020500000000000000" pitchFamily="18" charset="-128"/>
                <a:cs typeface="Calibri"/>
              </a:rPr>
              <a:t> </a:t>
            </a:r>
            <a:r>
              <a:rPr lang="ja-JP" altLang="en-US" sz="2400" dirty="0">
                <a:latin typeface="BIZ UDP明朝 Medium" panose="02020500000000000000" pitchFamily="18" charset="-128"/>
                <a:ea typeface="BIZ UDP明朝 Medium" panose="02020500000000000000" pitchFamily="18" charset="-128"/>
                <a:cs typeface="ＭＳ Ｐゴシック"/>
              </a:rPr>
              <a:t>（</a:t>
            </a:r>
            <a:r>
              <a:rPr lang="ja-JP" altLang="en-US" sz="2400" spc="-15" dirty="0">
                <a:latin typeface="BIZ UDP明朝 Medium" panose="02020500000000000000" pitchFamily="18" charset="-128"/>
                <a:ea typeface="BIZ UDP明朝 Medium" panose="02020500000000000000" pitchFamily="18" charset="-128"/>
                <a:cs typeface="ＭＳ Ｐゴシック"/>
              </a:rPr>
              <a:t>カプリア</a:t>
            </a:r>
            <a:r>
              <a:rPr lang="ja-JP" altLang="en-US" sz="2400" spc="-10" dirty="0">
                <a:latin typeface="BIZ UDP明朝 Medium" panose="02020500000000000000" pitchFamily="18" charset="-128"/>
                <a:ea typeface="BIZ UDP明朝 Medium" panose="02020500000000000000" pitchFamily="18" charset="-128"/>
                <a:cs typeface="ＭＳ Ｐゴシック"/>
              </a:rPr>
              <a:t>ビ</a:t>
            </a:r>
            <a:r>
              <a:rPr lang="ja-JP" altLang="en-US" sz="2400" spc="-20" dirty="0">
                <a:latin typeface="BIZ UDP明朝 Medium" panose="02020500000000000000" pitchFamily="18" charset="-128"/>
                <a:ea typeface="BIZ UDP明朝 Medium" panose="02020500000000000000" pitchFamily="18" charset="-128"/>
                <a:cs typeface="ＭＳ Ｐゴシック"/>
              </a:rPr>
              <a:t>ダ</a:t>
            </a:r>
            <a:r>
              <a:rPr lang="ja-JP" altLang="en-US" sz="2400" spc="-10" dirty="0">
                <a:latin typeface="BIZ UDP明朝 Medium" panose="02020500000000000000" pitchFamily="18" charset="-128"/>
                <a:ea typeface="BIZ UDP明朝 Medium" panose="02020500000000000000" pitchFamily="18" charset="-128"/>
                <a:cs typeface="ＭＳ Ｐゴシック"/>
              </a:rPr>
              <a:t>ス・ネカト</a:t>
            </a:r>
            <a:r>
              <a:rPr lang="ja-JP" altLang="en-US" sz="2400" spc="-20" dirty="0">
                <a:latin typeface="BIZ UDP明朝 Medium" panose="02020500000000000000" pitchFamily="18" charset="-128"/>
                <a:ea typeface="BIZ UDP明朝 Medium" panose="02020500000000000000" pitchFamily="18" charset="-128"/>
                <a:cs typeface="ＭＳ Ｐゴシック"/>
              </a:rPr>
              <a:t>ール</a:t>
            </a:r>
            <a:r>
              <a:rPr lang="ja-JP" altLang="en-US" sz="2400" spc="-50" dirty="0">
                <a:latin typeface="BIZ UDP明朝 Medium" panose="02020500000000000000" pitchFamily="18" charset="-128"/>
                <a:ea typeface="BIZ UDP明朝 Medium" panose="02020500000000000000" pitchFamily="18" charset="-128"/>
                <a:cs typeface="ＭＳ Ｐゴシック"/>
              </a:rPr>
              <a:t>）</a:t>
            </a:r>
            <a:endParaRPr lang="ja-JP" altLang="en-US" sz="2400" dirty="0">
              <a:latin typeface="BIZ UDP明朝 Medium" panose="02020500000000000000" pitchFamily="18" charset="-128"/>
              <a:ea typeface="BIZ UDP明朝 Medium" panose="02020500000000000000" pitchFamily="18" charset="-128"/>
              <a:cs typeface="ＭＳ Ｐゴシック"/>
            </a:endParaRPr>
          </a:p>
        </p:txBody>
      </p:sp>
      <p:pic>
        <p:nvPicPr>
          <p:cNvPr id="11" name="object 9">
            <a:extLst>
              <a:ext uri="{FF2B5EF4-FFF2-40B4-BE49-F238E27FC236}">
                <a16:creationId xmlns:a16="http://schemas.microsoft.com/office/drawing/2014/main" id="{1465B430-E040-4DB9-BE5F-01F4BA94106C}"/>
              </a:ext>
            </a:extLst>
          </p:cNvPr>
          <p:cNvPicPr/>
          <p:nvPr/>
        </p:nvPicPr>
        <p:blipFill>
          <a:blip r:embed="rId2" cstate="print"/>
          <a:stretch>
            <a:fillRect/>
          </a:stretch>
        </p:blipFill>
        <p:spPr>
          <a:xfrm>
            <a:off x="472440" y="2330195"/>
            <a:ext cx="5559539" cy="3515867"/>
          </a:xfrm>
          <a:prstGeom prst="rect">
            <a:avLst/>
          </a:prstGeom>
        </p:spPr>
      </p:pic>
      <p:sp>
        <p:nvSpPr>
          <p:cNvPr id="12" name="object 10">
            <a:extLst>
              <a:ext uri="{FF2B5EF4-FFF2-40B4-BE49-F238E27FC236}">
                <a16:creationId xmlns:a16="http://schemas.microsoft.com/office/drawing/2014/main" id="{E515C475-6C49-4F04-B317-8E6580CC4748}"/>
              </a:ext>
            </a:extLst>
          </p:cNvPr>
          <p:cNvSpPr txBox="1"/>
          <p:nvPr/>
        </p:nvSpPr>
        <p:spPr>
          <a:xfrm>
            <a:off x="3488819" y="5844931"/>
            <a:ext cx="2756535" cy="57404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Meiryo UI"/>
                <a:cs typeface="Meiryo UI"/>
              </a:rPr>
              <a:t>従属栄養条件</a:t>
            </a:r>
            <a:endParaRPr sz="1800" dirty="0">
              <a:latin typeface="Meiryo UI"/>
              <a:cs typeface="Meiryo UI"/>
            </a:endParaRPr>
          </a:p>
          <a:p>
            <a:pPr marL="12700">
              <a:lnSpc>
                <a:spcPct val="100000"/>
              </a:lnSpc>
            </a:pPr>
            <a:r>
              <a:rPr sz="1800" dirty="0">
                <a:latin typeface="Meiryo UI"/>
                <a:cs typeface="Meiryo UI"/>
              </a:rPr>
              <a:t>（</a:t>
            </a:r>
            <a:r>
              <a:rPr sz="1800" spc="-10" dirty="0">
                <a:latin typeface="Meiryo UI"/>
                <a:cs typeface="Meiryo UI"/>
              </a:rPr>
              <a:t>フルクトースなど糖存在下</a:t>
            </a:r>
            <a:r>
              <a:rPr sz="1800" spc="-50" dirty="0">
                <a:latin typeface="Meiryo UI"/>
                <a:cs typeface="Meiryo UI"/>
              </a:rPr>
              <a:t>）</a:t>
            </a:r>
            <a:endParaRPr sz="1800" dirty="0">
              <a:latin typeface="Meiryo UI"/>
              <a:cs typeface="Meiryo UI"/>
            </a:endParaRPr>
          </a:p>
        </p:txBody>
      </p:sp>
      <p:sp>
        <p:nvSpPr>
          <p:cNvPr id="13" name="object 11">
            <a:extLst>
              <a:ext uri="{FF2B5EF4-FFF2-40B4-BE49-F238E27FC236}">
                <a16:creationId xmlns:a16="http://schemas.microsoft.com/office/drawing/2014/main" id="{9536428B-BC08-47A8-968B-726F79AD0F9D}"/>
              </a:ext>
            </a:extLst>
          </p:cNvPr>
          <p:cNvSpPr txBox="1"/>
          <p:nvPr/>
        </p:nvSpPr>
        <p:spPr>
          <a:xfrm>
            <a:off x="468988" y="5828243"/>
            <a:ext cx="2362200" cy="574040"/>
          </a:xfrm>
          <a:prstGeom prst="rect">
            <a:avLst/>
          </a:prstGeom>
        </p:spPr>
        <p:txBody>
          <a:bodyPr vert="horz" wrap="square" lIns="0" tIns="12700" rIns="0" bIns="0" rtlCol="0">
            <a:spAutoFit/>
          </a:bodyPr>
          <a:lstStyle/>
          <a:p>
            <a:pPr marL="38100">
              <a:lnSpc>
                <a:spcPct val="100000"/>
              </a:lnSpc>
              <a:spcBef>
                <a:spcPts val="100"/>
              </a:spcBef>
            </a:pPr>
            <a:r>
              <a:rPr sz="1800" spc="-5" dirty="0">
                <a:latin typeface="Meiryo UI"/>
                <a:cs typeface="Meiryo UI"/>
              </a:rPr>
              <a:t>化学合成独立栄養条件</a:t>
            </a:r>
            <a:endParaRPr sz="1800">
              <a:latin typeface="Meiryo UI"/>
              <a:cs typeface="Meiryo UI"/>
            </a:endParaRPr>
          </a:p>
          <a:p>
            <a:pPr marL="38100">
              <a:lnSpc>
                <a:spcPct val="100000"/>
              </a:lnSpc>
            </a:pPr>
            <a:r>
              <a:rPr sz="1800" dirty="0">
                <a:latin typeface="Meiryo UI"/>
                <a:cs typeface="Meiryo UI"/>
              </a:rPr>
              <a:t>（CO</a:t>
            </a:r>
            <a:r>
              <a:rPr sz="1800" baseline="-20833" dirty="0">
                <a:latin typeface="Meiryo UI"/>
                <a:cs typeface="Meiryo UI"/>
              </a:rPr>
              <a:t>2</a:t>
            </a:r>
            <a:r>
              <a:rPr sz="1800" dirty="0">
                <a:latin typeface="Meiryo UI"/>
                <a:cs typeface="Meiryo UI"/>
              </a:rPr>
              <a:t>, </a:t>
            </a:r>
            <a:r>
              <a:rPr sz="1800" spc="-10" dirty="0">
                <a:latin typeface="Meiryo UI"/>
                <a:cs typeface="Meiryo UI"/>
              </a:rPr>
              <a:t>H</a:t>
            </a:r>
            <a:r>
              <a:rPr sz="1800" spc="-15" baseline="-20833" dirty="0">
                <a:latin typeface="Meiryo UI"/>
                <a:cs typeface="Meiryo UI"/>
              </a:rPr>
              <a:t>2</a:t>
            </a:r>
            <a:r>
              <a:rPr sz="1800" dirty="0">
                <a:latin typeface="Meiryo UI"/>
                <a:cs typeface="Meiryo UI"/>
              </a:rPr>
              <a:t>存在下</a:t>
            </a:r>
            <a:r>
              <a:rPr sz="1800" spc="-50" dirty="0">
                <a:latin typeface="Meiryo UI"/>
                <a:cs typeface="Meiryo UI"/>
              </a:rPr>
              <a:t>）</a:t>
            </a:r>
            <a:endParaRPr sz="1800">
              <a:latin typeface="Meiryo UI"/>
              <a:cs typeface="Meiryo UI"/>
            </a:endParaRPr>
          </a:p>
        </p:txBody>
      </p:sp>
      <p:sp>
        <p:nvSpPr>
          <p:cNvPr id="14" name="object 12">
            <a:extLst>
              <a:ext uri="{FF2B5EF4-FFF2-40B4-BE49-F238E27FC236}">
                <a16:creationId xmlns:a16="http://schemas.microsoft.com/office/drawing/2014/main" id="{7BC9122A-D6A1-447B-8FF8-286DB0004961}"/>
              </a:ext>
            </a:extLst>
          </p:cNvPr>
          <p:cNvSpPr txBox="1"/>
          <p:nvPr/>
        </p:nvSpPr>
        <p:spPr>
          <a:xfrm>
            <a:off x="1626655" y="6498065"/>
            <a:ext cx="2407285"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Meiryo UI"/>
                <a:cs typeface="Meiryo UI"/>
              </a:rPr>
              <a:t>Pohlmann</a:t>
            </a:r>
            <a:r>
              <a:rPr sz="1000" spc="-35" dirty="0">
                <a:latin typeface="Meiryo UI"/>
                <a:cs typeface="Meiryo UI"/>
              </a:rPr>
              <a:t> </a:t>
            </a:r>
            <a:r>
              <a:rPr sz="1000" i="1" dirty="0">
                <a:latin typeface="Meiryo UI"/>
                <a:cs typeface="Meiryo UI"/>
              </a:rPr>
              <a:t>et</a:t>
            </a:r>
            <a:r>
              <a:rPr sz="1000" i="1" spc="-55" dirty="0">
                <a:latin typeface="Meiryo UI"/>
                <a:cs typeface="Meiryo UI"/>
              </a:rPr>
              <a:t> </a:t>
            </a:r>
            <a:r>
              <a:rPr sz="1000" i="1" dirty="0">
                <a:latin typeface="Meiryo UI"/>
                <a:cs typeface="Meiryo UI"/>
              </a:rPr>
              <a:t>al</a:t>
            </a:r>
            <a:r>
              <a:rPr sz="1000" dirty="0">
                <a:latin typeface="Meiryo UI"/>
                <a:cs typeface="Meiryo UI"/>
              </a:rPr>
              <a:t>.</a:t>
            </a:r>
            <a:r>
              <a:rPr sz="1000" spc="-40" dirty="0">
                <a:latin typeface="Meiryo UI"/>
                <a:cs typeface="Meiryo UI"/>
              </a:rPr>
              <a:t> </a:t>
            </a:r>
            <a:r>
              <a:rPr sz="1000" dirty="0">
                <a:latin typeface="Meiryo UI"/>
                <a:cs typeface="Meiryo UI"/>
              </a:rPr>
              <a:t>Nat</a:t>
            </a:r>
            <a:r>
              <a:rPr sz="1000" spc="-65" dirty="0">
                <a:latin typeface="Meiryo UI"/>
                <a:cs typeface="Meiryo UI"/>
              </a:rPr>
              <a:t> </a:t>
            </a:r>
            <a:r>
              <a:rPr sz="1000" dirty="0">
                <a:latin typeface="Meiryo UI"/>
                <a:cs typeface="Meiryo UI"/>
              </a:rPr>
              <a:t>Biotechnol</a:t>
            </a:r>
            <a:r>
              <a:rPr sz="1000" spc="-15" dirty="0">
                <a:latin typeface="Meiryo UI"/>
                <a:cs typeface="Meiryo UI"/>
              </a:rPr>
              <a:t> </a:t>
            </a:r>
            <a:r>
              <a:rPr sz="1000" spc="-10" dirty="0">
                <a:latin typeface="Meiryo UI"/>
                <a:cs typeface="Meiryo UI"/>
              </a:rPr>
              <a:t>(2006)</a:t>
            </a:r>
            <a:endParaRPr sz="1000" dirty="0">
              <a:latin typeface="Meiryo UI"/>
              <a:cs typeface="Meiryo UI"/>
            </a:endParaRPr>
          </a:p>
        </p:txBody>
      </p:sp>
      <p:grpSp>
        <p:nvGrpSpPr>
          <p:cNvPr id="15" name="object 13">
            <a:extLst>
              <a:ext uri="{FF2B5EF4-FFF2-40B4-BE49-F238E27FC236}">
                <a16:creationId xmlns:a16="http://schemas.microsoft.com/office/drawing/2014/main" id="{AAB7B46D-C9B4-4040-A4E2-2D4A93BA599D}"/>
              </a:ext>
            </a:extLst>
          </p:cNvPr>
          <p:cNvGrpSpPr/>
          <p:nvPr/>
        </p:nvGrpSpPr>
        <p:grpSpPr>
          <a:xfrm>
            <a:off x="886967" y="2241804"/>
            <a:ext cx="2452370" cy="2421890"/>
            <a:chOff x="886967" y="2241804"/>
            <a:chExt cx="2452370" cy="2421890"/>
          </a:xfrm>
        </p:grpSpPr>
        <p:pic>
          <p:nvPicPr>
            <p:cNvPr id="16" name="object 14">
              <a:extLst>
                <a:ext uri="{FF2B5EF4-FFF2-40B4-BE49-F238E27FC236}">
                  <a16:creationId xmlns:a16="http://schemas.microsoft.com/office/drawing/2014/main" id="{D662E9B8-EDE8-4D83-8452-5DCE80F3BDB5}"/>
                </a:ext>
              </a:extLst>
            </p:cNvPr>
            <p:cNvPicPr/>
            <p:nvPr/>
          </p:nvPicPr>
          <p:blipFill>
            <a:blip r:embed="rId3" cstate="print"/>
            <a:stretch>
              <a:fillRect/>
            </a:stretch>
          </p:blipFill>
          <p:spPr>
            <a:xfrm>
              <a:off x="2766060" y="2633472"/>
              <a:ext cx="573023" cy="531875"/>
            </a:xfrm>
            <a:prstGeom prst="rect">
              <a:avLst/>
            </a:prstGeom>
          </p:spPr>
        </p:pic>
        <p:pic>
          <p:nvPicPr>
            <p:cNvPr id="17" name="object 15">
              <a:extLst>
                <a:ext uri="{FF2B5EF4-FFF2-40B4-BE49-F238E27FC236}">
                  <a16:creationId xmlns:a16="http://schemas.microsoft.com/office/drawing/2014/main" id="{EAD50DFB-9A35-4077-9B3F-BC05969FB638}"/>
                </a:ext>
              </a:extLst>
            </p:cNvPr>
            <p:cNvPicPr/>
            <p:nvPr/>
          </p:nvPicPr>
          <p:blipFill>
            <a:blip r:embed="rId4" cstate="print"/>
            <a:stretch>
              <a:fillRect/>
            </a:stretch>
          </p:blipFill>
          <p:spPr>
            <a:xfrm>
              <a:off x="1886711" y="2241804"/>
              <a:ext cx="787907" cy="531875"/>
            </a:xfrm>
            <a:prstGeom prst="rect">
              <a:avLst/>
            </a:prstGeom>
          </p:spPr>
        </p:pic>
        <p:pic>
          <p:nvPicPr>
            <p:cNvPr id="18" name="object 16">
              <a:extLst>
                <a:ext uri="{FF2B5EF4-FFF2-40B4-BE49-F238E27FC236}">
                  <a16:creationId xmlns:a16="http://schemas.microsoft.com/office/drawing/2014/main" id="{207C5F1C-823C-447E-8318-0DC11D594BF3}"/>
                </a:ext>
              </a:extLst>
            </p:cNvPr>
            <p:cNvPicPr/>
            <p:nvPr/>
          </p:nvPicPr>
          <p:blipFill>
            <a:blip r:embed="rId5" cstate="print"/>
            <a:stretch>
              <a:fillRect/>
            </a:stretch>
          </p:blipFill>
          <p:spPr>
            <a:xfrm>
              <a:off x="886967" y="4134611"/>
              <a:ext cx="1804415" cy="528827"/>
            </a:xfrm>
            <a:prstGeom prst="rect">
              <a:avLst/>
            </a:prstGeom>
          </p:spPr>
        </p:pic>
      </p:grpSp>
      <p:sp>
        <p:nvSpPr>
          <p:cNvPr id="19" name="object 17">
            <a:extLst>
              <a:ext uri="{FF2B5EF4-FFF2-40B4-BE49-F238E27FC236}">
                <a16:creationId xmlns:a16="http://schemas.microsoft.com/office/drawing/2014/main" id="{4FF3343F-CE0F-4812-A0A3-4ED1E735E88F}"/>
              </a:ext>
            </a:extLst>
          </p:cNvPr>
          <p:cNvSpPr txBox="1"/>
          <p:nvPr/>
        </p:nvSpPr>
        <p:spPr>
          <a:xfrm>
            <a:off x="1058953" y="4252239"/>
            <a:ext cx="1461770" cy="239395"/>
          </a:xfrm>
          <a:prstGeom prst="rect">
            <a:avLst/>
          </a:prstGeom>
        </p:spPr>
        <p:txBody>
          <a:bodyPr vert="horz" wrap="square" lIns="0" tIns="12700" rIns="0" bIns="0" rtlCol="0">
            <a:spAutoFit/>
          </a:bodyPr>
          <a:lstStyle/>
          <a:p>
            <a:pPr marL="12700">
              <a:lnSpc>
                <a:spcPct val="100000"/>
              </a:lnSpc>
              <a:spcBef>
                <a:spcPts val="100"/>
              </a:spcBef>
            </a:pPr>
            <a:r>
              <a:rPr sz="1400" spc="-15" dirty="0">
                <a:solidFill>
                  <a:srgbClr val="FF0000"/>
                </a:solidFill>
                <a:latin typeface="Meiryo UI"/>
                <a:cs typeface="Meiryo UI"/>
              </a:rPr>
              <a:t>カルビンベンソン回路</a:t>
            </a:r>
            <a:endParaRPr sz="1400">
              <a:latin typeface="Meiryo UI"/>
              <a:cs typeface="Meiryo UI"/>
            </a:endParaRPr>
          </a:p>
        </p:txBody>
      </p:sp>
      <p:sp>
        <p:nvSpPr>
          <p:cNvPr id="20" name="object 18">
            <a:extLst>
              <a:ext uri="{FF2B5EF4-FFF2-40B4-BE49-F238E27FC236}">
                <a16:creationId xmlns:a16="http://schemas.microsoft.com/office/drawing/2014/main" id="{9232C937-12A2-4C90-BAFB-8512151EA515}"/>
              </a:ext>
            </a:extLst>
          </p:cNvPr>
          <p:cNvSpPr txBox="1">
            <a:spLocks/>
          </p:cNvSpPr>
          <p:nvPr/>
        </p:nvSpPr>
        <p:spPr>
          <a:xfrm>
            <a:off x="87363" y="1729043"/>
            <a:ext cx="5559539" cy="1270220"/>
          </a:xfrm>
          <a:prstGeom prst="rect">
            <a:avLst/>
          </a:prstGeom>
        </p:spPr>
        <p:txBody>
          <a:bodyPr vert="horz" wrap="square" lIns="0" tIns="13335"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1539240">
              <a:lnSpc>
                <a:spcPct val="100000"/>
              </a:lnSpc>
              <a:spcBef>
                <a:spcPts val="894"/>
              </a:spcBef>
            </a:pPr>
            <a:r>
              <a:rPr lang="en-US" altLang="ja-JP" sz="1200" dirty="0">
                <a:solidFill>
                  <a:srgbClr val="FF0000"/>
                </a:solidFill>
              </a:rPr>
              <a:t>MBH</a:t>
            </a:r>
            <a:r>
              <a:rPr lang="en-US" altLang="ja-JP" sz="1200" spc="-15" dirty="0"/>
              <a:t>: </a:t>
            </a:r>
            <a:r>
              <a:rPr lang="ja-JP" altLang="en-US" sz="1200" spc="-15" dirty="0"/>
              <a:t>膜結合型ヒドロゲナーゼ</a:t>
            </a:r>
            <a:endParaRPr lang="ja-JP" altLang="en-US" sz="1200" dirty="0"/>
          </a:p>
          <a:p>
            <a:pPr marL="1539240">
              <a:lnSpc>
                <a:spcPts val="1315"/>
              </a:lnSpc>
            </a:pPr>
            <a:r>
              <a:rPr lang="en-US" altLang="ja-JP" sz="1200" spc="-10" dirty="0">
                <a:solidFill>
                  <a:srgbClr val="FF0000"/>
                </a:solidFill>
              </a:rPr>
              <a:t>SH</a:t>
            </a:r>
            <a:r>
              <a:rPr lang="ja-JP" altLang="en-US" sz="1200" spc="-15" dirty="0"/>
              <a:t>：可溶性ヒドロゲナーゼ</a:t>
            </a:r>
            <a:endParaRPr lang="ja-JP" altLang="en-US" sz="1200" dirty="0"/>
          </a:p>
          <a:p>
            <a:pPr marR="1055370">
              <a:lnSpc>
                <a:spcPts val="2035"/>
              </a:lnSpc>
            </a:pPr>
            <a:r>
              <a:rPr lang="en-US" altLang="ja-JP" sz="1800" spc="-25" dirty="0">
                <a:solidFill>
                  <a:srgbClr val="FF0000"/>
                </a:solidFill>
                <a:latin typeface="Calibri"/>
                <a:cs typeface="Calibri"/>
              </a:rPr>
              <a:t>MBH</a:t>
            </a:r>
            <a:endParaRPr lang="ja-JP" altLang="en-US" sz="1800" dirty="0">
              <a:latin typeface="Calibri"/>
              <a:cs typeface="Calibri"/>
            </a:endParaRPr>
          </a:p>
          <a:p>
            <a:pPr marL="482600">
              <a:lnSpc>
                <a:spcPct val="100000"/>
              </a:lnSpc>
              <a:spcBef>
                <a:spcPts val="919"/>
              </a:spcBef>
            </a:pPr>
            <a:r>
              <a:rPr lang="en-US" altLang="ja-JP" sz="1800" spc="-25" dirty="0">
                <a:solidFill>
                  <a:srgbClr val="FF0000"/>
                </a:solidFill>
                <a:latin typeface="Calibri"/>
                <a:cs typeface="Calibri"/>
              </a:rPr>
              <a:t>SH</a:t>
            </a:r>
            <a:endParaRPr lang="ja-JP" altLang="en-US" sz="1800" dirty="0">
              <a:latin typeface="Calibri"/>
              <a:cs typeface="Calibri"/>
            </a:endParaRPr>
          </a:p>
        </p:txBody>
      </p:sp>
      <p:sp>
        <p:nvSpPr>
          <p:cNvPr id="21" name="object 19">
            <a:extLst>
              <a:ext uri="{FF2B5EF4-FFF2-40B4-BE49-F238E27FC236}">
                <a16:creationId xmlns:a16="http://schemas.microsoft.com/office/drawing/2014/main" id="{454FB3D1-2F2A-484C-AF4D-4AF59C30C803}"/>
              </a:ext>
            </a:extLst>
          </p:cNvPr>
          <p:cNvSpPr txBox="1"/>
          <p:nvPr/>
        </p:nvSpPr>
        <p:spPr>
          <a:xfrm>
            <a:off x="468988" y="1302426"/>
            <a:ext cx="6499225"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chemeClr val="accent1">
                    <a:lumMod val="75000"/>
                  </a:schemeClr>
                </a:solidFill>
                <a:latin typeface="Meiryo UI"/>
                <a:cs typeface="Meiryo UI"/>
              </a:rPr>
              <a:t>水素細菌は、CO</a:t>
            </a:r>
            <a:r>
              <a:rPr sz="1200" b="1" dirty="0">
                <a:solidFill>
                  <a:schemeClr val="accent1">
                    <a:lumMod val="75000"/>
                  </a:schemeClr>
                </a:solidFill>
                <a:latin typeface="Meiryo UI"/>
                <a:cs typeface="Meiryo UI"/>
              </a:rPr>
              <a:t>２</a:t>
            </a:r>
            <a:r>
              <a:rPr sz="2000" b="1" spc="-20" dirty="0">
                <a:solidFill>
                  <a:schemeClr val="accent1">
                    <a:lumMod val="75000"/>
                  </a:schemeClr>
                </a:solidFill>
                <a:latin typeface="Meiryo UI"/>
                <a:cs typeface="Meiryo UI"/>
              </a:rPr>
              <a:t>を原料に生分解性プラスチックを生産可能。</a:t>
            </a:r>
            <a:endParaRPr sz="2000" dirty="0">
              <a:solidFill>
                <a:schemeClr val="accent1">
                  <a:lumMod val="75000"/>
                </a:schemeClr>
              </a:solidFill>
              <a:latin typeface="Meiryo UI"/>
              <a:cs typeface="Meiryo UI"/>
            </a:endParaRPr>
          </a:p>
        </p:txBody>
      </p:sp>
      <p:grpSp>
        <p:nvGrpSpPr>
          <p:cNvPr id="30" name="object 15">
            <a:extLst>
              <a:ext uri="{FF2B5EF4-FFF2-40B4-BE49-F238E27FC236}">
                <a16:creationId xmlns:a16="http://schemas.microsoft.com/office/drawing/2014/main" id="{C6CA1A55-C52E-43EA-ABFE-60A792824BC5}"/>
              </a:ext>
            </a:extLst>
          </p:cNvPr>
          <p:cNvGrpSpPr/>
          <p:nvPr/>
        </p:nvGrpSpPr>
        <p:grpSpPr>
          <a:xfrm>
            <a:off x="7275758" y="1130500"/>
            <a:ext cx="2303780" cy="3432810"/>
            <a:chOff x="4267834" y="1933471"/>
            <a:chExt cx="2303780" cy="3432810"/>
          </a:xfrm>
        </p:grpSpPr>
        <p:pic>
          <p:nvPicPr>
            <p:cNvPr id="31" name="object 16">
              <a:extLst>
                <a:ext uri="{FF2B5EF4-FFF2-40B4-BE49-F238E27FC236}">
                  <a16:creationId xmlns:a16="http://schemas.microsoft.com/office/drawing/2014/main" id="{522BAB3D-DC13-463C-AA2D-DAA0517990FE}"/>
                </a:ext>
              </a:extLst>
            </p:cNvPr>
            <p:cNvPicPr/>
            <p:nvPr/>
          </p:nvPicPr>
          <p:blipFill>
            <a:blip r:embed="rId6" cstate="print"/>
            <a:stretch>
              <a:fillRect/>
            </a:stretch>
          </p:blipFill>
          <p:spPr>
            <a:xfrm>
              <a:off x="4267834" y="1933471"/>
              <a:ext cx="2303641" cy="3432519"/>
            </a:xfrm>
            <a:prstGeom prst="rect">
              <a:avLst/>
            </a:prstGeom>
          </p:spPr>
        </p:pic>
        <p:sp>
          <p:nvSpPr>
            <p:cNvPr id="32" name="object 17">
              <a:extLst>
                <a:ext uri="{FF2B5EF4-FFF2-40B4-BE49-F238E27FC236}">
                  <a16:creationId xmlns:a16="http://schemas.microsoft.com/office/drawing/2014/main" id="{CA4786B2-DE87-4CB2-A95C-BD8E87FF3BCC}"/>
                </a:ext>
              </a:extLst>
            </p:cNvPr>
            <p:cNvSpPr/>
            <p:nvPr/>
          </p:nvSpPr>
          <p:spPr>
            <a:xfrm>
              <a:off x="4663440" y="3857243"/>
              <a:ext cx="795655" cy="692150"/>
            </a:xfrm>
            <a:custGeom>
              <a:avLst/>
              <a:gdLst/>
              <a:ahLst/>
              <a:cxnLst/>
              <a:rect l="l" t="t" r="r" b="b"/>
              <a:pathLst>
                <a:path w="795654" h="692150">
                  <a:moveTo>
                    <a:pt x="22860" y="3517"/>
                  </a:moveTo>
                  <a:lnTo>
                    <a:pt x="17907" y="0"/>
                  </a:lnTo>
                  <a:lnTo>
                    <a:pt x="11430" y="0"/>
                  </a:lnTo>
                  <a:lnTo>
                    <a:pt x="4953" y="0"/>
                  </a:lnTo>
                  <a:lnTo>
                    <a:pt x="0" y="3517"/>
                  </a:lnTo>
                  <a:lnTo>
                    <a:pt x="0" y="216408"/>
                  </a:lnTo>
                  <a:lnTo>
                    <a:pt x="22860" y="216408"/>
                  </a:lnTo>
                  <a:lnTo>
                    <a:pt x="22860" y="3517"/>
                  </a:lnTo>
                  <a:close/>
                </a:path>
                <a:path w="795654" h="692150">
                  <a:moveTo>
                    <a:pt x="211823" y="749"/>
                  </a:moveTo>
                  <a:lnTo>
                    <a:pt x="173113" y="7950"/>
                  </a:lnTo>
                  <a:lnTo>
                    <a:pt x="142011" y="6883"/>
                  </a:lnTo>
                  <a:lnTo>
                    <a:pt x="114363" y="2565"/>
                  </a:lnTo>
                  <a:lnTo>
                    <a:pt x="86055" y="0"/>
                  </a:lnTo>
                  <a:lnTo>
                    <a:pt x="64541" y="1714"/>
                  </a:lnTo>
                  <a:lnTo>
                    <a:pt x="49618" y="5461"/>
                  </a:lnTo>
                  <a:lnTo>
                    <a:pt x="40919" y="9220"/>
                  </a:lnTo>
                  <a:lnTo>
                    <a:pt x="38087" y="10922"/>
                  </a:lnTo>
                  <a:lnTo>
                    <a:pt x="38087" y="135636"/>
                  </a:lnTo>
                  <a:lnTo>
                    <a:pt x="46913" y="129324"/>
                  </a:lnTo>
                  <a:lnTo>
                    <a:pt x="54851" y="126085"/>
                  </a:lnTo>
                  <a:lnTo>
                    <a:pt x="66395" y="124891"/>
                  </a:lnTo>
                  <a:lnTo>
                    <a:pt x="86055" y="124714"/>
                  </a:lnTo>
                  <a:lnTo>
                    <a:pt x="116065" y="127800"/>
                  </a:lnTo>
                  <a:lnTo>
                    <a:pt x="146532" y="133007"/>
                  </a:lnTo>
                  <a:lnTo>
                    <a:pt x="178206" y="134251"/>
                  </a:lnTo>
                  <a:lnTo>
                    <a:pt x="211823" y="125463"/>
                  </a:lnTo>
                  <a:lnTo>
                    <a:pt x="211823" y="749"/>
                  </a:lnTo>
                  <a:close/>
                </a:path>
                <a:path w="795654" h="692150">
                  <a:moveTo>
                    <a:pt x="304800" y="479005"/>
                  </a:moveTo>
                  <a:lnTo>
                    <a:pt x="299847" y="475488"/>
                  </a:lnTo>
                  <a:lnTo>
                    <a:pt x="293370" y="475488"/>
                  </a:lnTo>
                  <a:lnTo>
                    <a:pt x="286893" y="475488"/>
                  </a:lnTo>
                  <a:lnTo>
                    <a:pt x="281940" y="479005"/>
                  </a:lnTo>
                  <a:lnTo>
                    <a:pt x="281940" y="691896"/>
                  </a:lnTo>
                  <a:lnTo>
                    <a:pt x="304800" y="691896"/>
                  </a:lnTo>
                  <a:lnTo>
                    <a:pt x="304800" y="479005"/>
                  </a:lnTo>
                  <a:close/>
                </a:path>
                <a:path w="795654" h="692150">
                  <a:moveTo>
                    <a:pt x="495300" y="476237"/>
                  </a:moveTo>
                  <a:lnTo>
                    <a:pt x="456234" y="483438"/>
                  </a:lnTo>
                  <a:lnTo>
                    <a:pt x="424853" y="482371"/>
                  </a:lnTo>
                  <a:lnTo>
                    <a:pt x="396976" y="478053"/>
                  </a:lnTo>
                  <a:lnTo>
                    <a:pt x="368427" y="475488"/>
                  </a:lnTo>
                  <a:lnTo>
                    <a:pt x="346710" y="477202"/>
                  </a:lnTo>
                  <a:lnTo>
                    <a:pt x="331660" y="480949"/>
                  </a:lnTo>
                  <a:lnTo>
                    <a:pt x="322884" y="484708"/>
                  </a:lnTo>
                  <a:lnTo>
                    <a:pt x="320040" y="486410"/>
                  </a:lnTo>
                  <a:lnTo>
                    <a:pt x="320040" y="611124"/>
                  </a:lnTo>
                  <a:lnTo>
                    <a:pt x="328930" y="604812"/>
                  </a:lnTo>
                  <a:lnTo>
                    <a:pt x="336943" y="601573"/>
                  </a:lnTo>
                  <a:lnTo>
                    <a:pt x="348589" y="600379"/>
                  </a:lnTo>
                  <a:lnTo>
                    <a:pt x="368427" y="600202"/>
                  </a:lnTo>
                  <a:lnTo>
                    <a:pt x="398691" y="603288"/>
                  </a:lnTo>
                  <a:lnTo>
                    <a:pt x="429425" y="608495"/>
                  </a:lnTo>
                  <a:lnTo>
                    <a:pt x="461378" y="609739"/>
                  </a:lnTo>
                  <a:lnTo>
                    <a:pt x="495300" y="600951"/>
                  </a:lnTo>
                  <a:lnTo>
                    <a:pt x="495300" y="476237"/>
                  </a:lnTo>
                  <a:close/>
                </a:path>
                <a:path w="795654" h="692150">
                  <a:moveTo>
                    <a:pt x="605028" y="352513"/>
                  </a:moveTo>
                  <a:lnTo>
                    <a:pt x="600405" y="348996"/>
                  </a:lnTo>
                  <a:lnTo>
                    <a:pt x="594360" y="348996"/>
                  </a:lnTo>
                  <a:lnTo>
                    <a:pt x="588314" y="348996"/>
                  </a:lnTo>
                  <a:lnTo>
                    <a:pt x="583692" y="352513"/>
                  </a:lnTo>
                  <a:lnTo>
                    <a:pt x="583692" y="565404"/>
                  </a:lnTo>
                  <a:lnTo>
                    <a:pt x="605028" y="565404"/>
                  </a:lnTo>
                  <a:lnTo>
                    <a:pt x="605028" y="352513"/>
                  </a:lnTo>
                  <a:close/>
                </a:path>
                <a:path w="795654" h="692150">
                  <a:moveTo>
                    <a:pt x="795528" y="349745"/>
                  </a:moveTo>
                  <a:lnTo>
                    <a:pt x="756462" y="356946"/>
                  </a:lnTo>
                  <a:lnTo>
                    <a:pt x="725081" y="355879"/>
                  </a:lnTo>
                  <a:lnTo>
                    <a:pt x="697204" y="351561"/>
                  </a:lnTo>
                  <a:lnTo>
                    <a:pt x="668655" y="348996"/>
                  </a:lnTo>
                  <a:lnTo>
                    <a:pt x="646938" y="350710"/>
                  </a:lnTo>
                  <a:lnTo>
                    <a:pt x="631888" y="354457"/>
                  </a:lnTo>
                  <a:lnTo>
                    <a:pt x="623112" y="358216"/>
                  </a:lnTo>
                  <a:lnTo>
                    <a:pt x="620268" y="359918"/>
                  </a:lnTo>
                  <a:lnTo>
                    <a:pt x="620268" y="484632"/>
                  </a:lnTo>
                  <a:lnTo>
                    <a:pt x="629158" y="478320"/>
                  </a:lnTo>
                  <a:lnTo>
                    <a:pt x="637171" y="475081"/>
                  </a:lnTo>
                  <a:lnTo>
                    <a:pt x="648817" y="473887"/>
                  </a:lnTo>
                  <a:lnTo>
                    <a:pt x="668655" y="473710"/>
                  </a:lnTo>
                  <a:lnTo>
                    <a:pt x="698919" y="476796"/>
                  </a:lnTo>
                  <a:lnTo>
                    <a:pt x="729653" y="482003"/>
                  </a:lnTo>
                  <a:lnTo>
                    <a:pt x="761606" y="483247"/>
                  </a:lnTo>
                  <a:lnTo>
                    <a:pt x="795528" y="474459"/>
                  </a:lnTo>
                  <a:lnTo>
                    <a:pt x="795528" y="349745"/>
                  </a:lnTo>
                  <a:close/>
                </a:path>
              </a:pathLst>
            </a:custGeom>
            <a:solidFill>
              <a:srgbClr val="FF0000"/>
            </a:solidFill>
          </p:spPr>
          <p:txBody>
            <a:bodyPr wrap="square" lIns="0" tIns="0" rIns="0" bIns="0" rtlCol="0"/>
            <a:lstStyle/>
            <a:p>
              <a:endParaRPr/>
            </a:p>
          </p:txBody>
        </p:sp>
      </p:grpSp>
      <p:sp>
        <p:nvSpPr>
          <p:cNvPr id="33" name="object 19">
            <a:extLst>
              <a:ext uri="{FF2B5EF4-FFF2-40B4-BE49-F238E27FC236}">
                <a16:creationId xmlns:a16="http://schemas.microsoft.com/office/drawing/2014/main" id="{038FCABC-FB67-448D-9447-48E4F1C446BB}"/>
              </a:ext>
            </a:extLst>
          </p:cNvPr>
          <p:cNvSpPr txBox="1"/>
          <p:nvPr/>
        </p:nvSpPr>
        <p:spPr>
          <a:xfrm>
            <a:off x="6325407" y="2007110"/>
            <a:ext cx="2066289" cy="8483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00FF"/>
                </a:solidFill>
                <a:latin typeface="ＭＳ Ｐゴシック"/>
                <a:cs typeface="ＭＳ Ｐゴシック"/>
              </a:rPr>
              <a:t>イギリス</a:t>
            </a:r>
            <a:r>
              <a:rPr sz="1800" dirty="0">
                <a:latin typeface="ＭＳ Ｐゴシック"/>
                <a:cs typeface="ＭＳ Ｐゴシック"/>
              </a:rPr>
              <a:t>（</a:t>
            </a:r>
            <a:r>
              <a:rPr sz="1800" spc="-10" dirty="0">
                <a:latin typeface="ＭＳ Ｐゴシック"/>
                <a:cs typeface="ＭＳ Ｐゴシック"/>
              </a:rPr>
              <a:t>ベンチャー</a:t>
            </a:r>
            <a:r>
              <a:rPr sz="1800" spc="-50" dirty="0">
                <a:latin typeface="ＭＳ Ｐゴシック"/>
                <a:cs typeface="ＭＳ Ｐゴシック"/>
              </a:rPr>
              <a:t>）</a:t>
            </a:r>
            <a:endParaRPr sz="1800" dirty="0">
              <a:latin typeface="ＭＳ Ｐゴシック"/>
              <a:cs typeface="ＭＳ Ｐゴシック"/>
            </a:endParaRPr>
          </a:p>
          <a:p>
            <a:pPr marL="299085" marR="415290" indent="-287020">
              <a:lnSpc>
                <a:spcPct val="100000"/>
              </a:lnSpc>
              <a:buFont typeface="Arial"/>
              <a:buChar char="•"/>
              <a:tabLst>
                <a:tab pos="298450" algn="l"/>
                <a:tab pos="299720" algn="l"/>
              </a:tabLst>
            </a:pPr>
            <a:r>
              <a:rPr sz="1800" dirty="0">
                <a:latin typeface="ＭＳ Ｐゴシック"/>
                <a:cs typeface="ＭＳ Ｐゴシック"/>
              </a:rPr>
              <a:t>Deep</a:t>
            </a:r>
            <a:r>
              <a:rPr sz="1800" spc="-10" dirty="0">
                <a:latin typeface="ＭＳ Ｐゴシック"/>
                <a:cs typeface="ＭＳ Ｐゴシック"/>
              </a:rPr>
              <a:t> Branch Biotechnology</a:t>
            </a:r>
            <a:endParaRPr sz="1800" dirty="0">
              <a:latin typeface="ＭＳ Ｐゴシック"/>
              <a:cs typeface="ＭＳ Ｐゴシック"/>
            </a:endParaRPr>
          </a:p>
        </p:txBody>
      </p:sp>
      <p:sp>
        <p:nvSpPr>
          <p:cNvPr id="34" name="object 20">
            <a:extLst>
              <a:ext uri="{FF2B5EF4-FFF2-40B4-BE49-F238E27FC236}">
                <a16:creationId xmlns:a16="http://schemas.microsoft.com/office/drawing/2014/main" id="{0780B027-9A57-4E58-9841-DAEAC69E2514}"/>
              </a:ext>
            </a:extLst>
          </p:cNvPr>
          <p:cNvSpPr/>
          <p:nvPr/>
        </p:nvSpPr>
        <p:spPr>
          <a:xfrm>
            <a:off x="7136439" y="4284140"/>
            <a:ext cx="3893820" cy="923925"/>
          </a:xfrm>
          <a:custGeom>
            <a:avLst/>
            <a:gdLst/>
            <a:ahLst/>
            <a:cxnLst/>
            <a:rect l="l" t="t" r="r" b="b"/>
            <a:pathLst>
              <a:path w="3893820" h="923925">
                <a:moveTo>
                  <a:pt x="3893820" y="0"/>
                </a:moveTo>
                <a:lnTo>
                  <a:pt x="0" y="0"/>
                </a:lnTo>
                <a:lnTo>
                  <a:pt x="0" y="923544"/>
                </a:lnTo>
                <a:lnTo>
                  <a:pt x="3893820" y="923544"/>
                </a:lnTo>
                <a:lnTo>
                  <a:pt x="3893820" y="0"/>
                </a:lnTo>
                <a:close/>
              </a:path>
            </a:pathLst>
          </a:custGeom>
          <a:solidFill>
            <a:srgbClr val="FFFFFF"/>
          </a:solidFill>
        </p:spPr>
        <p:txBody>
          <a:bodyPr wrap="square" lIns="0" tIns="0" rIns="0" bIns="0" rtlCol="0"/>
          <a:lstStyle/>
          <a:p>
            <a:endParaRPr/>
          </a:p>
        </p:txBody>
      </p:sp>
      <p:sp>
        <p:nvSpPr>
          <p:cNvPr id="35" name="object 21">
            <a:extLst>
              <a:ext uri="{FF2B5EF4-FFF2-40B4-BE49-F238E27FC236}">
                <a16:creationId xmlns:a16="http://schemas.microsoft.com/office/drawing/2014/main" id="{4347A6A0-ED61-4D2C-89A1-5917F4B69C5F}"/>
              </a:ext>
            </a:extLst>
          </p:cNvPr>
          <p:cNvSpPr txBox="1"/>
          <p:nvPr/>
        </p:nvSpPr>
        <p:spPr>
          <a:xfrm>
            <a:off x="7215554" y="4325525"/>
            <a:ext cx="796925"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0000FF"/>
                </a:solidFill>
                <a:latin typeface="ＭＳ Ｐゴシック"/>
                <a:cs typeface="ＭＳ Ｐゴシック"/>
              </a:rPr>
              <a:t>フランス</a:t>
            </a:r>
            <a:endParaRPr sz="1800">
              <a:latin typeface="ＭＳ Ｐゴシック"/>
              <a:cs typeface="ＭＳ Ｐゴシック"/>
            </a:endParaRPr>
          </a:p>
        </p:txBody>
      </p:sp>
      <p:sp>
        <p:nvSpPr>
          <p:cNvPr id="36" name="object 22">
            <a:extLst>
              <a:ext uri="{FF2B5EF4-FFF2-40B4-BE49-F238E27FC236}">
                <a16:creationId xmlns:a16="http://schemas.microsoft.com/office/drawing/2014/main" id="{E009B05C-F731-4849-B58F-F6AE640FD74D}"/>
              </a:ext>
            </a:extLst>
          </p:cNvPr>
          <p:cNvSpPr txBox="1"/>
          <p:nvPr/>
        </p:nvSpPr>
        <p:spPr>
          <a:xfrm>
            <a:off x="7215554" y="4599845"/>
            <a:ext cx="3630295" cy="57404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8450" algn="l"/>
                <a:tab pos="299720" algn="l"/>
              </a:tabLst>
            </a:pPr>
            <a:r>
              <a:rPr sz="1800" spc="-10" dirty="0">
                <a:latin typeface="ＭＳ Ｐゴシック"/>
                <a:cs typeface="ＭＳ Ｐゴシック"/>
              </a:rPr>
              <a:t>ベンチャー：EnobraQ</a:t>
            </a:r>
            <a:endParaRPr sz="1800">
              <a:latin typeface="ＭＳ Ｐゴシック"/>
              <a:cs typeface="ＭＳ Ｐゴシック"/>
            </a:endParaRPr>
          </a:p>
          <a:p>
            <a:pPr marL="299085" indent="-287020">
              <a:lnSpc>
                <a:spcPct val="100000"/>
              </a:lnSpc>
              <a:buFont typeface="Arial"/>
              <a:buChar char="•"/>
              <a:tabLst>
                <a:tab pos="298450" algn="l"/>
                <a:tab pos="299720" algn="l"/>
              </a:tabLst>
            </a:pPr>
            <a:r>
              <a:rPr sz="1800" spc="-10" dirty="0">
                <a:latin typeface="ＭＳ Ｐゴシック"/>
                <a:cs typeface="ＭＳ Ｐゴシック"/>
              </a:rPr>
              <a:t>アカデミア：</a:t>
            </a:r>
            <a:r>
              <a:rPr sz="1800" dirty="0">
                <a:latin typeface="ＭＳ Ｐゴシック"/>
                <a:cs typeface="ＭＳ Ｐゴシック"/>
              </a:rPr>
              <a:t>Université</a:t>
            </a:r>
            <a:r>
              <a:rPr sz="1800" spc="-50" dirty="0">
                <a:latin typeface="ＭＳ Ｐゴシック"/>
                <a:cs typeface="ＭＳ Ｐゴシック"/>
              </a:rPr>
              <a:t> </a:t>
            </a:r>
            <a:r>
              <a:rPr sz="1800" dirty="0">
                <a:latin typeface="ＭＳ Ｐゴシック"/>
                <a:cs typeface="ＭＳ Ｐゴシック"/>
              </a:rPr>
              <a:t>de</a:t>
            </a:r>
            <a:r>
              <a:rPr sz="1800" spc="-10" dirty="0">
                <a:latin typeface="ＭＳ Ｐゴシック"/>
                <a:cs typeface="ＭＳ Ｐゴシック"/>
              </a:rPr>
              <a:t> Toulouse,</a:t>
            </a:r>
            <a:endParaRPr sz="1800">
              <a:latin typeface="ＭＳ Ｐゴシック"/>
              <a:cs typeface="ＭＳ Ｐゴシック"/>
            </a:endParaRPr>
          </a:p>
        </p:txBody>
      </p:sp>
      <p:sp>
        <p:nvSpPr>
          <p:cNvPr id="37" name="object 23">
            <a:extLst>
              <a:ext uri="{FF2B5EF4-FFF2-40B4-BE49-F238E27FC236}">
                <a16:creationId xmlns:a16="http://schemas.microsoft.com/office/drawing/2014/main" id="{D7A8D047-CF7B-4271-9A73-C24BC51A46E2}"/>
              </a:ext>
            </a:extLst>
          </p:cNvPr>
          <p:cNvSpPr/>
          <p:nvPr/>
        </p:nvSpPr>
        <p:spPr>
          <a:xfrm>
            <a:off x="8541568" y="2708325"/>
            <a:ext cx="3484245" cy="1754505"/>
          </a:xfrm>
          <a:custGeom>
            <a:avLst/>
            <a:gdLst/>
            <a:ahLst/>
            <a:cxnLst/>
            <a:rect l="l" t="t" r="r" b="b"/>
            <a:pathLst>
              <a:path w="3484245" h="1754504">
                <a:moveTo>
                  <a:pt x="3483863" y="0"/>
                </a:moveTo>
                <a:lnTo>
                  <a:pt x="0" y="0"/>
                </a:lnTo>
                <a:lnTo>
                  <a:pt x="0" y="1754124"/>
                </a:lnTo>
                <a:lnTo>
                  <a:pt x="3483863" y="1754124"/>
                </a:lnTo>
                <a:lnTo>
                  <a:pt x="3483863" y="0"/>
                </a:lnTo>
                <a:close/>
              </a:path>
            </a:pathLst>
          </a:custGeom>
          <a:solidFill>
            <a:srgbClr val="FFFFFF"/>
          </a:solidFill>
        </p:spPr>
        <p:txBody>
          <a:bodyPr wrap="square" lIns="0" tIns="0" rIns="0" bIns="0" rtlCol="0"/>
          <a:lstStyle/>
          <a:p>
            <a:endParaRPr/>
          </a:p>
        </p:txBody>
      </p:sp>
      <p:sp>
        <p:nvSpPr>
          <p:cNvPr id="38" name="object 24">
            <a:extLst>
              <a:ext uri="{FF2B5EF4-FFF2-40B4-BE49-F238E27FC236}">
                <a16:creationId xmlns:a16="http://schemas.microsoft.com/office/drawing/2014/main" id="{50C67A3A-FEBF-4B43-9F58-F0511370DF39}"/>
              </a:ext>
            </a:extLst>
          </p:cNvPr>
          <p:cNvSpPr txBox="1"/>
          <p:nvPr/>
        </p:nvSpPr>
        <p:spPr>
          <a:xfrm>
            <a:off x="8620676" y="3023755"/>
            <a:ext cx="3247390" cy="139700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8450" algn="l"/>
                <a:tab pos="299720" algn="l"/>
              </a:tabLst>
            </a:pPr>
            <a:r>
              <a:rPr sz="1800" dirty="0">
                <a:latin typeface="ＭＳ Ｐゴシック"/>
                <a:cs typeface="ＭＳ Ｐゴシック"/>
              </a:rPr>
              <a:t>Technical</a:t>
            </a:r>
            <a:r>
              <a:rPr sz="1800" spc="-25" dirty="0">
                <a:latin typeface="ＭＳ Ｐゴシック"/>
                <a:cs typeface="ＭＳ Ｐゴシック"/>
              </a:rPr>
              <a:t> </a:t>
            </a:r>
            <a:r>
              <a:rPr sz="1800" dirty="0">
                <a:latin typeface="ＭＳ Ｐゴシック"/>
                <a:cs typeface="ＭＳ Ｐゴシック"/>
              </a:rPr>
              <a:t>University</a:t>
            </a:r>
            <a:r>
              <a:rPr sz="1800" spc="-20" dirty="0">
                <a:latin typeface="ＭＳ Ｐゴシック"/>
                <a:cs typeface="ＭＳ Ｐゴシック"/>
              </a:rPr>
              <a:t> </a:t>
            </a:r>
            <a:r>
              <a:rPr sz="1800" dirty="0">
                <a:latin typeface="ＭＳ Ｐゴシック"/>
                <a:cs typeface="ＭＳ Ｐゴシック"/>
              </a:rPr>
              <a:t>of</a:t>
            </a:r>
            <a:r>
              <a:rPr sz="1800" spc="-20" dirty="0">
                <a:latin typeface="ＭＳ Ｐゴシック"/>
                <a:cs typeface="ＭＳ Ｐゴシック"/>
              </a:rPr>
              <a:t> </a:t>
            </a:r>
            <a:r>
              <a:rPr sz="1800" spc="-10" dirty="0">
                <a:latin typeface="ＭＳ Ｐゴシック"/>
                <a:cs typeface="ＭＳ Ｐゴシック"/>
              </a:rPr>
              <a:t>Munich</a:t>
            </a:r>
            <a:endParaRPr sz="1800">
              <a:latin typeface="ＭＳ Ｐゴシック"/>
              <a:cs typeface="ＭＳ Ｐゴシック"/>
            </a:endParaRPr>
          </a:p>
          <a:p>
            <a:pPr marL="299085" marR="921385" indent="-287020">
              <a:lnSpc>
                <a:spcPct val="100000"/>
              </a:lnSpc>
              <a:buFont typeface="Arial"/>
              <a:buChar char="•"/>
              <a:tabLst>
                <a:tab pos="298450" algn="l"/>
                <a:tab pos="299720" algn="l"/>
              </a:tabLst>
            </a:pPr>
            <a:r>
              <a:rPr sz="1800" dirty="0">
                <a:latin typeface="ＭＳ Ｐゴシック"/>
                <a:cs typeface="ＭＳ Ｐゴシック"/>
              </a:rPr>
              <a:t>Karlsruhe</a:t>
            </a:r>
            <a:r>
              <a:rPr sz="1800" spc="-25" dirty="0">
                <a:latin typeface="ＭＳ Ｐゴシック"/>
                <a:cs typeface="ＭＳ Ｐゴシック"/>
              </a:rPr>
              <a:t> </a:t>
            </a:r>
            <a:r>
              <a:rPr sz="1800" dirty="0">
                <a:latin typeface="ＭＳ Ｐゴシック"/>
                <a:cs typeface="ＭＳ Ｐゴシック"/>
              </a:rPr>
              <a:t>Institute</a:t>
            </a:r>
            <a:r>
              <a:rPr sz="1800" spc="-25" dirty="0">
                <a:latin typeface="ＭＳ Ｐゴシック"/>
                <a:cs typeface="ＭＳ Ｐゴシック"/>
              </a:rPr>
              <a:t> of </a:t>
            </a:r>
            <a:r>
              <a:rPr sz="1800" spc="-10" dirty="0">
                <a:latin typeface="ＭＳ Ｐゴシック"/>
                <a:cs typeface="ＭＳ Ｐゴシック"/>
              </a:rPr>
              <a:t>Technology</a:t>
            </a:r>
            <a:endParaRPr sz="1800">
              <a:latin typeface="ＭＳ Ｐゴシック"/>
              <a:cs typeface="ＭＳ Ｐゴシック"/>
            </a:endParaRPr>
          </a:p>
          <a:p>
            <a:pPr marL="299085" marR="681355" indent="-287020">
              <a:lnSpc>
                <a:spcPct val="100000"/>
              </a:lnSpc>
              <a:buFont typeface="Arial"/>
              <a:buChar char="•"/>
              <a:tabLst>
                <a:tab pos="298450" algn="l"/>
                <a:tab pos="299720" algn="l"/>
              </a:tabLst>
            </a:pPr>
            <a:r>
              <a:rPr sz="1800" dirty="0">
                <a:solidFill>
                  <a:srgbClr val="232323"/>
                </a:solidFill>
                <a:latin typeface="ＭＳ Ｐゴシック"/>
                <a:cs typeface="ＭＳ Ｐゴシック"/>
              </a:rPr>
              <a:t>Technische</a:t>
            </a:r>
            <a:r>
              <a:rPr sz="1800" spc="-25" dirty="0">
                <a:solidFill>
                  <a:srgbClr val="232323"/>
                </a:solidFill>
                <a:latin typeface="ＭＳ Ｐゴシック"/>
                <a:cs typeface="ＭＳ Ｐゴシック"/>
              </a:rPr>
              <a:t> </a:t>
            </a:r>
            <a:r>
              <a:rPr sz="1800" spc="-10" dirty="0">
                <a:solidFill>
                  <a:srgbClr val="232323"/>
                </a:solidFill>
                <a:latin typeface="ＭＳ Ｐゴシック"/>
                <a:cs typeface="ＭＳ Ｐゴシック"/>
              </a:rPr>
              <a:t>Hochschule Mittelhessen</a:t>
            </a:r>
            <a:endParaRPr sz="1800">
              <a:latin typeface="ＭＳ Ｐゴシック"/>
              <a:cs typeface="ＭＳ Ｐゴシック"/>
            </a:endParaRPr>
          </a:p>
        </p:txBody>
      </p:sp>
      <p:sp>
        <p:nvSpPr>
          <p:cNvPr id="39" name="object 25">
            <a:extLst>
              <a:ext uri="{FF2B5EF4-FFF2-40B4-BE49-F238E27FC236}">
                <a16:creationId xmlns:a16="http://schemas.microsoft.com/office/drawing/2014/main" id="{E517CE09-B33B-4959-AB2A-E55E4B0AAFD7}"/>
              </a:ext>
            </a:extLst>
          </p:cNvPr>
          <p:cNvSpPr/>
          <p:nvPr/>
        </p:nvSpPr>
        <p:spPr>
          <a:xfrm>
            <a:off x="9209079" y="1768017"/>
            <a:ext cx="2598420" cy="646430"/>
          </a:xfrm>
          <a:custGeom>
            <a:avLst/>
            <a:gdLst/>
            <a:ahLst/>
            <a:cxnLst/>
            <a:rect l="l" t="t" r="r" b="b"/>
            <a:pathLst>
              <a:path w="2598420" h="646430">
                <a:moveTo>
                  <a:pt x="2598420" y="0"/>
                </a:moveTo>
                <a:lnTo>
                  <a:pt x="0" y="0"/>
                </a:lnTo>
                <a:lnTo>
                  <a:pt x="0" y="646176"/>
                </a:lnTo>
                <a:lnTo>
                  <a:pt x="2598420" y="646176"/>
                </a:lnTo>
                <a:lnTo>
                  <a:pt x="2598420" y="0"/>
                </a:lnTo>
                <a:close/>
              </a:path>
            </a:pathLst>
          </a:custGeom>
          <a:solidFill>
            <a:srgbClr val="FFFFFF"/>
          </a:solidFill>
        </p:spPr>
        <p:txBody>
          <a:bodyPr wrap="square" lIns="0" tIns="0" rIns="0" bIns="0" rtlCol="0"/>
          <a:lstStyle/>
          <a:p>
            <a:endParaRPr/>
          </a:p>
        </p:txBody>
      </p:sp>
      <p:sp>
        <p:nvSpPr>
          <p:cNvPr id="40" name="object 26">
            <a:extLst>
              <a:ext uri="{FF2B5EF4-FFF2-40B4-BE49-F238E27FC236}">
                <a16:creationId xmlns:a16="http://schemas.microsoft.com/office/drawing/2014/main" id="{C005C035-1CE5-478D-84F9-C9C17C14C946}"/>
              </a:ext>
            </a:extLst>
          </p:cNvPr>
          <p:cNvSpPr txBox="1"/>
          <p:nvPr/>
        </p:nvSpPr>
        <p:spPr>
          <a:xfrm>
            <a:off x="8620676" y="1808446"/>
            <a:ext cx="3020060" cy="1240790"/>
          </a:xfrm>
          <a:prstGeom prst="rect">
            <a:avLst/>
          </a:prstGeom>
        </p:spPr>
        <p:txBody>
          <a:bodyPr vert="horz" wrap="square" lIns="0" tIns="12700" rIns="0" bIns="0" rtlCol="0">
            <a:spAutoFit/>
          </a:bodyPr>
          <a:lstStyle/>
          <a:p>
            <a:pPr marL="679450">
              <a:lnSpc>
                <a:spcPct val="100000"/>
              </a:lnSpc>
              <a:spcBef>
                <a:spcPts val="100"/>
              </a:spcBef>
            </a:pPr>
            <a:r>
              <a:rPr sz="1800" spc="-10" dirty="0">
                <a:solidFill>
                  <a:srgbClr val="0000FF"/>
                </a:solidFill>
                <a:latin typeface="ＭＳ Ｐゴシック"/>
                <a:cs typeface="ＭＳ Ｐゴシック"/>
              </a:rPr>
              <a:t>フィンランド</a:t>
            </a:r>
            <a:r>
              <a:rPr sz="1800" dirty="0">
                <a:latin typeface="ＭＳ Ｐゴシック"/>
                <a:cs typeface="ＭＳ Ｐゴシック"/>
              </a:rPr>
              <a:t>（</a:t>
            </a:r>
            <a:r>
              <a:rPr sz="1800" spc="-10" dirty="0">
                <a:latin typeface="ＭＳ Ｐゴシック"/>
                <a:cs typeface="ＭＳ Ｐゴシック"/>
              </a:rPr>
              <a:t>ベンチャー</a:t>
            </a:r>
            <a:r>
              <a:rPr sz="1800" spc="-50" dirty="0">
                <a:latin typeface="ＭＳ Ｐゴシック"/>
                <a:cs typeface="ＭＳ Ｐゴシック"/>
              </a:rPr>
              <a:t>）</a:t>
            </a:r>
            <a:endParaRPr sz="1800">
              <a:latin typeface="ＭＳ Ｐゴシック"/>
              <a:cs typeface="ＭＳ Ｐゴシック"/>
            </a:endParaRPr>
          </a:p>
          <a:p>
            <a:pPr marL="966469" indent="-287655">
              <a:lnSpc>
                <a:spcPct val="100000"/>
              </a:lnSpc>
              <a:buFont typeface="Arial"/>
              <a:buChar char="•"/>
              <a:tabLst>
                <a:tab pos="965835" algn="l"/>
                <a:tab pos="967105" algn="l"/>
              </a:tabLst>
            </a:pPr>
            <a:r>
              <a:rPr sz="1800" dirty="0">
                <a:latin typeface="ＭＳ Ｐゴシック"/>
                <a:cs typeface="ＭＳ Ｐゴシック"/>
              </a:rPr>
              <a:t>Solar</a:t>
            </a:r>
            <a:r>
              <a:rPr sz="1800" spc="-10" dirty="0">
                <a:latin typeface="ＭＳ Ｐゴシック"/>
                <a:cs typeface="ＭＳ Ｐゴシック"/>
              </a:rPr>
              <a:t> Foods</a:t>
            </a:r>
            <a:endParaRPr sz="1800">
              <a:latin typeface="ＭＳ Ｐゴシック"/>
              <a:cs typeface="ＭＳ Ｐゴシック"/>
            </a:endParaRPr>
          </a:p>
          <a:p>
            <a:pPr>
              <a:lnSpc>
                <a:spcPct val="100000"/>
              </a:lnSpc>
              <a:spcBef>
                <a:spcPts val="10"/>
              </a:spcBef>
            </a:pPr>
            <a:endParaRPr sz="2400">
              <a:latin typeface="ＭＳ Ｐゴシック"/>
              <a:cs typeface="ＭＳ Ｐゴシック"/>
            </a:endParaRPr>
          </a:p>
          <a:p>
            <a:pPr marL="12700">
              <a:lnSpc>
                <a:spcPct val="100000"/>
              </a:lnSpc>
              <a:spcBef>
                <a:spcPts val="5"/>
              </a:spcBef>
            </a:pPr>
            <a:r>
              <a:rPr sz="1800" spc="-10" dirty="0">
                <a:solidFill>
                  <a:srgbClr val="0000FF"/>
                </a:solidFill>
                <a:latin typeface="ＭＳ Ｐゴシック"/>
                <a:cs typeface="ＭＳ Ｐゴシック"/>
              </a:rPr>
              <a:t>ドイツ</a:t>
            </a:r>
            <a:r>
              <a:rPr sz="1800" dirty="0">
                <a:latin typeface="ＭＳ Ｐゴシック"/>
                <a:cs typeface="ＭＳ Ｐゴシック"/>
              </a:rPr>
              <a:t>（</a:t>
            </a:r>
            <a:r>
              <a:rPr sz="1800" spc="-10" dirty="0">
                <a:latin typeface="ＭＳ Ｐゴシック"/>
                <a:cs typeface="ＭＳ Ｐゴシック"/>
              </a:rPr>
              <a:t>アカデミア</a:t>
            </a:r>
            <a:r>
              <a:rPr sz="1800" spc="-50" dirty="0">
                <a:latin typeface="ＭＳ Ｐゴシック"/>
                <a:cs typeface="ＭＳ Ｐゴシック"/>
              </a:rPr>
              <a:t>）</a:t>
            </a:r>
            <a:endParaRPr sz="1800">
              <a:latin typeface="ＭＳ Ｐゴシック"/>
              <a:cs typeface="ＭＳ Ｐゴシック"/>
            </a:endParaRPr>
          </a:p>
        </p:txBody>
      </p:sp>
      <p:sp>
        <p:nvSpPr>
          <p:cNvPr id="41" name="object 27">
            <a:extLst>
              <a:ext uri="{FF2B5EF4-FFF2-40B4-BE49-F238E27FC236}">
                <a16:creationId xmlns:a16="http://schemas.microsoft.com/office/drawing/2014/main" id="{1685AE54-D579-401F-B9E5-66A84BE506F9}"/>
              </a:ext>
            </a:extLst>
          </p:cNvPr>
          <p:cNvSpPr/>
          <p:nvPr/>
        </p:nvSpPr>
        <p:spPr>
          <a:xfrm>
            <a:off x="8930188" y="2222168"/>
            <a:ext cx="213360" cy="216535"/>
          </a:xfrm>
          <a:custGeom>
            <a:avLst/>
            <a:gdLst/>
            <a:ahLst/>
            <a:cxnLst/>
            <a:rect l="l" t="t" r="r" b="b"/>
            <a:pathLst>
              <a:path w="213360" h="216535">
                <a:moveTo>
                  <a:pt x="22860" y="5016"/>
                </a:moveTo>
                <a:lnTo>
                  <a:pt x="17907" y="1524"/>
                </a:lnTo>
                <a:lnTo>
                  <a:pt x="11430" y="1524"/>
                </a:lnTo>
                <a:lnTo>
                  <a:pt x="4953" y="1524"/>
                </a:lnTo>
                <a:lnTo>
                  <a:pt x="0" y="5016"/>
                </a:lnTo>
                <a:lnTo>
                  <a:pt x="0" y="216408"/>
                </a:lnTo>
                <a:lnTo>
                  <a:pt x="22860" y="216408"/>
                </a:lnTo>
                <a:lnTo>
                  <a:pt x="22860" y="5016"/>
                </a:lnTo>
                <a:close/>
              </a:path>
              <a:path w="213360" h="216535">
                <a:moveTo>
                  <a:pt x="213360" y="762"/>
                </a:moveTo>
                <a:lnTo>
                  <a:pt x="174294" y="8039"/>
                </a:lnTo>
                <a:lnTo>
                  <a:pt x="142913" y="6959"/>
                </a:lnTo>
                <a:lnTo>
                  <a:pt x="115036" y="2590"/>
                </a:lnTo>
                <a:lnTo>
                  <a:pt x="86487" y="0"/>
                </a:lnTo>
                <a:lnTo>
                  <a:pt x="64770" y="1727"/>
                </a:lnTo>
                <a:lnTo>
                  <a:pt x="49720" y="5524"/>
                </a:lnTo>
                <a:lnTo>
                  <a:pt x="40944" y="9334"/>
                </a:lnTo>
                <a:lnTo>
                  <a:pt x="38100" y="11049"/>
                </a:lnTo>
                <a:lnTo>
                  <a:pt x="38100" y="137160"/>
                </a:lnTo>
                <a:lnTo>
                  <a:pt x="46990" y="130784"/>
                </a:lnTo>
                <a:lnTo>
                  <a:pt x="55003" y="127495"/>
                </a:lnTo>
                <a:lnTo>
                  <a:pt x="66649" y="126288"/>
                </a:lnTo>
                <a:lnTo>
                  <a:pt x="86487" y="126111"/>
                </a:lnTo>
                <a:lnTo>
                  <a:pt x="116751" y="129235"/>
                </a:lnTo>
                <a:lnTo>
                  <a:pt x="147485" y="134493"/>
                </a:lnTo>
                <a:lnTo>
                  <a:pt x="179438" y="135763"/>
                </a:lnTo>
                <a:lnTo>
                  <a:pt x="213360" y="126873"/>
                </a:lnTo>
                <a:lnTo>
                  <a:pt x="213360" y="762"/>
                </a:lnTo>
                <a:close/>
              </a:path>
            </a:pathLst>
          </a:custGeom>
          <a:solidFill>
            <a:srgbClr val="FF0000"/>
          </a:solidFill>
        </p:spPr>
        <p:txBody>
          <a:bodyPr wrap="square" lIns="0" tIns="0" rIns="0" bIns="0" rtlCol="0"/>
          <a:lstStyle/>
          <a:p>
            <a:endParaRPr/>
          </a:p>
        </p:txBody>
      </p:sp>
      <p:sp>
        <p:nvSpPr>
          <p:cNvPr id="42" name="object 13">
            <a:extLst>
              <a:ext uri="{FF2B5EF4-FFF2-40B4-BE49-F238E27FC236}">
                <a16:creationId xmlns:a16="http://schemas.microsoft.com/office/drawing/2014/main" id="{C8A5EC9F-CEFF-4C82-852F-0E19B80FEA14}"/>
              </a:ext>
            </a:extLst>
          </p:cNvPr>
          <p:cNvSpPr txBox="1"/>
          <p:nvPr/>
        </p:nvSpPr>
        <p:spPr>
          <a:xfrm>
            <a:off x="7275758" y="5523603"/>
            <a:ext cx="75565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0000FF"/>
                </a:solidFill>
                <a:latin typeface="ＭＳ Ｐゴシック"/>
                <a:cs typeface="ＭＳ Ｐゴシック"/>
              </a:rPr>
              <a:t>アメリカ</a:t>
            </a:r>
            <a:endParaRPr sz="1800" dirty="0">
              <a:latin typeface="ＭＳ Ｐゴシック"/>
              <a:cs typeface="ＭＳ Ｐゴシック"/>
            </a:endParaRPr>
          </a:p>
        </p:txBody>
      </p:sp>
      <p:sp>
        <p:nvSpPr>
          <p:cNvPr id="43" name="object 14">
            <a:extLst>
              <a:ext uri="{FF2B5EF4-FFF2-40B4-BE49-F238E27FC236}">
                <a16:creationId xmlns:a16="http://schemas.microsoft.com/office/drawing/2014/main" id="{29403C5E-E024-4105-989B-72D4DCB841CB}"/>
              </a:ext>
            </a:extLst>
          </p:cNvPr>
          <p:cNvSpPr txBox="1"/>
          <p:nvPr/>
        </p:nvSpPr>
        <p:spPr>
          <a:xfrm>
            <a:off x="7275758" y="5797923"/>
            <a:ext cx="3227070" cy="574040"/>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8450" algn="l"/>
                <a:tab pos="299720" algn="l"/>
                <a:tab pos="1589405" algn="l"/>
              </a:tabLst>
            </a:pPr>
            <a:r>
              <a:rPr sz="1800" dirty="0">
                <a:latin typeface="ＭＳ Ｐゴシック"/>
                <a:cs typeface="ＭＳ Ｐゴシック"/>
              </a:rPr>
              <a:t>ベ</a:t>
            </a:r>
            <a:r>
              <a:rPr sz="1800" spc="-10" dirty="0">
                <a:latin typeface="ＭＳ Ｐゴシック"/>
                <a:cs typeface="ＭＳ Ｐゴシック"/>
              </a:rPr>
              <a:t>ン</a:t>
            </a:r>
            <a:r>
              <a:rPr sz="1800" dirty="0">
                <a:latin typeface="ＭＳ Ｐゴシック"/>
                <a:cs typeface="ＭＳ Ｐゴシック"/>
              </a:rPr>
              <a:t>チャ</a:t>
            </a:r>
            <a:r>
              <a:rPr sz="1800" spc="-10" dirty="0">
                <a:latin typeface="ＭＳ Ｐゴシック"/>
                <a:cs typeface="ＭＳ Ｐゴシック"/>
              </a:rPr>
              <a:t>ー</a:t>
            </a:r>
            <a:r>
              <a:rPr sz="1800" spc="-50" dirty="0">
                <a:latin typeface="ＭＳ Ｐゴシック"/>
                <a:cs typeface="ＭＳ Ｐゴシック"/>
              </a:rPr>
              <a:t>：</a:t>
            </a:r>
            <a:r>
              <a:rPr sz="1800" dirty="0">
                <a:latin typeface="ＭＳ Ｐゴシック"/>
                <a:cs typeface="ＭＳ Ｐゴシック"/>
              </a:rPr>
              <a:t>	Kiverdi,</a:t>
            </a:r>
            <a:r>
              <a:rPr sz="1800" spc="-40" dirty="0">
                <a:latin typeface="ＭＳ Ｐゴシック"/>
                <a:cs typeface="ＭＳ Ｐゴシック"/>
              </a:rPr>
              <a:t> </a:t>
            </a:r>
            <a:r>
              <a:rPr sz="1800" spc="-10" dirty="0">
                <a:latin typeface="ＭＳ Ｐゴシック"/>
                <a:cs typeface="ＭＳ Ｐゴシック"/>
              </a:rPr>
              <a:t>Oakbio</a:t>
            </a:r>
            <a:endParaRPr sz="1800" dirty="0">
              <a:latin typeface="ＭＳ Ｐゴシック"/>
              <a:cs typeface="ＭＳ Ｐゴシック"/>
            </a:endParaRPr>
          </a:p>
          <a:p>
            <a:pPr marL="299085" indent="-287020">
              <a:lnSpc>
                <a:spcPct val="100000"/>
              </a:lnSpc>
              <a:buFont typeface="Arial"/>
              <a:buChar char="•"/>
              <a:tabLst>
                <a:tab pos="298450" algn="l"/>
                <a:tab pos="299720" algn="l"/>
              </a:tabLst>
            </a:pPr>
            <a:r>
              <a:rPr sz="1800" spc="-10" dirty="0">
                <a:latin typeface="ＭＳ Ｐゴシック"/>
                <a:cs typeface="ＭＳ Ｐゴシック"/>
              </a:rPr>
              <a:t>アカデミア：</a:t>
            </a:r>
            <a:r>
              <a:rPr sz="1800" dirty="0">
                <a:latin typeface="ＭＳ Ｐゴシック"/>
                <a:cs typeface="ＭＳ Ｐゴシック"/>
              </a:rPr>
              <a:t>MIT</a:t>
            </a:r>
            <a:r>
              <a:rPr sz="1800" spc="-20" dirty="0">
                <a:latin typeface="ＭＳ Ｐゴシック"/>
                <a:cs typeface="ＭＳ Ｐゴシック"/>
              </a:rPr>
              <a:t>, </a:t>
            </a:r>
            <a:r>
              <a:rPr sz="1800" dirty="0">
                <a:latin typeface="ＭＳ Ｐゴシック"/>
                <a:cs typeface="ＭＳ Ｐゴシック"/>
              </a:rPr>
              <a:t>Wyss </a:t>
            </a:r>
            <a:r>
              <a:rPr sz="1800" spc="-10" dirty="0">
                <a:latin typeface="ＭＳ Ｐゴシック"/>
                <a:cs typeface="ＭＳ Ｐゴシック"/>
              </a:rPr>
              <a:t>Institute</a:t>
            </a:r>
            <a:endParaRPr sz="1800" dirty="0">
              <a:latin typeface="ＭＳ Ｐゴシック"/>
              <a:cs typeface="ＭＳ Ｐゴシック"/>
            </a:endParaRPr>
          </a:p>
        </p:txBody>
      </p:sp>
      <p:sp>
        <p:nvSpPr>
          <p:cNvPr id="44" name="object 12">
            <a:extLst>
              <a:ext uri="{FF2B5EF4-FFF2-40B4-BE49-F238E27FC236}">
                <a16:creationId xmlns:a16="http://schemas.microsoft.com/office/drawing/2014/main" id="{C427239E-2C30-4A5C-ADDD-1F0582807915}"/>
              </a:ext>
            </a:extLst>
          </p:cNvPr>
          <p:cNvSpPr txBox="1"/>
          <p:nvPr/>
        </p:nvSpPr>
        <p:spPr>
          <a:xfrm>
            <a:off x="4887327" y="6667252"/>
            <a:ext cx="2407285" cy="181460"/>
          </a:xfrm>
          <a:prstGeom prst="rect">
            <a:avLst/>
          </a:prstGeom>
        </p:spPr>
        <p:txBody>
          <a:bodyPr vert="horz" wrap="square" lIns="0" tIns="12065" rIns="0" bIns="0" rtlCol="0">
            <a:spAutoFit/>
          </a:bodyPr>
          <a:lstStyle/>
          <a:p>
            <a:pPr marL="12700" algn="ctr">
              <a:lnSpc>
                <a:spcPct val="100000"/>
              </a:lnSpc>
              <a:spcBef>
                <a:spcPts val="95"/>
              </a:spcBef>
            </a:pPr>
            <a:r>
              <a:rPr lang="ja-JP" altLang="en-US" sz="1100" dirty="0">
                <a:latin typeface="BIZ UDP明朝 Medium" panose="02020500000000000000" pitchFamily="18" charset="-128"/>
                <a:ea typeface="BIZ UDP明朝 Medium" panose="02020500000000000000" pitchFamily="18" charset="-128"/>
                <a:cs typeface="Meiryo UI"/>
              </a:rPr>
              <a:t>出所：内閣府、経済産業省</a:t>
            </a:r>
            <a:endParaRPr sz="1100" dirty="0">
              <a:latin typeface="BIZ UDP明朝 Medium" panose="02020500000000000000" pitchFamily="18" charset="-128"/>
              <a:ea typeface="BIZ UDP明朝 Medium" panose="02020500000000000000" pitchFamily="18" charset="-128"/>
              <a:cs typeface="Meiryo UI"/>
            </a:endParaRPr>
          </a:p>
        </p:txBody>
      </p:sp>
    </p:spTree>
    <p:extLst>
      <p:ext uri="{BB962C8B-B14F-4D97-AF65-F5344CB8AC3E}">
        <p14:creationId xmlns:p14="http://schemas.microsoft.com/office/powerpoint/2010/main" val="1992819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AD9DA52-DB14-494C-B8BB-5EE87C23CC3C}"/>
              </a:ext>
            </a:extLst>
          </p:cNvPr>
          <p:cNvPicPr>
            <a:picLocks noChangeAspect="1"/>
          </p:cNvPicPr>
          <p:nvPr/>
        </p:nvPicPr>
        <p:blipFill>
          <a:blip r:embed="rId2"/>
          <a:stretch>
            <a:fillRect/>
          </a:stretch>
        </p:blipFill>
        <p:spPr>
          <a:xfrm>
            <a:off x="-13118" y="1822378"/>
            <a:ext cx="5257800" cy="4857750"/>
          </a:xfrm>
          <a:prstGeom prst="rect">
            <a:avLst/>
          </a:prstGeom>
        </p:spPr>
      </p:pic>
      <p:sp>
        <p:nvSpPr>
          <p:cNvPr id="4" name="テキスト ボックス 3"/>
          <p:cNvSpPr txBox="1"/>
          <p:nvPr/>
        </p:nvSpPr>
        <p:spPr>
          <a:xfrm>
            <a:off x="2056" y="230733"/>
            <a:ext cx="12189943" cy="584775"/>
          </a:xfrm>
          <a:prstGeom prst="rect">
            <a:avLst/>
          </a:prstGeom>
          <a:noFill/>
        </p:spPr>
        <p:txBody>
          <a:bodyPr wrap="square" rtlCol="0">
            <a:spAutoFit/>
          </a:bodyPr>
          <a:lstStyle/>
          <a:p>
            <a:pPr algn="ctr"/>
            <a:r>
              <a:rPr lang="en-US" altLang="ja-JP" sz="3200" b="1" dirty="0" err="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AlphaFold</a:t>
            </a:r>
            <a:endParaRPr kumimoji="1" lang="ja-JP" altLang="en-US" sz="3200" b="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テキスト ボックス 4">
            <a:extLst>
              <a:ext uri="{FF2B5EF4-FFF2-40B4-BE49-F238E27FC236}">
                <a16:creationId xmlns:a16="http://schemas.microsoft.com/office/drawing/2014/main" id="{56385DD8-C5F6-42F5-89F5-89E7592F8C4E}"/>
              </a:ext>
            </a:extLst>
          </p:cNvPr>
          <p:cNvSpPr txBox="1"/>
          <p:nvPr/>
        </p:nvSpPr>
        <p:spPr>
          <a:xfrm>
            <a:off x="3659458" y="744146"/>
            <a:ext cx="4873083" cy="338554"/>
          </a:xfrm>
          <a:prstGeom prst="rect">
            <a:avLst/>
          </a:prstGeom>
          <a:noFill/>
        </p:spPr>
        <p:txBody>
          <a:bodyPr wrap="square" rtlCol="0">
            <a:spAutoFit/>
          </a:bodyPr>
          <a:lstStyle/>
          <a:p>
            <a:pPr algn="ctr"/>
            <a:r>
              <a:rPr kumimoji="1" lang="ja-JP" altLang="en-US" sz="1600" dirty="0">
                <a:latin typeface="BIZ UDP明朝 Medium" panose="02020500000000000000" pitchFamily="18" charset="-128"/>
                <a:ea typeface="BIZ UDP明朝 Medium" panose="02020500000000000000" pitchFamily="18" charset="-128"/>
              </a:rPr>
              <a:t>タンパク質の折り畳み形状を正確に予測</a:t>
            </a:r>
          </a:p>
        </p:txBody>
      </p:sp>
      <p:sp>
        <p:nvSpPr>
          <p:cNvPr id="21" name="テキスト ボックス 20">
            <a:extLst>
              <a:ext uri="{FF2B5EF4-FFF2-40B4-BE49-F238E27FC236}">
                <a16:creationId xmlns:a16="http://schemas.microsoft.com/office/drawing/2014/main" id="{A53ADF77-A4D1-4110-94D2-7A36C4FF5567}"/>
              </a:ext>
            </a:extLst>
          </p:cNvPr>
          <p:cNvSpPr txBox="1"/>
          <p:nvPr/>
        </p:nvSpPr>
        <p:spPr>
          <a:xfrm>
            <a:off x="747242" y="6488767"/>
            <a:ext cx="3204118" cy="276999"/>
          </a:xfrm>
          <a:prstGeom prst="rect">
            <a:avLst/>
          </a:prstGeom>
          <a:noFill/>
        </p:spPr>
        <p:txBody>
          <a:bodyPr wrap="square">
            <a:spAutoFit/>
          </a:bodyPr>
          <a:lstStyle/>
          <a:p>
            <a:r>
              <a:rPr lang="en-US" altLang="ja-JP" sz="1200" dirty="0">
                <a:latin typeface="BIZ UDP明朝 Medium" panose="02020500000000000000" pitchFamily="18" charset="-128"/>
                <a:ea typeface="BIZ UDP明朝 Medium" panose="02020500000000000000" pitchFamily="18" charset="-128"/>
              </a:rPr>
              <a:t>https://www.alphafold.ebi.ac.uk/</a:t>
            </a:r>
            <a:endParaRPr lang="ja-JP" altLang="en-US" sz="1200" dirty="0">
              <a:latin typeface="BIZ UDP明朝 Medium" panose="02020500000000000000" pitchFamily="18" charset="-128"/>
              <a:ea typeface="BIZ UDP明朝 Medium" panose="02020500000000000000" pitchFamily="18" charset="-128"/>
            </a:endParaRPr>
          </a:p>
        </p:txBody>
      </p:sp>
      <p:pic>
        <p:nvPicPr>
          <p:cNvPr id="11" name="図 10">
            <a:extLst>
              <a:ext uri="{FF2B5EF4-FFF2-40B4-BE49-F238E27FC236}">
                <a16:creationId xmlns:a16="http://schemas.microsoft.com/office/drawing/2014/main" id="{9E511226-8699-43E3-A678-2B4C5EE76E54}"/>
              </a:ext>
            </a:extLst>
          </p:cNvPr>
          <p:cNvPicPr>
            <a:picLocks noChangeAspect="1"/>
          </p:cNvPicPr>
          <p:nvPr/>
        </p:nvPicPr>
        <p:blipFill>
          <a:blip r:embed="rId3"/>
          <a:stretch>
            <a:fillRect/>
          </a:stretch>
        </p:blipFill>
        <p:spPr>
          <a:xfrm>
            <a:off x="4817382" y="2013445"/>
            <a:ext cx="7236265" cy="4248615"/>
          </a:xfrm>
          <a:prstGeom prst="rect">
            <a:avLst/>
          </a:prstGeom>
        </p:spPr>
      </p:pic>
      <p:sp>
        <p:nvSpPr>
          <p:cNvPr id="29" name="テキスト ボックス 28">
            <a:extLst>
              <a:ext uri="{FF2B5EF4-FFF2-40B4-BE49-F238E27FC236}">
                <a16:creationId xmlns:a16="http://schemas.microsoft.com/office/drawing/2014/main" id="{D90901E5-4D38-446B-BBDB-3BA60C9EF403}"/>
              </a:ext>
            </a:extLst>
          </p:cNvPr>
          <p:cNvSpPr txBox="1"/>
          <p:nvPr/>
        </p:nvSpPr>
        <p:spPr>
          <a:xfrm>
            <a:off x="5720575" y="6400559"/>
            <a:ext cx="4917688" cy="276999"/>
          </a:xfrm>
          <a:prstGeom prst="rect">
            <a:avLst/>
          </a:prstGeom>
          <a:noFill/>
        </p:spPr>
        <p:txBody>
          <a:bodyPr wrap="square">
            <a:spAutoFit/>
          </a:bodyPr>
          <a:lstStyle/>
          <a:p>
            <a:pPr algn="ctr"/>
            <a:r>
              <a:rPr lang="en-US" altLang="ja-JP" sz="1200" dirty="0">
                <a:latin typeface="BIZ UDP明朝 Medium" panose="02020500000000000000" pitchFamily="18" charset="-128"/>
                <a:ea typeface="BIZ UDP明朝 Medium" panose="02020500000000000000" pitchFamily="18" charset="-128"/>
              </a:rPr>
              <a:t>https://predictioncenter.org/casp14/zscores_final.cgi</a:t>
            </a:r>
            <a:endParaRPr lang="ja-JP" altLang="en-US" sz="1200" dirty="0">
              <a:latin typeface="BIZ UDP明朝 Medium" panose="02020500000000000000" pitchFamily="18" charset="-128"/>
              <a:ea typeface="BIZ UDP明朝 Medium" panose="02020500000000000000" pitchFamily="18" charset="-128"/>
            </a:endParaRPr>
          </a:p>
        </p:txBody>
      </p:sp>
      <p:graphicFrame>
        <p:nvGraphicFramePr>
          <p:cNvPr id="14" name="表 13">
            <a:extLst>
              <a:ext uri="{FF2B5EF4-FFF2-40B4-BE49-F238E27FC236}">
                <a16:creationId xmlns:a16="http://schemas.microsoft.com/office/drawing/2014/main" id="{F9546350-3771-407C-950D-3AD904FC68D0}"/>
              </a:ext>
            </a:extLst>
          </p:cNvPr>
          <p:cNvGraphicFramePr>
            <a:graphicFrameLocks noGrp="1"/>
          </p:cNvGraphicFramePr>
          <p:nvPr/>
        </p:nvGraphicFramePr>
        <p:xfrm>
          <a:off x="-128347" y="1362303"/>
          <a:ext cx="5373029" cy="640080"/>
        </p:xfrm>
        <a:graphic>
          <a:graphicData uri="http://schemas.openxmlformats.org/drawingml/2006/table">
            <a:tbl>
              <a:tblPr/>
              <a:tblGrid>
                <a:gridCol w="5373029">
                  <a:extLst>
                    <a:ext uri="{9D8B030D-6E8A-4147-A177-3AD203B41FA5}">
                      <a16:colId xmlns:a16="http://schemas.microsoft.com/office/drawing/2014/main" val="842401811"/>
                    </a:ext>
                  </a:extLst>
                </a:gridCol>
              </a:tblGrid>
              <a:tr h="0">
                <a:tc>
                  <a:txBody>
                    <a:bodyPr/>
                    <a:lstStyle/>
                    <a:p>
                      <a:pPr algn="ctr"/>
                      <a:r>
                        <a:rPr lang="en-US" b="1" dirty="0">
                          <a:solidFill>
                            <a:srgbClr val="C00000"/>
                          </a:solidFill>
                          <a:effectLst/>
                          <a:latin typeface="Verdana" panose="020B0604030504040204" pitchFamily="34" charset="0"/>
                        </a:rPr>
                        <a:t>Critical Assessment of Techniques for Protein Structure Prediction</a:t>
                      </a:r>
                      <a:endParaRPr lang="en-US" dirty="0">
                        <a:solidFill>
                          <a:srgbClr val="C00000"/>
                        </a:solidFill>
                      </a:endParaRPr>
                    </a:p>
                  </a:txBody>
                  <a:tcPr anchor="ctr">
                    <a:lnL>
                      <a:noFill/>
                    </a:lnL>
                    <a:lnR>
                      <a:noFill/>
                    </a:lnR>
                    <a:lnT>
                      <a:noFill/>
                    </a:lnT>
                    <a:lnB>
                      <a:noFill/>
                    </a:lnB>
                    <a:noFill/>
                  </a:tcPr>
                </a:tc>
                <a:extLst>
                  <a:ext uri="{0D108BD9-81ED-4DB2-BD59-A6C34878D82A}">
                    <a16:rowId xmlns:a16="http://schemas.microsoft.com/office/drawing/2014/main" val="669368973"/>
                  </a:ext>
                </a:extLst>
              </a:tr>
            </a:tbl>
          </a:graphicData>
        </a:graphic>
      </p:graphicFrame>
      <p:pic>
        <p:nvPicPr>
          <p:cNvPr id="12" name="Picture 2">
            <a:hlinkClick r:id="rId4"/>
            <a:extLst>
              <a:ext uri="{FF2B5EF4-FFF2-40B4-BE49-F238E27FC236}">
                <a16:creationId xmlns:a16="http://schemas.microsoft.com/office/drawing/2014/main" id="{85836278-861F-4575-AFA5-BF09B0C3D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300" y="230733"/>
            <a:ext cx="38100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47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2"/>
          <a:stretch>
            <a:fillRect/>
          </a:stretch>
        </p:blipFill>
        <p:spPr>
          <a:xfrm>
            <a:off x="5820504" y="586024"/>
            <a:ext cx="2458792" cy="2183483"/>
          </a:xfrm>
          <a:prstGeom prst="rect">
            <a:avLst/>
          </a:prstGeom>
        </p:spPr>
      </p:pic>
      <p:pic>
        <p:nvPicPr>
          <p:cNvPr id="32" name="図 31"/>
          <p:cNvPicPr>
            <a:picLocks noChangeAspect="1"/>
          </p:cNvPicPr>
          <p:nvPr/>
        </p:nvPicPr>
        <p:blipFill>
          <a:blip r:embed="rId3"/>
          <a:stretch>
            <a:fillRect/>
          </a:stretch>
        </p:blipFill>
        <p:spPr>
          <a:xfrm>
            <a:off x="8758599" y="393815"/>
            <a:ext cx="2942976" cy="2304109"/>
          </a:xfrm>
          <a:prstGeom prst="rect">
            <a:avLst/>
          </a:prstGeom>
        </p:spPr>
      </p:pic>
      <p:pic>
        <p:nvPicPr>
          <p:cNvPr id="59" name="図 58"/>
          <p:cNvPicPr>
            <a:picLocks noChangeAspect="1"/>
          </p:cNvPicPr>
          <p:nvPr/>
        </p:nvPicPr>
        <p:blipFill>
          <a:blip r:embed="rId4"/>
          <a:stretch>
            <a:fillRect/>
          </a:stretch>
        </p:blipFill>
        <p:spPr>
          <a:xfrm>
            <a:off x="1186687" y="410420"/>
            <a:ext cx="961270" cy="1062943"/>
          </a:xfrm>
          <a:prstGeom prst="rect">
            <a:avLst/>
          </a:prstGeom>
        </p:spPr>
      </p:pic>
      <p:pic>
        <p:nvPicPr>
          <p:cNvPr id="60" name="図 59"/>
          <p:cNvPicPr>
            <a:picLocks noChangeAspect="1"/>
          </p:cNvPicPr>
          <p:nvPr/>
        </p:nvPicPr>
        <p:blipFill>
          <a:blip r:embed="rId5"/>
          <a:stretch>
            <a:fillRect/>
          </a:stretch>
        </p:blipFill>
        <p:spPr>
          <a:xfrm>
            <a:off x="99794" y="389417"/>
            <a:ext cx="1086893" cy="1059143"/>
          </a:xfrm>
          <a:prstGeom prst="rect">
            <a:avLst/>
          </a:prstGeom>
        </p:spPr>
      </p:pic>
      <p:pic>
        <p:nvPicPr>
          <p:cNvPr id="61" name="図 60"/>
          <p:cNvPicPr>
            <a:picLocks noChangeAspect="1"/>
          </p:cNvPicPr>
          <p:nvPr/>
        </p:nvPicPr>
        <p:blipFill>
          <a:blip r:embed="rId6"/>
          <a:stretch>
            <a:fillRect/>
          </a:stretch>
        </p:blipFill>
        <p:spPr>
          <a:xfrm>
            <a:off x="1198500" y="1821532"/>
            <a:ext cx="742061" cy="1130291"/>
          </a:xfrm>
          <a:prstGeom prst="rect">
            <a:avLst/>
          </a:prstGeom>
        </p:spPr>
      </p:pic>
      <p:pic>
        <p:nvPicPr>
          <p:cNvPr id="62" name="図 61"/>
          <p:cNvPicPr>
            <a:picLocks noChangeAspect="1"/>
          </p:cNvPicPr>
          <p:nvPr/>
        </p:nvPicPr>
        <p:blipFill>
          <a:blip r:embed="rId7"/>
          <a:stretch>
            <a:fillRect/>
          </a:stretch>
        </p:blipFill>
        <p:spPr>
          <a:xfrm>
            <a:off x="190633" y="1747034"/>
            <a:ext cx="912599" cy="1190575"/>
          </a:xfrm>
          <a:prstGeom prst="rect">
            <a:avLst/>
          </a:prstGeom>
        </p:spPr>
      </p:pic>
      <p:pic>
        <p:nvPicPr>
          <p:cNvPr id="50" name="Picture 3" descr="RNApoly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020" y="3532866"/>
            <a:ext cx="3263963" cy="33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0" descr="figure-01-02.jpg                                               0002D558projects                       B63F167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383103">
            <a:off x="968387" y="1120633"/>
            <a:ext cx="3298234" cy="1022284"/>
          </a:xfrm>
          <a:prstGeom prst="rect">
            <a:avLst/>
          </a:prstGeom>
          <a:noFill/>
          <a:extLst>
            <a:ext uri="{909E8E84-426E-40DD-AFC4-6F175D3DCCD1}">
              <a14:hiddenFill xmlns:a14="http://schemas.microsoft.com/office/drawing/2010/main">
                <a:solidFill>
                  <a:srgbClr val="FFFFFF"/>
                </a:solidFill>
              </a14:hiddenFill>
            </a:ext>
          </a:extLst>
        </p:spPr>
      </p:pic>
      <p:sp>
        <p:nvSpPr>
          <p:cNvPr id="7" name="二等辺三角形 6"/>
          <p:cNvSpPr/>
          <p:nvPr/>
        </p:nvSpPr>
        <p:spPr>
          <a:xfrm>
            <a:off x="7026956" y="2098173"/>
            <a:ext cx="3006291" cy="2193323"/>
          </a:xfrm>
          <a:prstGeom prst="triangle">
            <a:avLst/>
          </a:prstGeom>
          <a:solidFill>
            <a:schemeClr val="accent2">
              <a:lumMod val="75000"/>
            </a:schemeClr>
          </a:solidFill>
          <a:ln>
            <a:solidFill>
              <a:srgbClr val="C00000"/>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41514" y="3053779"/>
            <a:ext cx="1568918" cy="664143"/>
          </a:xfrm>
          <a:prstGeom prst="round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Meiryo UI" panose="020B0604030504040204" pitchFamily="50" charset="-128"/>
                <a:ea typeface="Meiryo UI" panose="020B0604030504040204" pitchFamily="50" charset="-128"/>
              </a:rPr>
              <a:t>DNA</a:t>
            </a:r>
          </a:p>
          <a:p>
            <a:pPr algn="ctr"/>
            <a:r>
              <a:rPr lang="ja-JP" altLang="en-US" b="1" dirty="0">
                <a:solidFill>
                  <a:schemeClr val="bg1"/>
                </a:solidFill>
                <a:latin typeface="Meiryo UI" panose="020B0604030504040204" pitchFamily="50" charset="-128"/>
                <a:ea typeface="Meiryo UI" panose="020B0604030504040204" pitchFamily="50" charset="-128"/>
              </a:rPr>
              <a:t>（核酸）</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2" name="角丸四角形 11"/>
          <p:cNvSpPr/>
          <p:nvPr/>
        </p:nvSpPr>
        <p:spPr>
          <a:xfrm>
            <a:off x="7811010" y="2382425"/>
            <a:ext cx="1470076" cy="596786"/>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13" name="角丸四角形 12"/>
          <p:cNvSpPr/>
          <p:nvPr/>
        </p:nvSpPr>
        <p:spPr>
          <a:xfrm>
            <a:off x="5273859" y="3079965"/>
            <a:ext cx="1644281" cy="623236"/>
          </a:xfrm>
          <a:prstGeom prst="roundRect">
            <a:avLst/>
          </a:prstGeom>
          <a:solidFill>
            <a:schemeClr val="accent4">
              <a:lumMod val="60000"/>
              <a:lumOff val="4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5" name="右矢印 14"/>
          <p:cNvSpPr/>
          <p:nvPr/>
        </p:nvSpPr>
        <p:spPr>
          <a:xfrm>
            <a:off x="7011334" y="3248887"/>
            <a:ext cx="530994"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9515784" y="3245664"/>
            <a:ext cx="890485" cy="2872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2182762" y="312633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2893017" y="3063717"/>
            <a:ext cx="1568918" cy="664143"/>
          </a:xfrm>
          <a:prstGeom prst="round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b="1" dirty="0">
                <a:solidFill>
                  <a:schemeClr val="tx1"/>
                </a:solidFill>
                <a:latin typeface="Meiryo UI" panose="020B0604030504040204" pitchFamily="50" charset="-128"/>
                <a:ea typeface="Meiryo UI" panose="020B0604030504040204" pitchFamily="50" charset="-128"/>
              </a:rPr>
              <a:t>mRNA</a:t>
            </a: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6" name="正方形/長方形 5"/>
          <p:cNvSpPr/>
          <p:nvPr/>
        </p:nvSpPr>
        <p:spPr>
          <a:xfrm>
            <a:off x="2994220" y="3395788"/>
            <a:ext cx="1359668" cy="276999"/>
          </a:xfrm>
          <a:prstGeom prst="rect">
            <a:avLst/>
          </a:prstGeom>
        </p:spPr>
        <p:txBody>
          <a:bodyPr wrap="none">
            <a:spAutoFit/>
          </a:bodyPr>
          <a:lstStyle/>
          <a:p>
            <a:pPr algn="ctr"/>
            <a:r>
              <a:rPr lang="en-US" altLang="ja-JP" sz="1200" dirty="0">
                <a:latin typeface="Meiryo UI" panose="020B0604030504040204" pitchFamily="50" charset="-128"/>
                <a:ea typeface="Meiryo UI" panose="020B0604030504040204" pitchFamily="50" charset="-128"/>
              </a:rPr>
              <a:t>Messenger RNA</a:t>
            </a:r>
            <a:endParaRPr lang="ja-JP" altLang="en-US" sz="1200" dirty="0">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2150384" y="3217450"/>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転写</a:t>
            </a:r>
          </a:p>
        </p:txBody>
      </p:sp>
      <p:sp>
        <p:nvSpPr>
          <p:cNvPr id="55" name="右矢印 54"/>
          <p:cNvSpPr/>
          <p:nvPr/>
        </p:nvSpPr>
        <p:spPr>
          <a:xfrm>
            <a:off x="4530775" y="3132889"/>
            <a:ext cx="649890" cy="4883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4498397" y="3214061"/>
            <a:ext cx="644990" cy="338554"/>
          </a:xfrm>
          <a:prstGeom prst="rect">
            <a:avLst/>
          </a:prstGeom>
          <a:noFill/>
        </p:spPr>
        <p:txBody>
          <a:bodyPr wrap="square" rtlCol="0">
            <a:spAutoFit/>
          </a:bodyP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翻訳</a:t>
            </a:r>
          </a:p>
        </p:txBody>
      </p:sp>
      <p:sp>
        <p:nvSpPr>
          <p:cNvPr id="66" name="テキスト ボックス 65"/>
          <p:cNvSpPr txBox="1"/>
          <p:nvPr/>
        </p:nvSpPr>
        <p:spPr>
          <a:xfrm>
            <a:off x="508446" y="124175"/>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プリン塩基</a:t>
            </a:r>
          </a:p>
        </p:txBody>
      </p:sp>
      <p:sp>
        <p:nvSpPr>
          <p:cNvPr id="67" name="テキスト ボックス 66"/>
          <p:cNvSpPr txBox="1"/>
          <p:nvPr/>
        </p:nvSpPr>
        <p:spPr>
          <a:xfrm>
            <a:off x="535356" y="1585638"/>
            <a:ext cx="1196051"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ぴリミジン塩基</a:t>
            </a:r>
          </a:p>
        </p:txBody>
      </p:sp>
      <p:pic>
        <p:nvPicPr>
          <p:cNvPr id="31" name="図 30"/>
          <p:cNvPicPr>
            <a:picLocks noChangeAspect="1"/>
          </p:cNvPicPr>
          <p:nvPr/>
        </p:nvPicPr>
        <p:blipFill>
          <a:blip r:embed="rId10"/>
          <a:stretch>
            <a:fillRect/>
          </a:stretch>
        </p:blipFill>
        <p:spPr>
          <a:xfrm>
            <a:off x="4525919" y="0"/>
            <a:ext cx="854378" cy="3077093"/>
          </a:xfrm>
          <a:prstGeom prst="rect">
            <a:avLst/>
          </a:prstGeom>
        </p:spPr>
      </p:pic>
      <p:sp>
        <p:nvSpPr>
          <p:cNvPr id="33" name="テキスト ボックス 32"/>
          <p:cNvSpPr txBox="1"/>
          <p:nvPr/>
        </p:nvSpPr>
        <p:spPr>
          <a:xfrm>
            <a:off x="8365858" y="102732"/>
            <a:ext cx="3548268"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糖鎖の働きにより成熟したタンパク質へ</a:t>
            </a:r>
          </a:p>
        </p:txBody>
      </p:sp>
      <p:sp>
        <p:nvSpPr>
          <p:cNvPr id="34" name="テキスト ボックス 33"/>
          <p:cNvSpPr txBox="1"/>
          <p:nvPr/>
        </p:nvSpPr>
        <p:spPr>
          <a:xfrm rot="2061295">
            <a:off x="10783542" y="1522765"/>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5" name="テキスト ボックス 34"/>
          <p:cNvSpPr txBox="1"/>
          <p:nvPr/>
        </p:nvSpPr>
        <p:spPr>
          <a:xfrm>
            <a:off x="8758891" y="1634821"/>
            <a:ext cx="1006401" cy="646331"/>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糖鎖</a:t>
            </a:r>
          </a:p>
        </p:txBody>
      </p:sp>
      <p:sp>
        <p:nvSpPr>
          <p:cNvPr id="36" name="テキスト ボックス 35"/>
          <p:cNvSpPr txBox="1"/>
          <p:nvPr/>
        </p:nvSpPr>
        <p:spPr>
          <a:xfrm>
            <a:off x="9587008" y="685639"/>
            <a:ext cx="119605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←糖鎖</a:t>
            </a:r>
          </a:p>
        </p:txBody>
      </p:sp>
      <p:sp>
        <p:nvSpPr>
          <p:cNvPr id="37" name="テキスト ボックス 36"/>
          <p:cNvSpPr txBox="1"/>
          <p:nvPr/>
        </p:nvSpPr>
        <p:spPr>
          <a:xfrm>
            <a:off x="3460454" y="1949287"/>
            <a:ext cx="1596843" cy="523220"/>
          </a:xfrm>
          <a:prstGeom prst="rect">
            <a:avLst/>
          </a:prstGeom>
          <a:noFill/>
        </p:spPr>
        <p:txBody>
          <a:bodyPr wrap="square" rtlCol="0">
            <a:spAutoFit/>
          </a:bodyPr>
          <a:lstStyle/>
          <a:p>
            <a:pPr algn="r"/>
            <a:r>
              <a:rPr kumimoji="1" lang="en-US" altLang="ja-JP" sz="2800" b="1" dirty="0">
                <a:solidFill>
                  <a:schemeClr val="accent2">
                    <a:lumMod val="50000"/>
                  </a:schemeClr>
                </a:solidFill>
                <a:latin typeface="Meiryo UI" panose="020B0604030504040204" pitchFamily="50" charset="-128"/>
                <a:ea typeface="Meiryo UI" panose="020B0604030504040204" pitchFamily="50" charset="-128"/>
              </a:rPr>
              <a:t>RNA</a:t>
            </a:r>
            <a:r>
              <a:rPr kumimoji="1" lang="ja-JP" altLang="en-US" sz="2800" b="1" dirty="0">
                <a:latin typeface="Meiryo UI" panose="020B0604030504040204" pitchFamily="50" charset="-128"/>
                <a:ea typeface="Meiryo UI" panose="020B0604030504040204" pitchFamily="50" charset="-128"/>
              </a:rPr>
              <a:t>→</a:t>
            </a:r>
          </a:p>
        </p:txBody>
      </p:sp>
      <p:sp>
        <p:nvSpPr>
          <p:cNvPr id="38" name="テキスト ボックス 37"/>
          <p:cNvSpPr txBox="1"/>
          <p:nvPr/>
        </p:nvSpPr>
        <p:spPr>
          <a:xfrm>
            <a:off x="3819554" y="987907"/>
            <a:ext cx="831343" cy="95410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アデニン</a:t>
            </a:r>
            <a:endParaRPr kumimoji="1"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グアニン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latin typeface="Meiryo UI" panose="020B0604030504040204" pitchFamily="50" charset="-128"/>
                <a:ea typeface="Meiryo UI" panose="020B0604030504040204" pitchFamily="50" charset="-128"/>
              </a:rPr>
              <a:t>シトシン</a:t>
            </a:r>
            <a:endParaRPr lang="en-US" altLang="ja-JP" sz="1400" b="1" dirty="0">
              <a:latin typeface="Meiryo UI" panose="020B0604030504040204" pitchFamily="50" charset="-128"/>
              <a:ea typeface="Meiryo UI" panose="020B0604030504040204" pitchFamily="50" charset="-128"/>
            </a:endParaRPr>
          </a:p>
          <a:p>
            <a:pPr algn="ctr"/>
            <a:r>
              <a:rPr lang="ja-JP" altLang="en-US" sz="1400" b="1" dirty="0">
                <a:solidFill>
                  <a:srgbClr val="FF0000"/>
                </a:solidFill>
                <a:latin typeface="Meiryo UI" panose="020B0604030504040204" pitchFamily="50" charset="-128"/>
                <a:ea typeface="Meiryo UI" panose="020B0604030504040204" pitchFamily="50" charset="-128"/>
              </a:rPr>
              <a:t>ウラシル</a:t>
            </a:r>
            <a:endParaRPr kumimoji="1"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5640267" y="99083"/>
            <a:ext cx="2540053"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生まれたてのタンパク質</a:t>
            </a:r>
          </a:p>
        </p:txBody>
      </p:sp>
      <p:sp>
        <p:nvSpPr>
          <p:cNvPr id="40" name="テキスト ボックス 39"/>
          <p:cNvSpPr txBox="1"/>
          <p:nvPr/>
        </p:nvSpPr>
        <p:spPr>
          <a:xfrm>
            <a:off x="4804782" y="2626773"/>
            <a:ext cx="2693890" cy="461665"/>
          </a:xfrm>
          <a:prstGeom prst="rect">
            <a:avLst/>
          </a:prstGeom>
          <a:noFill/>
        </p:spPr>
        <p:txBody>
          <a:bodyPr wrap="square" rtlCol="0">
            <a:spAutoFit/>
          </a:bodyPr>
          <a:lstStyle/>
          <a:p>
            <a:pPr algn="ctr"/>
            <a:r>
              <a:rPr kumimoji="1" lang="en-US" altLang="ja-JP" sz="1200" dirty="0">
                <a:latin typeface="Meiryo UI" panose="020B0604030504040204" pitchFamily="50" charset="-128"/>
                <a:ea typeface="Meiryo UI" panose="020B0604030504040204" pitchFamily="50" charset="-128"/>
              </a:rPr>
              <a:t>20</a:t>
            </a:r>
            <a:r>
              <a:rPr kumimoji="1" lang="ja-JP" altLang="en-US" sz="1200" dirty="0">
                <a:latin typeface="Meiryo UI" panose="020B0604030504040204" pitchFamily="50" charset="-128"/>
                <a:ea typeface="Meiryo UI" panose="020B0604030504040204" pitchFamily="50" charset="-128"/>
              </a:rPr>
              <a:t>のアミノ酸から</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細胞内のリボソームで生合成される</a:t>
            </a:r>
            <a:endParaRPr kumimoji="1" lang="en-US" altLang="ja-JP" sz="1200" dirty="0">
              <a:latin typeface="Meiryo UI" panose="020B0604030504040204" pitchFamily="50" charset="-128"/>
              <a:ea typeface="Meiryo UI" panose="020B0604030504040204" pitchFamily="50" charset="-128"/>
            </a:endParaRPr>
          </a:p>
        </p:txBody>
      </p:sp>
      <p:sp>
        <p:nvSpPr>
          <p:cNvPr id="42" name="右矢印 41"/>
          <p:cNvSpPr/>
          <p:nvPr/>
        </p:nvSpPr>
        <p:spPr>
          <a:xfrm>
            <a:off x="5380297" y="1365099"/>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8239540" y="1359093"/>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p:cNvSpPr/>
          <p:nvPr/>
        </p:nvSpPr>
        <p:spPr>
          <a:xfrm>
            <a:off x="3263303" y="1365965"/>
            <a:ext cx="440207" cy="576915"/>
          </a:xfrm>
          <a:prstGeom prst="rightArrow">
            <a:avLst/>
          </a:prstGeom>
          <a:solidFill>
            <a:schemeClr val="accent6">
              <a:lumMod val="75000"/>
            </a:schemeClr>
          </a:solidFill>
          <a:ln>
            <a:solidFill>
              <a:schemeClr val="accent6">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吹き出し 44"/>
          <p:cNvSpPr/>
          <p:nvPr/>
        </p:nvSpPr>
        <p:spPr>
          <a:xfrm>
            <a:off x="4075044" y="4501452"/>
            <a:ext cx="1817650" cy="2030145"/>
          </a:xfrm>
          <a:prstGeom prst="wedgeRoundRectCallout">
            <a:avLst>
              <a:gd name="adj1" fmla="val -72199"/>
              <a:gd name="adj2" fmla="val -8545"/>
              <a:gd name="adj3" fmla="val 16667"/>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ポリメラーゼ</a:t>
            </a:r>
            <a:r>
              <a:rPr lang="ja-JP" altLang="en-US" sz="1200" dirty="0">
                <a:solidFill>
                  <a:schemeClr val="tx1"/>
                </a:solidFill>
                <a:latin typeface="Meiryo UI" panose="020B0604030504040204" pitchFamily="50" charset="-128"/>
                <a:ea typeface="Meiryo UI" panose="020B0604030504040204" pitchFamily="50" charset="-128"/>
              </a:rPr>
              <a:t>は、</a:t>
            </a:r>
            <a:r>
              <a:rPr lang="en-US" altLang="ja-JP" sz="1200" dirty="0">
                <a:solidFill>
                  <a:schemeClr val="tx1"/>
                </a:solidFill>
                <a:latin typeface="Meiryo UI" panose="020B0604030504040204" pitchFamily="50" charset="-128"/>
                <a:ea typeface="Meiryo UI" panose="020B0604030504040204" pitchFamily="50" charset="-128"/>
              </a:rPr>
              <a:t>DNA</a:t>
            </a:r>
            <a:r>
              <a:rPr lang="ja-JP" altLang="en-US" sz="1200" dirty="0">
                <a:solidFill>
                  <a:schemeClr val="tx1"/>
                </a:solidFill>
                <a:latin typeface="Meiryo UI" panose="020B0604030504040204" pitchFamily="50" charset="-128"/>
                <a:ea typeface="Meiryo UI" panose="020B0604030504040204" pitchFamily="50" charset="-128"/>
              </a:rPr>
              <a:t>の二重ラセンをほどきながら、二本鎖のうち鋳型となる鎖の塩基の配列を読んで、これと相補的な塩基をもったヌクレオチドを取り込み結合し「</a:t>
            </a:r>
            <a:r>
              <a:rPr lang="ja-JP" altLang="en-US" sz="1200" b="1" dirty="0">
                <a:solidFill>
                  <a:schemeClr val="tx1"/>
                </a:solidFill>
                <a:latin typeface="Meiryo UI" panose="020B0604030504040204" pitchFamily="50" charset="-128"/>
                <a:ea typeface="Meiryo UI" panose="020B0604030504040204" pitchFamily="50" charset="-128"/>
              </a:rPr>
              <a:t>メッセンジャー</a:t>
            </a:r>
            <a:r>
              <a:rPr lang="en-US" altLang="ja-JP" sz="1200" b="1" dirty="0">
                <a:solidFill>
                  <a:schemeClr val="tx1"/>
                </a:solidFill>
                <a:latin typeface="Meiryo UI" panose="020B0604030504040204" pitchFamily="50" charset="-128"/>
                <a:ea typeface="Meiryo UI" panose="020B0604030504040204" pitchFamily="50" charset="-128"/>
              </a:rPr>
              <a:t>RNA</a:t>
            </a:r>
            <a:r>
              <a:rPr lang="ja-JP" altLang="en-US" sz="1200" b="1" dirty="0">
                <a:solidFill>
                  <a:schemeClr val="tx1"/>
                </a:solidFill>
                <a:latin typeface="Meiryo UI" panose="020B0604030504040204" pitchFamily="50" charset="-128"/>
                <a:ea typeface="Meiryo UI" panose="020B0604030504040204" pitchFamily="50" charset="-128"/>
              </a:rPr>
              <a:t>」（</a:t>
            </a:r>
            <a:r>
              <a:rPr lang="en-US" altLang="ja-JP" sz="1200" b="1" dirty="0">
                <a:solidFill>
                  <a:schemeClr val="tx1"/>
                </a:solidFill>
                <a:latin typeface="Meiryo UI" panose="020B0604030504040204" pitchFamily="50" charset="-128"/>
                <a:ea typeface="Meiryo UI" panose="020B0604030504040204" pitchFamily="50" charset="-128"/>
              </a:rPr>
              <a:t>mRNA</a:t>
            </a:r>
            <a:r>
              <a:rPr lang="ja-JP" altLang="en-US" sz="1200" b="1"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を合成。</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3926648" y="4134025"/>
            <a:ext cx="2168984" cy="369332"/>
          </a:xfrm>
          <a:prstGeom prst="rect">
            <a:avLst/>
          </a:prstGeom>
          <a:noFill/>
        </p:spPr>
        <p:txBody>
          <a:bodyPr wrap="square" rtlCol="0">
            <a:spAutoFit/>
          </a:bodyPr>
          <a:lstStyle/>
          <a:p>
            <a:pPr algn="ctr"/>
            <a:r>
              <a:rPr kumimoji="1" lang="en-US" altLang="ja-JP" b="1" dirty="0">
                <a:latin typeface="Meiryo UI" panose="020B0604030504040204" pitchFamily="50" charset="-128"/>
                <a:ea typeface="Meiryo UI" panose="020B0604030504040204" pitchFamily="50" charset="-128"/>
              </a:rPr>
              <a:t>RNA</a:t>
            </a:r>
            <a:r>
              <a:rPr kumimoji="1" lang="ja-JP" altLang="en-US" b="1" dirty="0">
                <a:latin typeface="Meiryo UI" panose="020B0604030504040204" pitchFamily="50" charset="-128"/>
                <a:ea typeface="Meiryo UI" panose="020B0604030504040204" pitchFamily="50" charset="-128"/>
              </a:rPr>
              <a:t>ポリメラーゼ</a:t>
            </a:r>
          </a:p>
        </p:txBody>
      </p:sp>
      <p:sp>
        <p:nvSpPr>
          <p:cNvPr id="48" name="角丸四角形 47"/>
          <p:cNvSpPr/>
          <p:nvPr/>
        </p:nvSpPr>
        <p:spPr>
          <a:xfrm>
            <a:off x="7581370" y="3750844"/>
            <a:ext cx="1901792" cy="445119"/>
          </a:xfrm>
          <a:prstGeom prst="roundRect">
            <a:avLst/>
          </a:prstGeom>
          <a:solidFill>
            <a:srgbClr val="002060"/>
          </a:solidFill>
          <a:ln>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Meiryo UI" panose="020B0604030504040204" pitchFamily="50" charset="-128"/>
                <a:ea typeface="Meiryo UI" panose="020B0604030504040204" pitchFamily="50" charset="-128"/>
              </a:rPr>
              <a:t>★糖鎖修飾★</a:t>
            </a:r>
          </a:p>
        </p:txBody>
      </p:sp>
      <p:sp>
        <p:nvSpPr>
          <p:cNvPr id="51" name="角丸四角形 50"/>
          <p:cNvSpPr/>
          <p:nvPr/>
        </p:nvSpPr>
        <p:spPr>
          <a:xfrm>
            <a:off x="6340509" y="5279196"/>
            <a:ext cx="2132282" cy="557204"/>
          </a:xfrm>
          <a:prstGeom prst="round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糖鎖の効用</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52" name="角丸四角形 51"/>
          <p:cNvSpPr/>
          <p:nvPr/>
        </p:nvSpPr>
        <p:spPr>
          <a:xfrm>
            <a:off x="7581370" y="3053759"/>
            <a:ext cx="1901791" cy="623236"/>
          </a:xfrm>
          <a:prstGeom prst="roundRect">
            <a:avLst/>
          </a:prstGeom>
          <a:solidFill>
            <a:srgbClr val="FFFF00"/>
          </a:solidFill>
          <a:effectLst>
            <a:glow rad="228600">
              <a:schemeClr val="accent4">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タンパク質</a:t>
            </a:r>
            <a:endParaRPr kumimoji="1" lang="en-US" altLang="ja-JP" b="1" dirty="0">
              <a:solidFill>
                <a:schemeClr val="tx1"/>
              </a:solidFill>
              <a:latin typeface="Meiryo UI" panose="020B0604030504040204" pitchFamily="50" charset="-128"/>
              <a:ea typeface="Meiryo UI" panose="020B0604030504040204" pitchFamily="50" charset="-128"/>
            </a:endParaRPr>
          </a:p>
          <a:p>
            <a:pPr algn="ctr"/>
            <a:r>
              <a:rPr kumimoji="1" lang="ja-JP" altLang="en-US" b="1" dirty="0">
                <a:solidFill>
                  <a:schemeClr val="tx1"/>
                </a:solidFill>
                <a:latin typeface="Meiryo UI" panose="020B0604030504040204" pitchFamily="50" charset="-128"/>
                <a:ea typeface="Meiryo UI" panose="020B0604030504040204" pitchFamily="50" charset="-128"/>
              </a:rPr>
              <a:t>翻訳後修飾</a:t>
            </a:r>
          </a:p>
        </p:txBody>
      </p:sp>
      <p:sp>
        <p:nvSpPr>
          <p:cNvPr id="54" name="テキスト ボックス 53"/>
          <p:cNvSpPr txBox="1"/>
          <p:nvPr/>
        </p:nvSpPr>
        <p:spPr>
          <a:xfrm>
            <a:off x="6232489" y="4363079"/>
            <a:ext cx="5883309" cy="646331"/>
          </a:xfrm>
          <a:prstGeom prst="rect">
            <a:avLst/>
          </a:prstGeom>
          <a:noFill/>
        </p:spPr>
        <p:txBody>
          <a:bodyPr wrap="square" rtlCol="0">
            <a:spAutoFit/>
          </a:bodyPr>
          <a:lstStyle/>
          <a:p>
            <a:pPr algn="ctr"/>
            <a:r>
              <a:rPr kumimoji="1" lang="ja-JP" altLang="en-US" b="1" u="sng" dirty="0">
                <a:solidFill>
                  <a:srgbClr val="C00000"/>
                </a:solidFill>
                <a:latin typeface="Meiryo UI" panose="020B0604030504040204" pitchFamily="50" charset="-128"/>
                <a:ea typeface="Meiryo UI" panose="020B0604030504040204" pitchFamily="50" charset="-128"/>
              </a:rPr>
              <a:t>生まれたてのタンパク質に糖鎖が付くことで・・・</a:t>
            </a:r>
            <a:endParaRPr kumimoji="1" lang="en-US" altLang="ja-JP" b="1" u="sng" dirty="0">
              <a:solidFill>
                <a:srgbClr val="C00000"/>
              </a:solidFill>
              <a:latin typeface="Meiryo UI" panose="020B0604030504040204" pitchFamily="50" charset="-128"/>
              <a:ea typeface="Meiryo UI" panose="020B0604030504040204" pitchFamily="50" charset="-128"/>
            </a:endParaRPr>
          </a:p>
          <a:p>
            <a:pPr algn="ctr"/>
            <a:r>
              <a:rPr kumimoji="1" lang="ja-JP" altLang="en-US" b="1" dirty="0">
                <a:latin typeface="Meiryo UI" panose="020B0604030504040204" pitchFamily="50" charset="-128"/>
                <a:ea typeface="Meiryo UI" panose="020B0604030504040204" pitchFamily="50" charset="-128"/>
              </a:rPr>
              <a:t>タンパク質の</a:t>
            </a:r>
            <a:r>
              <a:rPr lang="ja-JP" altLang="en-US" b="1" dirty="0">
                <a:latin typeface="Meiryo UI" panose="020B0604030504040204" pitchFamily="50" charset="-128"/>
                <a:ea typeface="Meiryo UI" panose="020B0604030504040204" pitchFamily="50" charset="-128"/>
              </a:rPr>
              <a:t>構造が変化し、圧倒的な多様性が生まれる！</a:t>
            </a:r>
            <a:endParaRPr kumimoji="1" lang="ja-JP" altLang="en-US" b="1" dirty="0">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8488015" y="4974920"/>
            <a:ext cx="3209426" cy="1846659"/>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１．タンパク質の物性改良</a:t>
            </a:r>
            <a:endParaRPr kumimoji="1"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２．タンパク質の品質管理</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３．タンパク質の保護</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４．細胞の種類の識別</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５．ウィルス感染の入り口</a:t>
            </a:r>
            <a:endParaRPr lang="en-US" altLang="ja-JP" sz="1600" b="1"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６．細胞間の情報伝達のアンテナ</a:t>
            </a:r>
            <a:endParaRPr kumimoji="1"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７．薬を体内に運ぶ（</a:t>
            </a:r>
            <a:r>
              <a:rPr lang="en-US" altLang="ja-JP" sz="1600" b="1" dirty="0">
                <a:latin typeface="Meiryo UI" panose="020B0604030504040204" pitchFamily="50" charset="-128"/>
                <a:ea typeface="Meiryo UI" panose="020B0604030504040204" pitchFamily="50" charset="-128"/>
              </a:rPr>
              <a:t>DSS</a:t>
            </a:r>
            <a:r>
              <a:rPr lang="ja-JP" altLang="en-US"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10092728" y="2700211"/>
            <a:ext cx="1862704" cy="1569660"/>
          </a:xfrm>
          <a:prstGeom prst="rect">
            <a:avLst/>
          </a:prstGeom>
          <a:noFill/>
        </p:spPr>
        <p:txBody>
          <a:bodyPr wrap="square" rtlCol="0">
            <a:spAutoFit/>
          </a:bodyPr>
          <a:lstStyle/>
          <a:p>
            <a:pPr algn="ctr"/>
            <a:r>
              <a:rPr lang="ja-JP" altLang="en-US" sz="2400" b="1" u="sng" dirty="0">
                <a:latin typeface="Meiryo UI" panose="020B0604030504040204" pitchFamily="50" charset="-128"/>
                <a:ea typeface="Meiryo UI" panose="020B0604030504040204" pitchFamily="50" charset="-128"/>
              </a:rPr>
              <a:t>再生</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細胞死</a:t>
            </a:r>
            <a:endParaRPr lang="en-US" altLang="ja-JP" sz="2400" b="1" u="sng" dirty="0">
              <a:latin typeface="Meiryo UI" panose="020B0604030504040204" pitchFamily="50" charset="-128"/>
              <a:ea typeface="Meiryo UI" panose="020B0604030504040204" pitchFamily="50" charset="-128"/>
            </a:endParaRPr>
          </a:p>
          <a:p>
            <a:pPr algn="ctr"/>
            <a:r>
              <a:rPr lang="ja-JP" altLang="en-US" sz="2400" b="1" u="sng" dirty="0">
                <a:latin typeface="Meiryo UI" panose="020B0604030504040204" pitchFamily="50" charset="-128"/>
                <a:ea typeface="Meiryo UI" panose="020B0604030504040204" pitchFamily="50" charset="-128"/>
              </a:rPr>
              <a:t>分化・代謝</a:t>
            </a:r>
            <a:endParaRPr lang="en-US" altLang="ja-JP" sz="2400" b="1" u="sng" dirty="0">
              <a:latin typeface="Meiryo UI" panose="020B0604030504040204" pitchFamily="50" charset="-128"/>
              <a:ea typeface="Meiryo UI" panose="020B0604030504040204" pitchFamily="50" charset="-128"/>
            </a:endParaRPr>
          </a:p>
          <a:p>
            <a:pPr algn="ctr"/>
            <a:r>
              <a:rPr kumimoji="1" lang="ja-JP" altLang="en-US" sz="2400" b="1" u="sng" dirty="0">
                <a:latin typeface="Meiryo UI" panose="020B0604030504040204" pitchFamily="50" charset="-128"/>
                <a:ea typeface="Meiryo UI" panose="020B0604030504040204" pitchFamily="50" charset="-128"/>
              </a:rPr>
              <a:t>細胞</a:t>
            </a:r>
            <a:r>
              <a:rPr lang="ja-JP" altLang="en-US" sz="2400" b="1" u="sng" dirty="0">
                <a:latin typeface="Meiryo UI" panose="020B0604030504040204" pitchFamily="50" charset="-128"/>
                <a:ea typeface="Meiryo UI" panose="020B0604030504040204" pitchFamily="50" charset="-128"/>
              </a:rPr>
              <a:t>の増殖</a:t>
            </a:r>
            <a:endParaRPr kumimoji="1" lang="ja-JP" altLang="en-US" sz="2400" b="1" u="sng" dirty="0">
              <a:latin typeface="Meiryo UI" panose="020B0604030504040204" pitchFamily="50" charset="-128"/>
              <a:ea typeface="Meiryo UI" panose="020B0604030504040204" pitchFamily="50" charset="-128"/>
            </a:endParaRPr>
          </a:p>
        </p:txBody>
      </p:sp>
      <p:pic>
        <p:nvPicPr>
          <p:cNvPr id="69" name="Picture 9" descr="MCj0424466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0293" y="5898249"/>
            <a:ext cx="979150" cy="8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2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ox(i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09B1C8-830E-4674-9060-039A5139D064}"/>
              </a:ext>
            </a:extLst>
          </p:cNvPr>
          <p:cNvSpPr txBox="1"/>
          <p:nvPr/>
        </p:nvSpPr>
        <p:spPr>
          <a:xfrm>
            <a:off x="396489" y="1424211"/>
            <a:ext cx="11387674" cy="5139869"/>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sz="2000"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RNA</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　</a:t>
            </a:r>
            <a:r>
              <a:rPr lang="ja-JP" altLang="ja-JP" sz="2000" b="1" i="1" dirty="0">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中央銀行デジタル通貨（</a:t>
            </a:r>
            <a:r>
              <a:rPr lang="en-US" altLang="ja-JP" sz="2000" b="1" i="1" dirty="0">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CBDC</a:t>
            </a:r>
            <a:r>
              <a:rPr lang="ja-JP" altLang="ja-JP" sz="2000" b="1" i="1" dirty="0">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）の最新動向～</a:t>
            </a:r>
            <a:r>
              <a:rPr lang="ja-JP" altLang="ja-JP" sz="1600" b="1" i="1" dirty="0">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ブロックチェーン、デジタル基軸通貨</a:t>
            </a:r>
            <a:r>
              <a:rPr lang="ja-JP" altLang="ja-JP" sz="2000" b="1" i="1" dirty="0">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a:t>
            </a:r>
            <a:endParaRPr lang="en-US" altLang="ja-JP" sz="2000" b="1" i="1" dirty="0">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sz="2400"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日（月）　</a:t>
            </a:r>
            <a:r>
              <a:rPr lang="ja-JP" altLang="en-US" sz="2400" b="1" u="sng"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合成生物学</a:t>
            </a:r>
            <a:r>
              <a:rPr lang="ja-JP" altLang="en-US" sz="2400" b="1"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～拡大するバイオ経済とベンチャー企業～</a:t>
            </a:r>
            <a:endParaRPr lang="en-US" altLang="ja-JP" sz="2400" b="1"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400" b="1"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28</a:t>
            </a:r>
            <a:r>
              <a:rPr lang="ja-JP" altLang="en-US" sz="20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日（金）</a:t>
            </a:r>
            <a:r>
              <a:rPr lang="ja-JP" altLang="en-US" sz="2000"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rPr>
              <a:t>　未定ですが・・・</a:t>
            </a:r>
            <a:r>
              <a:rPr lang="ja-JP" altLang="en-US" sz="2000" b="1" dirty="0">
                <a:solidFill>
                  <a:srgbClr val="00206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2000" b="1" u="sng"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アップサイクル技術</a:t>
            </a:r>
            <a:r>
              <a:rPr lang="ja-JP" altLang="en-US" sz="2000" b="1" dirty="0">
                <a:solidFill>
                  <a:srgbClr val="00206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2000"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rPr>
              <a:t>を検討中です。</a:t>
            </a:r>
            <a:endParaRPr lang="en-US" altLang="ja-JP" sz="2000"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b="1" dirty="0">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1077218"/>
          </a:xfrm>
          <a:prstGeom prst="rect">
            <a:avLst/>
          </a:prstGeom>
          <a:noFill/>
        </p:spPr>
        <p:txBody>
          <a:bodyPr wrap="square" rtlCol="0">
            <a:spAutoFit/>
          </a:bodyPr>
          <a:lstStyle/>
          <a:p>
            <a:pPr algn="ctr"/>
            <a:r>
              <a:rPr kumimoji="1" lang="ja-JP" altLang="en-US" sz="3200" dirty="0">
                <a:solidFill>
                  <a:srgbClr val="C00000"/>
                </a:solidFill>
                <a:latin typeface="Amasis MT Pro Medium" panose="02040604050005020304" pitchFamily="18" charset="0"/>
                <a:ea typeface="BIZ UDP明朝 Medium" panose="02020500000000000000" pitchFamily="18" charset="-128"/>
              </a:rPr>
              <a:t>はじめに</a:t>
            </a:r>
            <a:endParaRPr kumimoji="1" lang="en-US" altLang="ja-JP" sz="3200" dirty="0">
              <a:solidFill>
                <a:srgbClr val="C00000"/>
              </a:solidFill>
              <a:latin typeface="Amasis MT Pro Medium" panose="02040604050005020304" pitchFamily="18" charset="0"/>
              <a:ea typeface="BIZ UDP明朝 Medium" panose="02020500000000000000" pitchFamily="18" charset="-128"/>
            </a:endParaRPr>
          </a:p>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447630" y="2501429"/>
            <a:ext cx="7230202" cy="830997"/>
          </a:xfrm>
          <a:prstGeom prst="rect">
            <a:avLst/>
          </a:prstGeom>
          <a:noFill/>
        </p:spPr>
        <p:txBody>
          <a:bodyPr wrap="square" rtlCol="0">
            <a:spAutoFit/>
          </a:bodyPr>
          <a:lstStyle/>
          <a:p>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Tree>
    <p:extLst>
      <p:ext uri="{BB962C8B-B14F-4D97-AF65-F5344CB8AC3E}">
        <p14:creationId xmlns:p14="http://schemas.microsoft.com/office/powerpoint/2010/main" val="330474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4B6378F-E7EC-4057-8C8C-A8C75A9DA749}"/>
              </a:ext>
            </a:extLst>
          </p:cNvPr>
          <p:cNvPicPr>
            <a:picLocks noChangeAspect="1"/>
          </p:cNvPicPr>
          <p:nvPr/>
        </p:nvPicPr>
        <p:blipFill>
          <a:blip r:embed="rId3"/>
          <a:stretch>
            <a:fillRect/>
          </a:stretch>
        </p:blipFill>
        <p:spPr>
          <a:xfrm>
            <a:off x="208361" y="1292032"/>
            <a:ext cx="4239450" cy="5567690"/>
          </a:xfrm>
          <a:prstGeom prst="rect">
            <a:avLst/>
          </a:prstGeom>
        </p:spPr>
      </p:pic>
      <p:sp>
        <p:nvSpPr>
          <p:cNvPr id="5" name="正方形/長方形 4"/>
          <p:cNvSpPr/>
          <p:nvPr/>
        </p:nvSpPr>
        <p:spPr>
          <a:xfrm>
            <a:off x="2549012" y="151722"/>
            <a:ext cx="7236853" cy="584775"/>
          </a:xfrm>
          <a:prstGeom prst="rect">
            <a:avLst/>
          </a:prstGeom>
        </p:spPr>
        <p:txBody>
          <a:bodyPr wrap="none">
            <a:spAutoFit/>
          </a:bodyPr>
          <a:lstStyle/>
          <a:p>
            <a:pPr algn="ctr"/>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Transformer</a:t>
            </a:r>
            <a:r>
              <a:rPr lang="ja-JP" altLang="en-US"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を利用した</a:t>
            </a:r>
            <a:r>
              <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RNA</a:t>
            </a:r>
            <a:r>
              <a:rPr lang="ja-JP" altLang="en-US"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構造解析</a:t>
            </a:r>
            <a:endParaRPr lang="en-US" altLang="ja-JP" sz="3200" b="1" i="0" dirty="0">
              <a:solidFill>
                <a:srgbClr val="0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4237415A-C653-4109-AA86-F59D325F367C}"/>
              </a:ext>
            </a:extLst>
          </p:cNvPr>
          <p:cNvSpPr txBox="1"/>
          <p:nvPr/>
        </p:nvSpPr>
        <p:spPr>
          <a:xfrm>
            <a:off x="5418034" y="5914877"/>
            <a:ext cx="6773966" cy="830997"/>
          </a:xfrm>
          <a:prstGeom prst="rect">
            <a:avLst/>
          </a:prstGeom>
          <a:noFill/>
        </p:spPr>
        <p:txBody>
          <a:bodyPr wrap="square">
            <a:spAutoFit/>
          </a:bodyPr>
          <a:lstStyle/>
          <a:p>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分子の立体構造予測に向けた最新技術として</a:t>
            </a:r>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（原子回転同変スコアラー）が登場。</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mRNA</a:t>
            </a:r>
            <a:r>
              <a:rPr lang="ja-JP" altLang="en-US" sz="1200" b="0" i="0" dirty="0">
                <a:solidFill>
                  <a:srgbClr val="000000"/>
                </a:solidFill>
                <a:effectLst/>
                <a:latin typeface="Meiryo UI" panose="020B0604030504040204" pitchFamily="50" charset="-128"/>
                <a:ea typeface="Meiryo UI" panose="020B0604030504040204" pitchFamily="50" charset="-128"/>
              </a:rPr>
              <a:t>などの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本鎖</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次元構造を持つが、折りたたみ構造についてはほとんどわかっていない。</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ja-JP" altLang="en-US" sz="1200" b="0" i="0" dirty="0">
                <a:solidFill>
                  <a:srgbClr val="000000"/>
                </a:solidFill>
                <a:effectLst/>
                <a:latin typeface="Meiryo UI" panose="020B0604030504040204" pitchFamily="50" charset="-128"/>
                <a:ea typeface="Meiryo UI" panose="020B0604030504040204" pitchFamily="50" charset="-128"/>
              </a:rPr>
              <a:t>利用可能な</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構造の数は、同じく折りたたみ構造を持つタンパク質の</a:t>
            </a:r>
            <a:r>
              <a:rPr lang="en-US" altLang="ja-JP" sz="1200" b="0" i="0" dirty="0">
                <a:solidFill>
                  <a:srgbClr val="000000"/>
                </a:solidFill>
                <a:effectLst/>
                <a:latin typeface="Meiryo UI" panose="020B0604030504040204" pitchFamily="50" charset="-128"/>
                <a:ea typeface="Meiryo UI" panose="020B0604030504040204" pitchFamily="50" charset="-128"/>
              </a:rPr>
              <a:t>1</a:t>
            </a:r>
            <a:r>
              <a:rPr lang="ja-JP" altLang="en-US" sz="1200" b="0" i="0" dirty="0">
                <a:solidFill>
                  <a:srgbClr val="000000"/>
                </a:solidFill>
                <a:effectLst/>
                <a:latin typeface="Meiryo UI" panose="020B0604030504040204" pitchFamily="50" charset="-128"/>
                <a:ea typeface="Meiryo UI" panose="020B0604030504040204" pitchFamily="50" charset="-128"/>
              </a:rPr>
              <a:t>％にも満たない状態。</a:t>
            </a:r>
            <a:endParaRPr lang="en-US" altLang="ja-JP" sz="1200" b="0" i="0" dirty="0">
              <a:solidFill>
                <a:srgbClr val="000000"/>
              </a:solidFill>
              <a:effectLst/>
              <a:latin typeface="Meiryo UI" panose="020B0604030504040204" pitchFamily="50" charset="-128"/>
              <a:ea typeface="Meiryo UI" panose="020B0604030504040204" pitchFamily="50" charset="-128"/>
            </a:endParaRPr>
          </a:p>
          <a:p>
            <a:r>
              <a:rPr lang="en-US" altLang="ja-JP" sz="1200" b="0" i="0" dirty="0">
                <a:solidFill>
                  <a:srgbClr val="000000"/>
                </a:solidFill>
                <a:effectLst/>
                <a:latin typeface="Meiryo UI" panose="020B0604030504040204" pitchFamily="50" charset="-128"/>
                <a:ea typeface="Meiryo UI" panose="020B0604030504040204" pitchFamily="50" charset="-128"/>
              </a:rPr>
              <a:t>ARES</a:t>
            </a:r>
            <a:r>
              <a:rPr lang="ja-JP" altLang="en-US" sz="1200" b="0" i="0" dirty="0">
                <a:solidFill>
                  <a:srgbClr val="000000"/>
                </a:solidFill>
                <a:effectLst/>
                <a:latin typeface="Meiryo UI" panose="020B0604030504040204" pitchFamily="50" charset="-128"/>
                <a:ea typeface="Meiryo UI" panose="020B0604030504040204" pitchFamily="50" charset="-128"/>
              </a:rPr>
              <a:t>は、</a:t>
            </a:r>
            <a:r>
              <a:rPr lang="en-US" altLang="ja-JP" sz="1200" b="0" i="0" dirty="0">
                <a:solidFill>
                  <a:srgbClr val="000000"/>
                </a:solidFill>
                <a:effectLst/>
                <a:latin typeface="Meiryo UI" panose="020B0604030504040204" pitchFamily="50" charset="-128"/>
                <a:ea typeface="Meiryo UI" panose="020B0604030504040204" pitchFamily="50" charset="-128"/>
              </a:rPr>
              <a:t>RNA</a:t>
            </a:r>
            <a:r>
              <a:rPr lang="ja-JP" altLang="en-US" sz="1200" b="0" i="0" dirty="0">
                <a:solidFill>
                  <a:srgbClr val="000000"/>
                </a:solidFill>
                <a:effectLst/>
                <a:latin typeface="Meiryo UI" panose="020B0604030504040204" pitchFamily="50" charset="-128"/>
                <a:ea typeface="Meiryo UI" panose="020B0604030504040204" pitchFamily="50" charset="-128"/>
              </a:rPr>
              <a:t>分子の各原子の</a:t>
            </a:r>
            <a:r>
              <a:rPr lang="en-US" altLang="ja-JP" sz="1200" b="0" i="0" dirty="0">
                <a:solidFill>
                  <a:srgbClr val="000000"/>
                </a:solidFill>
                <a:effectLst/>
                <a:latin typeface="Meiryo UI" panose="020B0604030504040204" pitchFamily="50" charset="-128"/>
                <a:ea typeface="Meiryo UI" panose="020B0604030504040204" pitchFamily="50" charset="-128"/>
              </a:rPr>
              <a:t>3</a:t>
            </a:r>
            <a:r>
              <a:rPr lang="ja-JP" altLang="en-US" sz="1200" b="0" i="0" dirty="0">
                <a:solidFill>
                  <a:srgbClr val="000000"/>
                </a:solidFill>
                <a:effectLst/>
                <a:latin typeface="Meiryo UI" panose="020B0604030504040204" pitchFamily="50" charset="-128"/>
                <a:ea typeface="Meiryo UI" panose="020B0604030504040204" pitchFamily="50" charset="-128"/>
              </a:rPr>
              <a:t>次元座標と化学元素の種類を処理して全体の構造を予測。</a:t>
            </a:r>
            <a:endParaRPr lang="ja-JP" altLang="en-US" sz="12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FAC8AF5-BCBB-4C1F-A32D-B095CB1A9186}"/>
              </a:ext>
            </a:extLst>
          </p:cNvPr>
          <p:cNvSpPr txBox="1"/>
          <p:nvPr/>
        </p:nvSpPr>
        <p:spPr>
          <a:xfrm>
            <a:off x="0" y="852599"/>
            <a:ext cx="5526169" cy="430887"/>
          </a:xfrm>
          <a:prstGeom prst="rect">
            <a:avLst/>
          </a:prstGeom>
          <a:noFill/>
        </p:spPr>
        <p:txBody>
          <a:bodyPr wrap="square">
            <a:spAutoFit/>
          </a:bodyPr>
          <a:lstStyle/>
          <a:p>
            <a:pPr algn="ctr"/>
            <a:r>
              <a:rPr lang="ja-JP" altLang="en-US" sz="1100" b="0" i="0" dirty="0">
                <a:solidFill>
                  <a:srgbClr val="333333"/>
                </a:solidFill>
                <a:effectLst/>
                <a:latin typeface="BIZ UDP明朝 Medium" panose="02020500000000000000" pitchFamily="18" charset="-128"/>
                <a:ea typeface="BIZ UDP明朝 Medium" panose="02020500000000000000" pitchFamily="18" charset="-128"/>
              </a:rPr>
              <a:t>機械学習を用いた</a:t>
            </a:r>
            <a:r>
              <a:rPr lang="en-US" altLang="ja-JP" sz="1100" b="0" i="0" dirty="0">
                <a:solidFill>
                  <a:srgbClr val="333333"/>
                </a:solidFill>
                <a:effectLst/>
                <a:latin typeface="BIZ UDP明朝 Medium" panose="02020500000000000000" pitchFamily="18" charset="-128"/>
                <a:ea typeface="BIZ UDP明朝 Medium" panose="02020500000000000000" pitchFamily="18" charset="-128"/>
              </a:rPr>
              <a:t>RNA</a:t>
            </a:r>
            <a:r>
              <a:rPr lang="ja-JP" altLang="en-US" sz="1100" b="0" i="0" dirty="0">
                <a:solidFill>
                  <a:srgbClr val="333333"/>
                </a:solidFill>
                <a:effectLst/>
                <a:latin typeface="BIZ UDP明朝 Medium" panose="02020500000000000000" pitchFamily="18" charset="-128"/>
                <a:ea typeface="BIZ UDP明朝 Medium" panose="02020500000000000000" pitchFamily="18" charset="-128"/>
              </a:rPr>
              <a:t>構造の予測は、タンパク質構造の予測よりはるかに難しい。</a:t>
            </a:r>
            <a:endParaRPr lang="en-US" altLang="ja-JP" sz="1100" b="0" i="0" dirty="0">
              <a:solidFill>
                <a:srgbClr val="333333"/>
              </a:solidFill>
              <a:effectLst/>
              <a:latin typeface="BIZ UDP明朝 Medium" panose="02020500000000000000" pitchFamily="18" charset="-128"/>
              <a:ea typeface="BIZ UDP明朝 Medium" panose="02020500000000000000" pitchFamily="18" charset="-128"/>
            </a:endParaRPr>
          </a:p>
          <a:p>
            <a:pPr algn="ctr"/>
            <a:r>
              <a:rPr lang="ja-JP" altLang="en-US" sz="1100" b="0" i="0" dirty="0">
                <a:solidFill>
                  <a:srgbClr val="333333"/>
                </a:solidFill>
                <a:effectLst/>
                <a:latin typeface="BIZ UDP明朝 Medium" panose="02020500000000000000" pitchFamily="18" charset="-128"/>
                <a:ea typeface="BIZ UDP明朝 Medium" panose="02020500000000000000" pitchFamily="18" charset="-128"/>
              </a:rPr>
              <a:t>そして、成功率も低いことが判明している。</a:t>
            </a:r>
            <a:endParaRPr lang="ja-JP" altLang="en-US" sz="1100" dirty="0">
              <a:latin typeface="BIZ UDP明朝 Medium" panose="02020500000000000000" pitchFamily="18" charset="-128"/>
              <a:ea typeface="BIZ UDP明朝 Medium" panose="02020500000000000000" pitchFamily="18" charset="-128"/>
            </a:endParaRPr>
          </a:p>
        </p:txBody>
      </p:sp>
      <p:sp>
        <p:nvSpPr>
          <p:cNvPr id="10" name="テキスト ボックス 9">
            <a:extLst>
              <a:ext uri="{FF2B5EF4-FFF2-40B4-BE49-F238E27FC236}">
                <a16:creationId xmlns:a16="http://schemas.microsoft.com/office/drawing/2014/main" id="{2A4AD6F7-BF56-4886-99B9-857E6B71A015}"/>
              </a:ext>
            </a:extLst>
          </p:cNvPr>
          <p:cNvSpPr txBox="1"/>
          <p:nvPr/>
        </p:nvSpPr>
        <p:spPr>
          <a:xfrm>
            <a:off x="5624534" y="886600"/>
            <a:ext cx="6097424" cy="523220"/>
          </a:xfrm>
          <a:prstGeom prst="rect">
            <a:avLst/>
          </a:prstGeom>
          <a:noFill/>
        </p:spPr>
        <p:txBody>
          <a:bodyPr wrap="square">
            <a:spAutoFit/>
          </a:bodyPr>
          <a:lstStyle/>
          <a:p>
            <a:pPr algn="ctr"/>
            <a:r>
              <a:rPr lang="en-US" altLang="ja-JP" sz="1400" dirty="0">
                <a:latin typeface="BIZ UDPゴシック" panose="020B0400000000000000" pitchFamily="50" charset="-128"/>
                <a:ea typeface="BIZ UDPゴシック" panose="020B0400000000000000" pitchFamily="50" charset="-128"/>
              </a:rPr>
              <a:t>Science</a:t>
            </a:r>
            <a:r>
              <a:rPr lang="ja-JP" altLang="en-US" sz="1400" dirty="0">
                <a:latin typeface="BIZ UDPゴシック" panose="020B0400000000000000" pitchFamily="50" charset="-128"/>
                <a:ea typeface="BIZ UDPゴシック" panose="020B0400000000000000" pitchFamily="50" charset="-128"/>
              </a:rPr>
              <a:t>に発表された「</a:t>
            </a:r>
            <a:r>
              <a:rPr lang="en-US" altLang="ja-JP" sz="1400" dirty="0">
                <a:latin typeface="BIZ UDPゴシック" panose="020B0400000000000000" pitchFamily="50" charset="-128"/>
                <a:ea typeface="BIZ UDPゴシック" panose="020B0400000000000000" pitchFamily="50" charset="-128"/>
              </a:rPr>
              <a:t>Geometric deep learning of RNA structure</a:t>
            </a:r>
            <a:r>
              <a:rPr lang="ja-JP" altLang="en-US" sz="1400" dirty="0">
                <a:latin typeface="BIZ UDPゴシック" panose="020B0400000000000000" pitchFamily="50" charset="-128"/>
                <a:ea typeface="BIZ UDPゴシック" panose="020B0400000000000000" pitchFamily="50" charset="-128"/>
              </a:rPr>
              <a:t>」には、</a:t>
            </a:r>
            <a:r>
              <a:rPr lang="en-US" altLang="ja-JP" sz="1400" dirty="0">
                <a:latin typeface="BIZ UDPゴシック" panose="020B0400000000000000" pitchFamily="50" charset="-128"/>
                <a:ea typeface="BIZ UDPゴシック" panose="020B0400000000000000" pitchFamily="50" charset="-128"/>
              </a:rPr>
              <a:t>RNA</a:t>
            </a:r>
            <a:r>
              <a:rPr lang="ja-JP" altLang="en-US" sz="1400" dirty="0">
                <a:latin typeface="BIZ UDPゴシック" panose="020B0400000000000000" pitchFamily="50" charset="-128"/>
                <a:ea typeface="BIZ UDPゴシック" panose="020B0400000000000000" pitchFamily="50" charset="-128"/>
              </a:rPr>
              <a:t>の</a:t>
            </a:r>
            <a:r>
              <a:rPr lang="en-US" altLang="ja-JP" sz="1400" dirty="0">
                <a:latin typeface="BIZ UDPゴシック" panose="020B0400000000000000" pitchFamily="50" charset="-128"/>
                <a:ea typeface="BIZ UDPゴシック" panose="020B0400000000000000" pitchFamily="50" charset="-128"/>
              </a:rPr>
              <a:t>3</a:t>
            </a:r>
            <a:r>
              <a:rPr lang="ja-JP" altLang="en-US" sz="1400" dirty="0">
                <a:latin typeface="BIZ UDPゴシック" panose="020B0400000000000000" pitchFamily="50" charset="-128"/>
                <a:ea typeface="BIZ UDPゴシック" panose="020B0400000000000000" pitchFamily="50" charset="-128"/>
              </a:rPr>
              <a:t>次元構造を解析する研究が紹介されている。</a:t>
            </a:r>
          </a:p>
        </p:txBody>
      </p:sp>
      <p:pic>
        <p:nvPicPr>
          <p:cNvPr id="7" name="Picture 2" descr="図1">
            <a:extLst>
              <a:ext uri="{FF2B5EF4-FFF2-40B4-BE49-F238E27FC236}">
                <a16:creationId xmlns:a16="http://schemas.microsoft.com/office/drawing/2014/main" id="{FE04F980-6151-45BE-B7F4-A08729395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68" y="1453309"/>
            <a:ext cx="6903390" cy="441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801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206058" y="49160"/>
            <a:ext cx="3720890" cy="461665"/>
          </a:xfrm>
          <a:prstGeom prst="rect">
            <a:avLst/>
          </a:prstGeom>
        </p:spPr>
        <p:txBody>
          <a:bodyPr wrap="none">
            <a:spAutoFit/>
          </a:bodyPr>
          <a:lstStyle/>
          <a:p>
            <a:pPr algn="ctr"/>
            <a:r>
              <a:rPr lang="en-US" altLang="ja-JP" sz="2400" i="0" dirty="0">
                <a:solidFill>
                  <a:srgbClr val="000000"/>
                </a:solidFill>
                <a:effectLst/>
                <a:latin typeface="BIZ UDP明朝 Medium" panose="02020500000000000000" pitchFamily="18" charset="-128"/>
                <a:ea typeface="BIZ UDP明朝 Medium" panose="02020500000000000000" pitchFamily="18" charset="-128"/>
              </a:rPr>
              <a:t>Transformer</a:t>
            </a:r>
            <a:r>
              <a:rPr lang="ja-JP" altLang="en-US" sz="2400" i="0" dirty="0">
                <a:solidFill>
                  <a:srgbClr val="000000"/>
                </a:solidFill>
                <a:effectLst/>
                <a:latin typeface="BIZ UDP明朝 Medium" panose="02020500000000000000" pitchFamily="18" charset="-128"/>
                <a:ea typeface="BIZ UDP明朝 Medium" panose="02020500000000000000" pitchFamily="18" charset="-128"/>
              </a:rPr>
              <a:t>の産業利用</a:t>
            </a:r>
            <a:endParaRPr lang="en-US" altLang="ja-JP" sz="2400" i="0" dirty="0">
              <a:solidFill>
                <a:srgbClr val="000000"/>
              </a:solidFill>
              <a:effectLst/>
              <a:latin typeface="BIZ UDP明朝 Medium" panose="02020500000000000000" pitchFamily="18" charset="-128"/>
              <a:ea typeface="BIZ UDP明朝 Medium" panose="02020500000000000000" pitchFamily="18" charset="-128"/>
            </a:endParaRPr>
          </a:p>
        </p:txBody>
      </p:sp>
      <p:graphicFrame>
        <p:nvGraphicFramePr>
          <p:cNvPr id="2" name="表 2">
            <a:extLst>
              <a:ext uri="{FF2B5EF4-FFF2-40B4-BE49-F238E27FC236}">
                <a16:creationId xmlns:a16="http://schemas.microsoft.com/office/drawing/2014/main" id="{486E3517-105B-4BF7-B43D-FCEBAF6C6ABC}"/>
              </a:ext>
            </a:extLst>
          </p:cNvPr>
          <p:cNvGraphicFramePr>
            <a:graphicFrameLocks noGrp="1"/>
          </p:cNvGraphicFramePr>
          <p:nvPr>
            <p:extLst>
              <p:ext uri="{D42A27DB-BD31-4B8C-83A1-F6EECF244321}">
                <p14:modId xmlns:p14="http://schemas.microsoft.com/office/powerpoint/2010/main" val="3320218211"/>
              </p:ext>
            </p:extLst>
          </p:nvPr>
        </p:nvGraphicFramePr>
        <p:xfrm>
          <a:off x="500605" y="543560"/>
          <a:ext cx="11117765" cy="6314440"/>
        </p:xfrm>
        <a:graphic>
          <a:graphicData uri="http://schemas.openxmlformats.org/drawingml/2006/table">
            <a:tbl>
              <a:tblPr firstRow="1" bandRow="1">
                <a:tableStyleId>{1FECB4D8-DB02-4DC6-A0A2-4F2EBAE1DC90}</a:tableStyleId>
              </a:tblPr>
              <a:tblGrid>
                <a:gridCol w="3705922">
                  <a:extLst>
                    <a:ext uri="{9D8B030D-6E8A-4147-A177-3AD203B41FA5}">
                      <a16:colId xmlns:a16="http://schemas.microsoft.com/office/drawing/2014/main" val="4168696778"/>
                    </a:ext>
                  </a:extLst>
                </a:gridCol>
                <a:gridCol w="4900644">
                  <a:extLst>
                    <a:ext uri="{9D8B030D-6E8A-4147-A177-3AD203B41FA5}">
                      <a16:colId xmlns:a16="http://schemas.microsoft.com/office/drawing/2014/main" val="2573834826"/>
                    </a:ext>
                  </a:extLst>
                </a:gridCol>
                <a:gridCol w="2511199">
                  <a:extLst>
                    <a:ext uri="{9D8B030D-6E8A-4147-A177-3AD203B41FA5}">
                      <a16:colId xmlns:a16="http://schemas.microsoft.com/office/drawing/2014/main" val="4046770540"/>
                    </a:ext>
                  </a:extLst>
                </a:gridCol>
              </a:tblGrid>
              <a:tr h="370840">
                <a:tc>
                  <a:txBody>
                    <a:bodyPr/>
                    <a:lstStyle/>
                    <a:p>
                      <a:endParaRPr kumimoji="1" lang="ja-JP" altLang="en-US" sz="1200" b="0" dirty="0">
                        <a:latin typeface="BIZ UDP明朝 Medium" panose="02020500000000000000" pitchFamily="18" charset="-128"/>
                        <a:ea typeface="BIZ UDP明朝 Medium" panose="02020500000000000000" pitchFamily="18" charset="-128"/>
                      </a:endParaRPr>
                    </a:p>
                  </a:txBody>
                  <a:tcPr anchor="ctr"/>
                </a:tc>
                <a:tc>
                  <a:txBody>
                    <a:bodyPr/>
                    <a:lstStyle/>
                    <a:p>
                      <a:endParaRPr kumimoji="1" lang="ja-JP" altLang="en-US" sz="1200" b="0" dirty="0">
                        <a:latin typeface="BIZ UDP明朝 Medium" panose="02020500000000000000" pitchFamily="18" charset="-128"/>
                        <a:ea typeface="BIZ UDP明朝 Medium" panose="02020500000000000000" pitchFamily="18" charset="-128"/>
                      </a:endParaRPr>
                    </a:p>
                  </a:txBody>
                  <a:tcPr anchor="ctr"/>
                </a:tc>
                <a:tc>
                  <a:txBody>
                    <a:bodyPr/>
                    <a:lstStyle/>
                    <a:p>
                      <a:endParaRPr kumimoji="1" lang="ja-JP" altLang="en-US" sz="1200" b="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195550822"/>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特発性肺線維症治療の前臨床新薬候補</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・新しい疾患ターゲットに対する</a:t>
                      </a:r>
                      <a:r>
                        <a:rPr kumimoji="1" lang="en-US" altLang="ja-JP" sz="1400" b="0" dirty="0">
                          <a:latin typeface="Amasis MT Pro Black" panose="02040A04050005020304" pitchFamily="18" charset="0"/>
                          <a:ea typeface="BIZ UDP明朝 Medium" panose="02020500000000000000" pitchFamily="18" charset="-128"/>
                        </a:rPr>
                        <a:t>Transformer</a:t>
                      </a:r>
                      <a:r>
                        <a:rPr kumimoji="1" lang="ja-JP" altLang="en-US" sz="1400" b="0" dirty="0">
                          <a:latin typeface="Amasis MT Pro Black" panose="02040A04050005020304" pitchFamily="18" charset="0"/>
                          <a:ea typeface="BIZ UDP明朝 Medium" panose="02020500000000000000" pitchFamily="18" charset="-128"/>
                        </a:rPr>
                        <a:t>による分子設計</a:t>
                      </a:r>
                      <a:endParaRPr kumimoji="1" lang="en-US" altLang="ja-JP" sz="1400" b="0" dirty="0">
                        <a:latin typeface="Amasis MT Pro Black" panose="02040A04050005020304" pitchFamily="18" charset="0"/>
                        <a:ea typeface="BIZ UDP明朝 Medium" panose="02020500000000000000" pitchFamily="18" charset="-128"/>
                      </a:endParaRPr>
                    </a:p>
                    <a:p>
                      <a:r>
                        <a:rPr kumimoji="1" lang="ja-JP" altLang="en-US" sz="1400" b="0" dirty="0">
                          <a:latin typeface="Amasis MT Pro Black" panose="02040A04050005020304" pitchFamily="18" charset="0"/>
                          <a:ea typeface="BIZ UDP明朝 Medium" panose="02020500000000000000" pitchFamily="18" charset="-128"/>
                        </a:rPr>
                        <a:t>・ターゲット仮説から前臨床候補の特定まで</a:t>
                      </a:r>
                      <a:r>
                        <a:rPr kumimoji="1" lang="en-US" altLang="ja-JP" sz="1400" b="0" dirty="0">
                          <a:latin typeface="Amasis MT Pro Black" panose="02040A04050005020304" pitchFamily="18" charset="0"/>
                          <a:ea typeface="BIZ UDP明朝 Medium" panose="02020500000000000000" pitchFamily="18" charset="-128"/>
                        </a:rPr>
                        <a:t>18</a:t>
                      </a:r>
                      <a:r>
                        <a:rPr kumimoji="1" lang="ja-JP" altLang="en-US" sz="1400" b="0" dirty="0">
                          <a:latin typeface="Amasis MT Pro Black" panose="02040A04050005020304" pitchFamily="18" charset="0"/>
                          <a:ea typeface="BIZ UDP明朝 Medium" panose="02020500000000000000" pitchFamily="18" charset="-128"/>
                        </a:rPr>
                        <a:t>カ月、コスト</a:t>
                      </a:r>
                      <a:r>
                        <a:rPr kumimoji="1" lang="en-US" altLang="ja-JP" sz="1400" b="0" dirty="0">
                          <a:latin typeface="Amasis MT Pro Black" panose="02040A04050005020304" pitchFamily="18" charset="0"/>
                          <a:ea typeface="BIZ UDP明朝 Medium" panose="02020500000000000000" pitchFamily="18" charset="-128"/>
                        </a:rPr>
                        <a:t>200</a:t>
                      </a:r>
                      <a:r>
                        <a:rPr kumimoji="1" lang="ja-JP" altLang="en-US" sz="1400" b="0" dirty="0">
                          <a:latin typeface="Amasis MT Pro Black" panose="02040A04050005020304" pitchFamily="18" charset="0"/>
                          <a:ea typeface="BIZ UDP明朝 Medium" panose="02020500000000000000" pitchFamily="18" charset="-128"/>
                        </a:rPr>
                        <a:t>万ドル以下</a:t>
                      </a:r>
                    </a:p>
                  </a:txBody>
                  <a:tcPr anchor="ctr"/>
                </a:tc>
                <a:tc>
                  <a:txBody>
                    <a:bodyPr/>
                    <a:lstStyle/>
                    <a:p>
                      <a:pPr algn="ctr"/>
                      <a:r>
                        <a:rPr kumimoji="1" lang="en-US" altLang="ja-JP" sz="1400" b="0" dirty="0" err="1">
                          <a:latin typeface="Amasis MT Pro Black" panose="02040A04050005020304" pitchFamily="18" charset="0"/>
                          <a:ea typeface="BIZ UDP明朝 Medium" panose="02020500000000000000" pitchFamily="18" charset="-128"/>
                        </a:rPr>
                        <a:t>Insilico</a:t>
                      </a:r>
                      <a:r>
                        <a:rPr kumimoji="1" lang="en-US" altLang="ja-JP" sz="1400" b="0" dirty="0">
                          <a:latin typeface="Amasis MT Pro Black" panose="02040A04050005020304" pitchFamily="18" charset="0"/>
                          <a:ea typeface="BIZ UDP明朝 Medium" panose="02020500000000000000" pitchFamily="18" charset="-128"/>
                        </a:rPr>
                        <a:t> Medicine</a:t>
                      </a:r>
                      <a:r>
                        <a:rPr kumimoji="1" lang="ja-JP" altLang="en-US" sz="1400" b="0" dirty="0">
                          <a:latin typeface="Amasis MT Pro Black" panose="02040A04050005020304" pitchFamily="18" charset="0"/>
                          <a:ea typeface="BIZ UDP明朝 Medium" panose="02020500000000000000" pitchFamily="18" charset="-128"/>
                        </a:rPr>
                        <a:t>社</a:t>
                      </a:r>
                    </a:p>
                  </a:txBody>
                  <a:tcPr anchor="ctr"/>
                </a:tc>
                <a:extLst>
                  <a:ext uri="{0D108BD9-81ED-4DB2-BD59-A6C34878D82A}">
                    <a16:rowId xmlns:a16="http://schemas.microsoft.com/office/drawing/2014/main" val="3808388299"/>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トレーニング済み生物医学研究モデルの構築</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複数研究機関、病院による、癌研究、臨床試験分析、生物医学データ（ゲノミクス、プロテオミクス、顕微鏡画像データ、計算化学、臨床イメージングなど）の融合</a:t>
                      </a:r>
                    </a:p>
                  </a:txBody>
                  <a:tcPr anchor="ctr"/>
                </a:tc>
                <a:tc>
                  <a:txBody>
                    <a:bodyPr/>
                    <a:lstStyle/>
                    <a:p>
                      <a:pPr algn="ctr"/>
                      <a:r>
                        <a:rPr kumimoji="1" lang="en-US" altLang="ja-JP" sz="1400" b="0" dirty="0">
                          <a:latin typeface="Amasis MT Pro Black" panose="02040A04050005020304" pitchFamily="18" charset="0"/>
                          <a:ea typeface="BIZ UDP明朝 Medium" panose="02020500000000000000" pitchFamily="18" charset="-128"/>
                        </a:rPr>
                        <a:t>Vyasa</a:t>
                      </a:r>
                      <a:r>
                        <a:rPr kumimoji="1" lang="ja-JP" altLang="en-US" sz="1400" b="0" dirty="0">
                          <a:latin typeface="Amasis MT Pro Black" panose="02040A04050005020304" pitchFamily="18" charset="0"/>
                          <a:ea typeface="BIZ UDP明朝 Medium" panose="02020500000000000000" pitchFamily="18" charset="-128"/>
                        </a:rPr>
                        <a:t>　</a:t>
                      </a:r>
                      <a:r>
                        <a:rPr kumimoji="1" lang="en-US" altLang="ja-JP" sz="1400" b="0" dirty="0">
                          <a:latin typeface="Amasis MT Pro Black" panose="02040A04050005020304" pitchFamily="18" charset="0"/>
                          <a:ea typeface="BIZ UDP明朝 Medium" panose="02020500000000000000" pitchFamily="18" charset="-128"/>
                        </a:rPr>
                        <a:t>Analytics</a:t>
                      </a:r>
                      <a:r>
                        <a:rPr kumimoji="1" lang="ja-JP" altLang="en-US" sz="1400" b="0" dirty="0">
                          <a:latin typeface="Amasis MT Pro Black" panose="02040A04050005020304" pitchFamily="18" charset="0"/>
                          <a:ea typeface="BIZ UDP明朝 Medium" panose="02020500000000000000" pitchFamily="18" charset="-128"/>
                        </a:rPr>
                        <a:t>社</a:t>
                      </a:r>
                    </a:p>
                  </a:txBody>
                  <a:tcPr anchor="ctr"/>
                </a:tc>
                <a:extLst>
                  <a:ext uri="{0D108BD9-81ED-4DB2-BD59-A6C34878D82A}">
                    <a16:rowId xmlns:a16="http://schemas.microsoft.com/office/drawing/2014/main" val="2212889457"/>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電子カルテ分析による</a:t>
                      </a:r>
                      <a:r>
                        <a:rPr kumimoji="1" lang="en-US" altLang="ja-JP" sz="1400" b="0" dirty="0">
                          <a:latin typeface="Amasis MT Pro Black" panose="02040A04050005020304" pitchFamily="18" charset="0"/>
                          <a:ea typeface="BIZ UDP明朝 Medium" panose="02020500000000000000" pitchFamily="18" charset="-128"/>
                        </a:rPr>
                        <a:t>Gator Tron</a:t>
                      </a:r>
                      <a:r>
                        <a:rPr kumimoji="1" lang="ja-JP" altLang="en-US" sz="1400" b="0" dirty="0">
                          <a:latin typeface="Amasis MT Pro Black" panose="02040A04050005020304" pitchFamily="18" charset="0"/>
                          <a:ea typeface="BIZ UDP明朝 Medium" panose="02020500000000000000" pitchFamily="18" charset="-128"/>
                        </a:rPr>
                        <a:t>モデルの構築</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a:t>
                      </a:r>
                      <a:r>
                        <a:rPr kumimoji="1" lang="en-US" altLang="ja-JP" sz="1400" b="0" dirty="0">
                          <a:latin typeface="Amasis MT Pro Black" panose="02040A04050005020304" pitchFamily="18" charset="0"/>
                          <a:ea typeface="BIZ UDP明朝 Medium" panose="02020500000000000000" pitchFamily="18" charset="-128"/>
                        </a:rPr>
                        <a:t>UF</a:t>
                      </a:r>
                      <a:r>
                        <a:rPr kumimoji="1" lang="ja-JP" altLang="en-US" sz="1400" b="0" dirty="0">
                          <a:latin typeface="Amasis MT Pro Black" panose="02040A04050005020304" pitchFamily="18" charset="0"/>
                          <a:ea typeface="BIZ UDP明朝 Medium" panose="02020500000000000000" pitchFamily="18" charset="-128"/>
                        </a:rPr>
                        <a:t> </a:t>
                      </a:r>
                      <a:r>
                        <a:rPr kumimoji="1" lang="en-US" altLang="ja-JP" sz="1400" b="0" dirty="0">
                          <a:latin typeface="Amasis MT Pro Black" panose="02040A04050005020304" pitchFamily="18" charset="0"/>
                          <a:ea typeface="BIZ UDP明朝 Medium" panose="02020500000000000000" pitchFamily="18" charset="-128"/>
                        </a:rPr>
                        <a:t>Health</a:t>
                      </a:r>
                      <a:r>
                        <a:rPr kumimoji="1" lang="ja-JP" altLang="en-US" sz="1400" b="0" dirty="0">
                          <a:latin typeface="Amasis MT Pro Black" panose="02040A04050005020304" pitchFamily="18" charset="0"/>
                          <a:ea typeface="BIZ UDP明朝 Medium" panose="02020500000000000000" pitchFamily="18" charset="-128"/>
                        </a:rPr>
                        <a:t>の電子カルテ（</a:t>
                      </a:r>
                      <a:r>
                        <a:rPr kumimoji="1" lang="en-US" altLang="ja-JP" sz="1400" b="0" dirty="0">
                          <a:latin typeface="Amasis MT Pro Black" panose="02040A04050005020304" pitchFamily="18" charset="0"/>
                          <a:ea typeface="BIZ UDP明朝 Medium" panose="02020500000000000000" pitchFamily="18" charset="-128"/>
                        </a:rPr>
                        <a:t>200</a:t>
                      </a:r>
                      <a:r>
                        <a:rPr kumimoji="1" lang="ja-JP" altLang="en-US" sz="1400" b="0" dirty="0">
                          <a:latin typeface="Amasis MT Pro Black" panose="02040A04050005020304" pitchFamily="18" charset="0"/>
                          <a:ea typeface="BIZ UDP明朝 Medium" panose="02020500000000000000" pitchFamily="18" charset="-128"/>
                        </a:rPr>
                        <a:t>万人分の治療データ、</a:t>
                      </a:r>
                      <a:r>
                        <a:rPr kumimoji="1" lang="en-US" altLang="ja-JP" sz="1400" b="0" dirty="0">
                          <a:latin typeface="Amasis MT Pro Black" panose="02040A04050005020304" pitchFamily="18" charset="0"/>
                          <a:ea typeface="BIZ UDP明朝 Medium" panose="02020500000000000000" pitchFamily="18" charset="-128"/>
                        </a:rPr>
                        <a:t>5,000</a:t>
                      </a:r>
                      <a:r>
                        <a:rPr kumimoji="1" lang="ja-JP" altLang="en-US" sz="1400" b="0" dirty="0">
                          <a:latin typeface="Amasis MT Pro Black" panose="02040A04050005020304" pitchFamily="18" charset="0"/>
                          <a:ea typeface="BIZ UDP明朝 Medium" panose="02020500000000000000" pitchFamily="18" charset="-128"/>
                        </a:rPr>
                        <a:t>万件以上の臨床データ）から、臨床試験モデル構築</a:t>
                      </a:r>
                      <a:endParaRPr kumimoji="1" lang="en-US" altLang="ja-JP" sz="1400" b="0" dirty="0">
                        <a:latin typeface="Amasis MT Pro Black" panose="02040A04050005020304" pitchFamily="18" charset="0"/>
                        <a:ea typeface="BIZ UDP明朝 Medium" panose="02020500000000000000" pitchFamily="18" charset="-128"/>
                      </a:endParaRPr>
                    </a:p>
                    <a:p>
                      <a:r>
                        <a:rPr kumimoji="1" lang="ja-JP" altLang="en-US" sz="1400" b="0" dirty="0">
                          <a:latin typeface="Amasis MT Pro Black" panose="02040A04050005020304" pitchFamily="18" charset="0"/>
                          <a:ea typeface="BIZ UDP明朝 Medium" panose="02020500000000000000" pitchFamily="18" charset="-128"/>
                        </a:rPr>
                        <a:t>・臨床試験候補患者、臨床試験の予測、異常事態対応、臨床判断支援など</a:t>
                      </a:r>
                    </a:p>
                  </a:txBody>
                  <a:tcPr anchor="ctr"/>
                </a:tc>
                <a:tc>
                  <a:txBody>
                    <a:bodyPr/>
                    <a:lstStyle/>
                    <a:p>
                      <a:pPr algn="ctr"/>
                      <a:r>
                        <a:rPr kumimoji="1" lang="ja-JP" altLang="en-US" sz="1400" b="0" dirty="0">
                          <a:latin typeface="Amasis MT Pro Black" panose="02040A04050005020304" pitchFamily="18" charset="0"/>
                          <a:ea typeface="BIZ UDP明朝 Medium" panose="02020500000000000000" pitchFamily="18" charset="-128"/>
                        </a:rPr>
                        <a:t>フロリダ大学 </a:t>
                      </a:r>
                      <a:r>
                        <a:rPr kumimoji="1" lang="en-US" altLang="ja-JP" sz="1400" b="0" dirty="0">
                          <a:latin typeface="Amasis MT Pro Black" panose="02040A04050005020304" pitchFamily="18" charset="0"/>
                          <a:ea typeface="BIZ UDP明朝 Medium" panose="02020500000000000000" pitchFamily="18" charset="-128"/>
                        </a:rPr>
                        <a:t>UF Health</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2597655574"/>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創薬ターゲットの分子内原子間関係分析</a:t>
                      </a:r>
                      <a:endParaRPr kumimoji="1" lang="en-US" altLang="ja-JP" sz="1400" b="0" dirty="0">
                        <a:latin typeface="Amasis MT Pro Black" panose="02040A04050005020304" pitchFamily="18" charset="0"/>
                        <a:ea typeface="BIZ UDP明朝 Medium" panose="02020500000000000000" pitchFamily="18" charset="-128"/>
                      </a:endParaRPr>
                    </a:p>
                    <a:p>
                      <a:r>
                        <a:rPr kumimoji="1" lang="en-US" altLang="ja-JP" sz="1400" b="0" dirty="0" err="1">
                          <a:latin typeface="Amasis MT Pro Black" panose="02040A04050005020304" pitchFamily="18" charset="0"/>
                          <a:ea typeface="BIZ UDP明朝 Medium" panose="02020500000000000000" pitchFamily="18" charset="-128"/>
                        </a:rPr>
                        <a:t>MegaMolBART</a:t>
                      </a:r>
                      <a:r>
                        <a:rPr kumimoji="1" lang="ja-JP" altLang="en-US" sz="1400" b="0" dirty="0">
                          <a:latin typeface="Amasis MT Pro Black" panose="02040A04050005020304" pitchFamily="18" charset="0"/>
                          <a:ea typeface="BIZ UDP明朝 Medium" panose="02020500000000000000" pitchFamily="18" charset="-128"/>
                        </a:rPr>
                        <a:t> </a:t>
                      </a:r>
                      <a:r>
                        <a:rPr kumimoji="1" lang="en-US" altLang="ja-JP" sz="1400" b="0" dirty="0" err="1">
                          <a:latin typeface="Amasis MT Pro Black" panose="02040A04050005020304" pitchFamily="18" charset="0"/>
                          <a:ea typeface="BIZ UDP明朝 Medium" panose="02020500000000000000" pitchFamily="18" charset="-128"/>
                        </a:rPr>
                        <a:t>Trasformer</a:t>
                      </a:r>
                      <a:r>
                        <a:rPr kumimoji="1" lang="ja-JP" altLang="en-US" sz="1400" b="0" dirty="0">
                          <a:latin typeface="Amasis MT Pro Black" panose="02040A04050005020304" pitchFamily="18" charset="0"/>
                          <a:ea typeface="BIZ UDP明朝 Medium" panose="02020500000000000000" pitchFamily="18" charset="-128"/>
                        </a:rPr>
                        <a:t>モデル</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・既存の新薬データベースにはない、新薬候補分子をインシリコ法解析を行いや理学的特性を導出</a:t>
                      </a:r>
                      <a:endParaRPr kumimoji="1" lang="en-US" altLang="ja-JP" sz="1400" b="0" dirty="0">
                        <a:latin typeface="Amasis MT Pro Black" panose="02040A04050005020304" pitchFamily="18" charset="0"/>
                        <a:ea typeface="BIZ UDP明朝 Medium" panose="02020500000000000000" pitchFamily="18" charset="-128"/>
                      </a:endParaRPr>
                    </a:p>
                    <a:p>
                      <a:r>
                        <a:rPr kumimoji="1" lang="ja-JP" altLang="en-US" sz="1400" b="0" dirty="0">
                          <a:latin typeface="Amasis MT Pro Black" panose="02040A04050005020304" pitchFamily="18" charset="0"/>
                          <a:ea typeface="BIZ UDP明朝 Medium" panose="02020500000000000000" pitchFamily="18" charset="-128"/>
                        </a:rPr>
                        <a:t>・</a:t>
                      </a:r>
                      <a:r>
                        <a:rPr kumimoji="1" lang="en-US" altLang="ja-JP" sz="1400" b="0" dirty="0">
                          <a:latin typeface="Amasis MT Pro Black" panose="02040A04050005020304" pitchFamily="18" charset="0"/>
                          <a:ea typeface="BIZ UDP明朝 Medium" panose="02020500000000000000" pitchFamily="18" charset="-128"/>
                        </a:rPr>
                        <a:t>ZINC</a:t>
                      </a:r>
                      <a:r>
                        <a:rPr kumimoji="1" lang="ja-JP" altLang="en-US" sz="1400" b="0" dirty="0">
                          <a:latin typeface="Amasis MT Pro Black" panose="02040A04050005020304" pitchFamily="18" charset="0"/>
                          <a:ea typeface="BIZ UDP明朝 Medium" panose="02020500000000000000" pitchFamily="18" charset="-128"/>
                        </a:rPr>
                        <a:t>データベースを利用して化学構造を理解するモデルをトレーニング</a:t>
                      </a:r>
                    </a:p>
                  </a:txBody>
                  <a:tcPr anchor="ctr"/>
                </a:tc>
                <a:tc>
                  <a:txBody>
                    <a:bodyPr/>
                    <a:lstStyle/>
                    <a:p>
                      <a:pPr algn="ctr"/>
                      <a:r>
                        <a:rPr kumimoji="1" lang="en-US" altLang="ja-JP" sz="1400" b="0" dirty="0">
                          <a:latin typeface="Amasis MT Pro Black" panose="02040A04050005020304" pitchFamily="18" charset="0"/>
                          <a:ea typeface="BIZ UDP明朝 Medium" panose="02020500000000000000" pitchFamily="18" charset="-128"/>
                        </a:rPr>
                        <a:t>AstraZeneca</a:t>
                      </a:r>
                      <a:r>
                        <a:rPr kumimoji="1" lang="ja-JP" altLang="en-US" sz="1400" b="0" dirty="0">
                          <a:latin typeface="Amasis MT Pro Black" panose="02040A04050005020304" pitchFamily="18" charset="0"/>
                          <a:ea typeface="BIZ UDP明朝 Medium" panose="02020500000000000000" pitchFamily="18" charset="-128"/>
                        </a:rPr>
                        <a:t>社</a:t>
                      </a:r>
                    </a:p>
                  </a:txBody>
                  <a:tcPr anchor="ctr"/>
                </a:tc>
                <a:extLst>
                  <a:ext uri="{0D108BD9-81ED-4DB2-BD59-A6C34878D82A}">
                    <a16:rowId xmlns:a16="http://schemas.microsoft.com/office/drawing/2014/main" val="2116562348"/>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人の動作と物体の関係性検出</a:t>
                      </a:r>
                    </a:p>
                  </a:txBody>
                  <a:tcPr anchor="ctr"/>
                </a:tc>
                <a:tc>
                  <a:txBody>
                    <a:bodyPr/>
                    <a:lstStyle/>
                    <a:p>
                      <a:r>
                        <a:rPr kumimoji="1" lang="ja-JP" altLang="en-US" sz="1400" b="0" dirty="0">
                          <a:latin typeface="Amasis MT Pro Black" panose="02040A04050005020304" pitchFamily="18" charset="0"/>
                          <a:ea typeface="BIZ UDP明朝 Medium" panose="02020500000000000000" pitchFamily="18" charset="-128"/>
                        </a:rPr>
                        <a:t>人間</a:t>
                      </a:r>
                      <a:r>
                        <a:rPr kumimoji="1" lang="en-US" altLang="ja-JP" sz="1400" b="0" dirty="0">
                          <a:latin typeface="Amasis MT Pro Black" panose="02040A04050005020304" pitchFamily="18" charset="0"/>
                          <a:ea typeface="BIZ UDP明朝 Medium" panose="02020500000000000000" pitchFamily="18" charset="-128"/>
                        </a:rPr>
                        <a:t>-</a:t>
                      </a:r>
                      <a:r>
                        <a:rPr kumimoji="1" lang="ja-JP" altLang="en-US" sz="1400" b="0" dirty="0">
                          <a:latin typeface="Amasis MT Pro Black" panose="02040A04050005020304" pitchFamily="18" charset="0"/>
                          <a:ea typeface="BIZ UDP明朝 Medium" panose="02020500000000000000" pitchFamily="18" charset="-128"/>
                        </a:rPr>
                        <a:t>物体相互作用検出（</a:t>
                      </a:r>
                      <a:r>
                        <a:rPr kumimoji="1" lang="en-US" altLang="ja-JP" sz="1400" b="0" dirty="0">
                          <a:latin typeface="Amasis MT Pro Black" panose="02040A04050005020304" pitchFamily="18" charset="0"/>
                          <a:ea typeface="BIZ UDP明朝 Medium" panose="02020500000000000000" pitchFamily="18" charset="-128"/>
                        </a:rPr>
                        <a:t>Human-Object Interaction detection</a:t>
                      </a:r>
                      <a:r>
                        <a:rPr kumimoji="1" lang="ja-JP" altLang="en-US" sz="1400" b="0" dirty="0">
                          <a:latin typeface="Amasis MT Pro Black" panose="02040A04050005020304" pitchFamily="18" charset="0"/>
                          <a:ea typeface="BIZ UDP明朝 Medium" panose="02020500000000000000" pitchFamily="18" charset="-128"/>
                        </a:rPr>
                        <a:t>、</a:t>
                      </a:r>
                      <a:r>
                        <a:rPr kumimoji="1" lang="en-US" altLang="ja-JP" sz="1400" b="0" dirty="0">
                          <a:latin typeface="Amasis MT Pro Black" panose="02040A04050005020304" pitchFamily="18" charset="0"/>
                          <a:ea typeface="BIZ UDP明朝 Medium" panose="02020500000000000000" pitchFamily="18" charset="-128"/>
                        </a:rPr>
                        <a:t>HOI</a:t>
                      </a:r>
                      <a:r>
                        <a:rPr kumimoji="1" lang="ja-JP" altLang="en-US" sz="1400" b="0" dirty="0">
                          <a:latin typeface="Amasis MT Pro Black" panose="02040A04050005020304" pitchFamily="18" charset="0"/>
                          <a:ea typeface="BIZ UDP明朝 Medium" panose="02020500000000000000" pitchFamily="18" charset="-128"/>
                        </a:rPr>
                        <a:t>検出）」で世界最高精度</a:t>
                      </a:r>
                    </a:p>
                  </a:txBody>
                  <a:tcPr anchor="ctr"/>
                </a:tc>
                <a:tc>
                  <a:txBody>
                    <a:bodyPr/>
                    <a:lstStyle/>
                    <a:p>
                      <a:pPr algn="ctr"/>
                      <a:r>
                        <a:rPr kumimoji="1" lang="ja-JP" altLang="en-US" sz="1400" b="0" dirty="0">
                          <a:latin typeface="Amasis MT Pro Black" panose="02040A04050005020304" pitchFamily="18" charset="0"/>
                          <a:ea typeface="BIZ UDP明朝 Medium" panose="02020500000000000000" pitchFamily="18" charset="-128"/>
                        </a:rPr>
                        <a:t>日立製作所</a:t>
                      </a:r>
                    </a:p>
                  </a:txBody>
                  <a:tcPr anchor="ctr"/>
                </a:tc>
                <a:extLst>
                  <a:ext uri="{0D108BD9-81ED-4DB2-BD59-A6C34878D82A}">
                    <a16:rowId xmlns:a16="http://schemas.microsoft.com/office/drawing/2014/main" val="228180756"/>
                  </a:ext>
                </a:extLst>
              </a:tr>
              <a:tr h="370840">
                <a:tc>
                  <a:txBody>
                    <a:bodyPr/>
                    <a:lstStyle/>
                    <a:p>
                      <a:r>
                        <a:rPr lang="ja-JP" altLang="en-US" sz="1400" b="0" i="0" dirty="0">
                          <a:solidFill>
                            <a:srgbClr val="333333"/>
                          </a:solidFill>
                          <a:effectLst/>
                          <a:latin typeface="Amasis MT Pro Black" panose="02040A04050005020304" pitchFamily="18" charset="0"/>
                          <a:ea typeface="BIZ UDP明朝 Medium" panose="02020500000000000000" pitchFamily="18" charset="-128"/>
                        </a:rPr>
                        <a:t>生物医学文献の翻訳サービス</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バイオメディカル</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NLP</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トランスフォーマーによる翻訳サービス提供。生物医学文献の膨大なライブラリを</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180</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の言語で検索可能。</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AbbVie</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4158427250"/>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エピゲノム研究</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エピゲノム研究に</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Cerebras</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を利用し、第</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1</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世代の</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CS-1</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を使用。このシステムにより、大規模なデータセットでの事前学習を可能</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GlaxoSmithKline</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844649868"/>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産業シミュレーションの高速化</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Cerebras</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により、バッテリー、バイオ燃料、風の流れ、掘削、</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CO</a:t>
                      </a:r>
                      <a:r>
                        <a:rPr lang="en-US" altLang="ja-JP" sz="1400" b="0" i="0" baseline="-25000" dirty="0">
                          <a:solidFill>
                            <a:srgbClr val="333333"/>
                          </a:solidFill>
                          <a:effectLst/>
                          <a:latin typeface="Amasis MT Pro Black" panose="02040A04050005020304" pitchFamily="18" charset="0"/>
                          <a:ea typeface="BIZ UDP明朝 Medium" panose="02020500000000000000" pitchFamily="18" charset="-128"/>
                        </a:rPr>
                        <a:t>2</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貯蔵のシミュレーションを高速化</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TotalEnergies</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2643836008"/>
                  </a:ext>
                </a:extLst>
              </a:tr>
              <a:tr h="370840">
                <a:tc>
                  <a:txBody>
                    <a:bodyPr/>
                    <a:lstStyle/>
                    <a:p>
                      <a:r>
                        <a:rPr kumimoji="1" lang="ja-JP" altLang="en-US" sz="1400" b="0" dirty="0">
                          <a:latin typeface="Amasis MT Pro Black" panose="02040A04050005020304" pitchFamily="18" charset="0"/>
                          <a:ea typeface="BIZ UDP明朝 Medium" panose="02020500000000000000" pitchFamily="18" charset="-128"/>
                        </a:rPr>
                        <a:t>計算流体、抗がん剤開発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計算流体力学の高速化、</a:t>
                      </a:r>
                      <a:r>
                        <a:rPr lang="en-US" altLang="ja-JP" sz="1400" b="0" i="0" dirty="0">
                          <a:solidFill>
                            <a:srgbClr val="333333"/>
                          </a:solidFill>
                          <a:effectLst/>
                          <a:latin typeface="Amasis MT Pro Black" panose="02040A04050005020304" pitchFamily="18" charset="0"/>
                          <a:ea typeface="BIZ UDP明朝 Medium" panose="02020500000000000000" pitchFamily="18" charset="-128"/>
                        </a:rPr>
                        <a:t>Covid19</a:t>
                      </a: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研究、抗がん剤開発に利用</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tc>
                  <a:txBody>
                    <a:bodyPr/>
                    <a:lstStyle/>
                    <a:p>
                      <a:pPr algn="ct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国立エネルギー研究所</a:t>
                      </a:r>
                      <a:endParaRPr lang="en-US" altLang="ja-JP" sz="1400" b="0" i="0" dirty="0">
                        <a:solidFill>
                          <a:srgbClr val="333333"/>
                        </a:solidFill>
                        <a:effectLst/>
                        <a:latin typeface="Amasis MT Pro Black" panose="02040A04050005020304" pitchFamily="18" charset="0"/>
                        <a:ea typeface="BIZ UDP明朝 Medium" panose="02020500000000000000" pitchFamily="18" charset="-128"/>
                      </a:endParaRPr>
                    </a:p>
                    <a:p>
                      <a:pPr algn="ctr"/>
                      <a:r>
                        <a:rPr lang="ja-JP" altLang="en-US" sz="1400" b="0" i="0" dirty="0">
                          <a:solidFill>
                            <a:srgbClr val="333333"/>
                          </a:solidFill>
                          <a:effectLst/>
                          <a:latin typeface="Amasis MT Pro Black" panose="02040A04050005020304" pitchFamily="18" charset="0"/>
                          <a:ea typeface="BIZ UDP明朝 Medium" panose="02020500000000000000" pitchFamily="18" charset="-128"/>
                        </a:rPr>
                        <a:t>アルゴンヌ国立研究所</a:t>
                      </a:r>
                      <a:endParaRPr kumimoji="1" lang="ja-JP" altLang="en-US" sz="1400" b="0" dirty="0">
                        <a:latin typeface="Amasis MT Pro Black" panose="02040A04050005020304" pitchFamily="18" charset="0"/>
                        <a:ea typeface="BIZ UDP明朝 Medium" panose="02020500000000000000" pitchFamily="18" charset="-128"/>
                      </a:endParaRPr>
                    </a:p>
                  </a:txBody>
                  <a:tcPr anchor="ctr"/>
                </a:tc>
                <a:extLst>
                  <a:ext uri="{0D108BD9-81ED-4DB2-BD59-A6C34878D82A}">
                    <a16:rowId xmlns:a16="http://schemas.microsoft.com/office/drawing/2014/main" val="3391436517"/>
                  </a:ext>
                </a:extLst>
              </a:tr>
            </a:tbl>
          </a:graphicData>
        </a:graphic>
      </p:graphicFrame>
    </p:spTree>
    <p:extLst>
      <p:ext uri="{BB962C8B-B14F-4D97-AF65-F5344CB8AC3E}">
        <p14:creationId xmlns:p14="http://schemas.microsoft.com/office/powerpoint/2010/main" val="1951577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278593" y="195236"/>
            <a:ext cx="5561789" cy="584775"/>
          </a:xfrm>
          <a:prstGeom prst="rect">
            <a:avLst/>
          </a:prstGeom>
          <a:noFill/>
        </p:spPr>
        <p:txBody>
          <a:bodyPr wrap="square">
            <a:spAutoFit/>
          </a:bodyPr>
          <a:lstStyle/>
          <a:p>
            <a:pPr algn="ct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RNA</a:t>
            </a:r>
            <a:r>
              <a:rPr kumimoji="1" lang="ja-JP" altLang="en-US" sz="3200" b="1" dirty="0">
                <a:solidFill>
                  <a:sysClr val="windowText" lastClr="000000"/>
                </a:solidFill>
                <a:latin typeface="UD Digi Kyokasho NK-B" panose="02020700000000000000" pitchFamily="18" charset="-128"/>
                <a:ea typeface="UD Digi Kyokasho NK-B" panose="02020700000000000000" pitchFamily="18" charset="-128"/>
                <a:cs typeface="72 Black" panose="020B0A04030603020204" pitchFamily="34" charset="0"/>
              </a:rPr>
              <a:t>農薬</a:t>
            </a:r>
            <a:endParaRPr lang="ja-JP" altLang="en-US" sz="3200" b="1" dirty="0">
              <a:latin typeface="UD Digi Kyokasho NK-B" panose="02020700000000000000" pitchFamily="18" charset="-128"/>
              <a:ea typeface="UD Digi Kyokasho NK-B" panose="02020700000000000000" pitchFamily="18" charset="-128"/>
            </a:endParaRPr>
          </a:p>
        </p:txBody>
      </p:sp>
      <p:pic>
        <p:nvPicPr>
          <p:cNvPr id="5122" name="Picture 2">
            <a:extLst>
              <a:ext uri="{FF2B5EF4-FFF2-40B4-BE49-F238E27FC236}">
                <a16:creationId xmlns:a16="http://schemas.microsoft.com/office/drawing/2014/main" id="{D99CC9DD-0625-4130-B5F3-DF508A833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 y="1373005"/>
            <a:ext cx="8660124" cy="53407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ADBC300-F053-4178-9DEC-5E70ECF25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763" y="1969473"/>
            <a:ext cx="3650901" cy="47348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258B14A-99B9-49F1-9088-FF6BFE9F0387}"/>
              </a:ext>
            </a:extLst>
          </p:cNvPr>
          <p:cNvSpPr txBox="1"/>
          <p:nvPr/>
        </p:nvSpPr>
        <p:spPr>
          <a:xfrm>
            <a:off x="1075174" y="905383"/>
            <a:ext cx="10189028" cy="646331"/>
          </a:xfrm>
          <a:prstGeom prst="rect">
            <a:avLst/>
          </a:prstGeom>
          <a:noFill/>
        </p:spPr>
        <p:txBody>
          <a:bodyPr wrap="square" rtlCol="0">
            <a:spAutoFit/>
          </a:bodyPr>
          <a:lstStyle/>
          <a:p>
            <a:r>
              <a:rPr kumimoji="1" lang="en-US" altLang="ja-JP" dirty="0">
                <a:latin typeface="UD Digi Kyokasho NK-B" panose="02020700000000000000" pitchFamily="18" charset="-128"/>
                <a:ea typeface="UD Digi Kyokasho NK-B" panose="02020700000000000000" pitchFamily="18" charset="-128"/>
              </a:rPr>
              <a:t>EU</a:t>
            </a:r>
            <a:r>
              <a:rPr kumimoji="1" lang="ja-JP" altLang="en-US" dirty="0">
                <a:latin typeface="UD Digi Kyokasho NK-B" panose="02020700000000000000" pitchFamily="18" charset="-128"/>
                <a:ea typeface="UD Digi Kyokasho NK-B" panose="02020700000000000000" pitchFamily="18" charset="-128"/>
              </a:rPr>
              <a:t>は</a:t>
            </a:r>
            <a:r>
              <a:rPr kumimoji="1" lang="en-US" altLang="ja-JP" dirty="0">
                <a:latin typeface="UD Digi Kyokasho NK-B" panose="02020700000000000000" pitchFamily="18" charset="-128"/>
                <a:ea typeface="UD Digi Kyokasho NK-B" panose="02020700000000000000" pitchFamily="18" charset="-128"/>
              </a:rPr>
              <a:t>2030</a:t>
            </a:r>
            <a:r>
              <a:rPr kumimoji="1" lang="ja-JP" altLang="en-US" dirty="0">
                <a:latin typeface="UD Digi Kyokasho NK-B" panose="02020700000000000000" pitchFamily="18" charset="-128"/>
                <a:ea typeface="UD Digi Kyokasho NK-B" panose="02020700000000000000" pitchFamily="18" charset="-128"/>
              </a:rPr>
              <a:t>年までに化学農薬の使用削減を掲げた</a:t>
            </a:r>
            <a:r>
              <a:rPr kumimoji="1" lang="en-US" altLang="ja-JP" dirty="0">
                <a:latin typeface="UD Digi Kyokasho NK-B" panose="02020700000000000000" pitchFamily="18" charset="-128"/>
                <a:ea typeface="UD Digi Kyokasho NK-B" panose="02020700000000000000" pitchFamily="18" charset="-128"/>
              </a:rPr>
              <a:t>『Farm to Fork</a:t>
            </a:r>
            <a:r>
              <a:rPr kumimoji="1" lang="ja-JP" altLang="en-US" dirty="0">
                <a:latin typeface="UD Digi Kyokasho NK-B" panose="02020700000000000000" pitchFamily="18" charset="-128"/>
                <a:ea typeface="UD Digi Kyokasho NK-B" panose="02020700000000000000" pitchFamily="18" charset="-128"/>
              </a:rPr>
              <a:t> </a:t>
            </a:r>
            <a:r>
              <a:rPr kumimoji="1" lang="en-US" altLang="ja-JP" dirty="0">
                <a:latin typeface="UD Digi Kyokasho NK-B" panose="02020700000000000000" pitchFamily="18" charset="-128"/>
                <a:ea typeface="UD Digi Kyokasho NK-B" panose="02020700000000000000" pitchFamily="18" charset="-128"/>
              </a:rPr>
              <a:t>Strategy』</a:t>
            </a:r>
            <a:r>
              <a:rPr kumimoji="1" lang="ja-JP" altLang="en-US" dirty="0">
                <a:latin typeface="UD Digi Kyokasho NK-B" panose="02020700000000000000" pitchFamily="18" charset="-128"/>
                <a:ea typeface="UD Digi Kyokasho NK-B" panose="02020700000000000000" pitchFamily="18" charset="-128"/>
              </a:rPr>
              <a:t>を策定。</a:t>
            </a:r>
            <a:endParaRPr kumimoji="1" lang="en-US" altLang="ja-JP" dirty="0">
              <a:latin typeface="UD Digi Kyokasho NK-B" panose="02020700000000000000" pitchFamily="18" charset="-128"/>
              <a:ea typeface="UD Digi Kyokasho NK-B" panose="02020700000000000000" pitchFamily="18" charset="-128"/>
            </a:endParaRPr>
          </a:p>
          <a:p>
            <a:r>
              <a:rPr kumimoji="1" lang="ja-JP" altLang="en-US" dirty="0">
                <a:latin typeface="UD Digi Kyokasho NK-B" panose="02020700000000000000" pitchFamily="18" charset="-128"/>
                <a:ea typeface="UD Digi Kyokasho NK-B" panose="02020700000000000000" pitchFamily="18" charset="-128"/>
              </a:rPr>
              <a:t>日本の農薬の使用量は世界</a:t>
            </a:r>
            <a:r>
              <a:rPr kumimoji="1" lang="en-US" altLang="ja-JP" dirty="0">
                <a:latin typeface="UD Digi Kyokasho NK-B" panose="02020700000000000000" pitchFamily="18" charset="-128"/>
                <a:ea typeface="UD Digi Kyokasho NK-B" panose="02020700000000000000" pitchFamily="18" charset="-128"/>
              </a:rPr>
              <a:t>2</a:t>
            </a:r>
            <a:r>
              <a:rPr kumimoji="1" lang="ja-JP" altLang="en-US" dirty="0">
                <a:latin typeface="UD Digi Kyokasho NK-B" panose="02020700000000000000" pitchFamily="18" charset="-128"/>
                <a:ea typeface="UD Digi Kyokasho NK-B" panose="02020700000000000000" pitchFamily="18" charset="-128"/>
              </a:rPr>
              <a:t>位。</a:t>
            </a:r>
            <a:r>
              <a:rPr kumimoji="1" lang="ja-JP" altLang="en-US" dirty="0">
                <a:solidFill>
                  <a:srgbClr val="C00000"/>
                </a:solidFill>
                <a:latin typeface="UD Digi Kyokasho NK-B" panose="02020700000000000000" pitchFamily="18" charset="-128"/>
                <a:ea typeface="UD Digi Kyokasho NK-B" panose="02020700000000000000" pitchFamily="18" charset="-128"/>
              </a:rPr>
              <a:t>日本では世界各国で使用が禁じらている農薬が使用され続けている</a:t>
            </a:r>
            <a:r>
              <a:rPr kumimoji="1" lang="ja-JP" altLang="en-US" dirty="0">
                <a:latin typeface="UD Digi Kyokasho NK-B" panose="02020700000000000000" pitchFamily="18" charset="-128"/>
                <a:ea typeface="UD Digi Kyokasho NK-B" panose="02020700000000000000" pitchFamily="18" charset="-128"/>
              </a:rPr>
              <a:t>。</a:t>
            </a:r>
          </a:p>
        </p:txBody>
      </p:sp>
    </p:spTree>
    <p:extLst>
      <p:ext uri="{BB962C8B-B14F-4D97-AF65-F5344CB8AC3E}">
        <p14:creationId xmlns:p14="http://schemas.microsoft.com/office/powerpoint/2010/main" val="1327265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15105" y="126749"/>
            <a:ext cx="5561789" cy="584775"/>
          </a:xfrm>
          <a:prstGeom prst="rect">
            <a:avLst/>
          </a:prstGeom>
          <a:noFill/>
        </p:spPr>
        <p:txBody>
          <a:bodyPr wrap="square">
            <a:spAutoFit/>
          </a:bodyPr>
          <a:lstStyle/>
          <a:p>
            <a:pPr algn="ctr"/>
            <a:r>
              <a:rPr kumimoji="1" lang="en-US" altLang="ja-JP"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mRNA</a:t>
            </a:r>
            <a:r>
              <a:rPr kumimoji="1" lang="ja-JP" altLang="en-US" sz="3200" dirty="0">
                <a:solidFill>
                  <a:sysClr val="windowText" lastClr="000000"/>
                </a:solidFill>
                <a:latin typeface="UD Digi Kyokasho NK-B" panose="02020700000000000000" pitchFamily="18" charset="-128"/>
                <a:ea typeface="UD Digi Kyokasho NK-B" panose="02020700000000000000" pitchFamily="18" charset="-128"/>
                <a:cs typeface="72 Black" panose="020B0A04030603020204" pitchFamily="34" charset="0"/>
              </a:rPr>
              <a:t>医薬入</a:t>
            </a:r>
            <a:r>
              <a:rPr kumimoji="1" lang="ja-JP" altLang="en-US" sz="3200" dirty="0">
                <a:solidFill>
                  <a:sysClr val="windowText" lastClr="000000"/>
                </a:solidFill>
                <a:latin typeface="Yet R" panose="02030504000101010101" pitchFamily="18" charset="-127"/>
                <a:ea typeface="Yet R" panose="02030504000101010101" pitchFamily="18" charset="-127"/>
                <a:cs typeface="72 Black" panose="020B0A04030603020204" pitchFamily="34" charset="0"/>
              </a:rPr>
              <a:t>の農産物</a:t>
            </a:r>
            <a:endParaRPr lang="ja-JP" altLang="en-US" sz="3200" dirty="0">
              <a:latin typeface="Yet R" panose="02030504000101010101" pitchFamily="18" charset="-127"/>
              <a:ea typeface="Yet R" panose="02030504000101010101" pitchFamily="18" charset="-127"/>
            </a:endParaRPr>
          </a:p>
        </p:txBody>
      </p:sp>
      <p:sp>
        <p:nvSpPr>
          <p:cNvPr id="9" name="テキスト ボックス 8">
            <a:extLst>
              <a:ext uri="{FF2B5EF4-FFF2-40B4-BE49-F238E27FC236}">
                <a16:creationId xmlns:a16="http://schemas.microsoft.com/office/drawing/2014/main" id="{20B52734-BAD6-447A-9B84-AC2FD7BBE285}"/>
              </a:ext>
            </a:extLst>
          </p:cNvPr>
          <p:cNvSpPr txBox="1"/>
          <p:nvPr/>
        </p:nvSpPr>
        <p:spPr>
          <a:xfrm>
            <a:off x="3285393" y="1327722"/>
            <a:ext cx="7101672" cy="523220"/>
          </a:xfrm>
          <a:prstGeom prst="rect">
            <a:avLst/>
          </a:prstGeom>
          <a:noFill/>
        </p:spPr>
        <p:txBody>
          <a:bodyPr wrap="square">
            <a:spAutoFit/>
          </a:bodyPr>
          <a:lstStyle/>
          <a:p>
            <a:r>
              <a:rPr lang="en-US" altLang="ja-JP" sz="1400" dirty="0">
                <a:latin typeface="Yet R" panose="02030504000101010101" pitchFamily="18" charset="-127"/>
                <a:ea typeface="Yet R" panose="02030504000101010101" pitchFamily="18" charset="-127"/>
                <a:hlinkClick r:id="rId2"/>
              </a:rPr>
              <a:t>https://nsf.gov/awardsearch/showAward?AWD_ID=2134535&amp;HistoricalAwards=false</a:t>
            </a:r>
            <a:r>
              <a:rPr lang="ja-JP" altLang="en-US" sz="1400" dirty="0">
                <a:latin typeface="Yet R" panose="02030504000101010101" pitchFamily="18" charset="-127"/>
                <a:ea typeface="Yet R" panose="02030504000101010101" pitchFamily="18" charset="-127"/>
              </a:rPr>
              <a:t>　</a:t>
            </a:r>
            <a:endParaRPr lang="en-US" altLang="ja-JP" sz="1400" dirty="0">
              <a:latin typeface="Yet R" panose="02030504000101010101" pitchFamily="18" charset="-127"/>
              <a:ea typeface="Yet R" panose="02030504000101010101" pitchFamily="18" charset="-127"/>
            </a:endParaRPr>
          </a:p>
          <a:p>
            <a:r>
              <a:rPr lang="en-US" altLang="ja-JP" sz="1400" dirty="0">
                <a:latin typeface="Yet R" panose="02030504000101010101" pitchFamily="18" charset="-127"/>
                <a:ea typeface="Yet R" panose="02030504000101010101" pitchFamily="18" charset="-127"/>
                <a:hlinkClick r:id="rId3"/>
              </a:rPr>
              <a:t>https://news.ucr.edu/articles/2021/09/16/grow-and-eat-your-own-vaccines</a:t>
            </a:r>
            <a:r>
              <a:rPr lang="ja-JP" altLang="en-US" sz="1400" dirty="0">
                <a:latin typeface="Yet R" panose="02030504000101010101" pitchFamily="18" charset="-127"/>
                <a:ea typeface="Yet R" panose="02030504000101010101" pitchFamily="18" charset="-127"/>
              </a:rPr>
              <a:t>　</a:t>
            </a:r>
          </a:p>
        </p:txBody>
      </p:sp>
      <p:sp>
        <p:nvSpPr>
          <p:cNvPr id="11" name="テキスト ボックス 10">
            <a:extLst>
              <a:ext uri="{FF2B5EF4-FFF2-40B4-BE49-F238E27FC236}">
                <a16:creationId xmlns:a16="http://schemas.microsoft.com/office/drawing/2014/main" id="{357064CB-40D0-4BC9-B34F-830866AFA41B}"/>
              </a:ext>
            </a:extLst>
          </p:cNvPr>
          <p:cNvSpPr txBox="1"/>
          <p:nvPr/>
        </p:nvSpPr>
        <p:spPr>
          <a:xfrm>
            <a:off x="1480457" y="727089"/>
            <a:ext cx="10711543" cy="646331"/>
          </a:xfrm>
          <a:prstGeom prst="rect">
            <a:avLst/>
          </a:prstGeom>
          <a:noFill/>
        </p:spPr>
        <p:txBody>
          <a:bodyPr wrap="square">
            <a:spAutoFit/>
          </a:bodyPr>
          <a:lstStyle/>
          <a:p>
            <a:pPr algn="l"/>
            <a:r>
              <a:rPr lang="en-US" altLang="ja-JP" b="1" i="0" u="sng" dirty="0">
                <a:solidFill>
                  <a:srgbClr val="C00000"/>
                </a:solidFill>
                <a:effectLst/>
                <a:latin typeface="Arial" panose="020B0604020202020204" pitchFamily="34" charset="0"/>
              </a:rPr>
              <a:t>National Science Foundation</a:t>
            </a:r>
            <a:r>
              <a:rPr lang="ja-JP" altLang="en-US" b="0" i="0" dirty="0">
                <a:solidFill>
                  <a:srgbClr val="40464A"/>
                </a:solidFill>
                <a:effectLst/>
                <a:latin typeface="Arial" panose="020B0604020202020204" pitchFamily="34" charset="0"/>
              </a:rPr>
              <a:t>：</a:t>
            </a:r>
            <a:r>
              <a:rPr lang="en-US" altLang="ja-JP" b="1" i="0" dirty="0">
                <a:solidFill>
                  <a:srgbClr val="000000"/>
                </a:solidFill>
                <a:effectLst/>
                <a:latin typeface="Verdana" panose="020B0604030504040204" pitchFamily="34" charset="0"/>
              </a:rPr>
              <a:t>Award Abstract # 2134535</a:t>
            </a:r>
            <a:endParaRPr lang="en-US" altLang="ja-JP" b="0" i="0" dirty="0">
              <a:solidFill>
                <a:srgbClr val="000000"/>
              </a:solidFill>
              <a:effectLst/>
              <a:latin typeface="Verdana" panose="020B0604030504040204" pitchFamily="34" charset="0"/>
            </a:endParaRPr>
          </a:p>
          <a:p>
            <a:pPr algn="l"/>
            <a:r>
              <a:rPr lang="en-US" altLang="ja-JP" b="1" i="0" dirty="0">
                <a:solidFill>
                  <a:srgbClr val="000000"/>
                </a:solidFill>
                <a:effectLst/>
                <a:latin typeface="Verdana" panose="020B0604030504040204" pitchFamily="34" charset="0"/>
              </a:rPr>
              <a:t>FMSG: Bio: Rapid Biomanufacturing of mRNA Vaccines in </a:t>
            </a:r>
            <a:r>
              <a:rPr lang="en-US" altLang="ja-JP" b="1" i="0" dirty="0" err="1">
                <a:solidFill>
                  <a:srgbClr val="000000"/>
                </a:solidFill>
                <a:effectLst/>
                <a:latin typeface="Verdana" panose="020B0604030504040204" pitchFamily="34" charset="0"/>
              </a:rPr>
              <a:t>Planoroplasts</a:t>
            </a:r>
            <a:endParaRPr lang="en-US" altLang="ja-JP" b="0" i="0" dirty="0">
              <a:solidFill>
                <a:srgbClr val="000000"/>
              </a:solidFill>
              <a:effectLst/>
              <a:latin typeface="Verdana" panose="020B0604030504040204" pitchFamily="34" charset="0"/>
            </a:endParaRPr>
          </a:p>
        </p:txBody>
      </p:sp>
      <p:pic>
        <p:nvPicPr>
          <p:cNvPr id="1026" name="Picture 2" descr="ナノチューブ">
            <a:extLst>
              <a:ext uri="{FF2B5EF4-FFF2-40B4-BE49-F238E27FC236}">
                <a16:creationId xmlns:a16="http://schemas.microsoft.com/office/drawing/2014/main" id="{0F69B715-BD06-47B8-BBF4-40A2D9FF5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549" y="2102335"/>
            <a:ext cx="3364682" cy="260373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E822A87-475A-4DB7-8E94-8CA88DFCEFF2}"/>
              </a:ext>
            </a:extLst>
          </p:cNvPr>
          <p:cNvSpPr txBox="1"/>
          <p:nvPr/>
        </p:nvSpPr>
        <p:spPr>
          <a:xfrm>
            <a:off x="741902" y="6488668"/>
            <a:ext cx="11183815" cy="369332"/>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将来は、ナノ材料を使用して、植物が最も必要とする葉緑体に肥料である窒素を直接供給する技術を実現したい。</a:t>
            </a:r>
            <a:endParaRPr lang="ja-JP" altLang="en-US" dirty="0">
              <a:latin typeface="UD Digi Kyokasho NK-B" panose="02020700000000000000" pitchFamily="18" charset="-128"/>
              <a:ea typeface="UD Digi Kyokasho NK-B" panose="02020700000000000000" pitchFamily="18" charset="-128"/>
            </a:endParaRPr>
          </a:p>
        </p:txBody>
      </p:sp>
      <p:pic>
        <p:nvPicPr>
          <p:cNvPr id="1030" name="Picture 6" descr="緑色蛍光タンパク質">
            <a:extLst>
              <a:ext uri="{FF2B5EF4-FFF2-40B4-BE49-F238E27FC236}">
                <a16:creationId xmlns:a16="http://schemas.microsoft.com/office/drawing/2014/main" id="{6C51B9E4-6FB9-4A80-B96C-83DFB3B8E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499" y="2102335"/>
            <a:ext cx="3429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B66BEC64-EF67-4FC2-B217-B341BEDF6936}"/>
              </a:ext>
            </a:extLst>
          </p:cNvPr>
          <p:cNvSpPr txBox="1"/>
          <p:nvPr/>
        </p:nvSpPr>
        <p:spPr>
          <a:xfrm>
            <a:off x="7810499" y="5022968"/>
            <a:ext cx="3899859" cy="1200329"/>
          </a:xfrm>
          <a:prstGeom prst="rect">
            <a:avLst/>
          </a:prstGeom>
          <a:noFill/>
        </p:spPr>
        <p:txBody>
          <a:bodyPr wrap="square">
            <a:spAutoFit/>
          </a:bodyPr>
          <a:lstStyle/>
          <a:p>
            <a:r>
              <a:rPr lang="ja-JP" altLang="en-US" b="0" i="0" dirty="0">
                <a:effectLst/>
                <a:latin typeface="UD Digi Kyokasho NK-B" panose="02020700000000000000" pitchFamily="18" charset="-128"/>
                <a:ea typeface="UD Digi Kyokasho NK-B" panose="02020700000000000000" pitchFamily="18" charset="-128"/>
              </a:rPr>
              <a:t>←</a:t>
            </a:r>
            <a:r>
              <a:rPr lang="ja-JP" altLang="en-US" b="0" i="0" dirty="0">
                <a:solidFill>
                  <a:schemeClr val="accent6">
                    <a:lumMod val="75000"/>
                  </a:schemeClr>
                </a:solidFill>
                <a:effectLst/>
                <a:latin typeface="UD Digi Kyokasho NK-B" panose="02020700000000000000" pitchFamily="18" charset="-128"/>
                <a:ea typeface="UD Digi Kyokasho NK-B" panose="02020700000000000000" pitchFamily="18" charset="-128"/>
              </a:rPr>
              <a:t>葉緑体</a:t>
            </a:r>
            <a:r>
              <a:rPr lang="ja-JP" altLang="en-US" b="0" i="0" dirty="0">
                <a:effectLst/>
                <a:latin typeface="UD Digi Kyokasho NK-B" panose="02020700000000000000" pitchFamily="18" charset="-128"/>
                <a:ea typeface="UD Digi Kyokasho NK-B" panose="02020700000000000000" pitchFamily="18" charset="-128"/>
              </a:rPr>
              <a:t>は、太陽光をエネルギーに変換する機能を持ちつつ、自然には存在しない物質を発現させることが可能な稀有な生体物質。</a:t>
            </a:r>
            <a:endParaRPr lang="ja-JP" altLang="en-US" dirty="0">
              <a:latin typeface="UD Digi Kyokasho NK-B" panose="02020700000000000000" pitchFamily="18" charset="-128"/>
              <a:ea typeface="UD Digi Kyokasho NK-B" panose="02020700000000000000" pitchFamily="18" charset="-128"/>
            </a:endParaRPr>
          </a:p>
        </p:txBody>
      </p:sp>
      <p:sp>
        <p:nvSpPr>
          <p:cNvPr id="14" name="テキスト ボックス 13">
            <a:extLst>
              <a:ext uri="{FF2B5EF4-FFF2-40B4-BE49-F238E27FC236}">
                <a16:creationId xmlns:a16="http://schemas.microsoft.com/office/drawing/2014/main" id="{9EA59AB1-7B8C-4B7C-88AF-FEDF2F912F65}"/>
              </a:ext>
            </a:extLst>
          </p:cNvPr>
          <p:cNvSpPr txBox="1"/>
          <p:nvPr/>
        </p:nvSpPr>
        <p:spPr>
          <a:xfrm>
            <a:off x="4310742" y="5623133"/>
            <a:ext cx="3587261" cy="646331"/>
          </a:xfrm>
          <a:prstGeom prst="rect">
            <a:avLst/>
          </a:prstGeom>
          <a:noFill/>
        </p:spPr>
        <p:txBody>
          <a:bodyPr wrap="square">
            <a:spAutoFit/>
          </a:bodyPr>
          <a:lstStyle/>
          <a:p>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タンパク質をコードする</a:t>
            </a:r>
            <a:r>
              <a:rPr lang="en-US" altLang="ja-JP" sz="1200" i="0" dirty="0">
                <a:solidFill>
                  <a:srgbClr val="455A64"/>
                </a:solidFill>
                <a:effectLst/>
                <a:latin typeface="BIZ UDP明朝 Medium" panose="02020500000000000000" pitchFamily="18" charset="-128"/>
                <a:ea typeface="BIZ UDP明朝 Medium" panose="02020500000000000000" pitchFamily="18" charset="-128"/>
              </a:rPr>
              <a:t>DNA</a:t>
            </a:r>
            <a:r>
              <a:rPr lang="ja-JP" altLang="en-US" sz="1200" i="0" dirty="0">
                <a:solidFill>
                  <a:srgbClr val="455A64"/>
                </a:solidFill>
                <a:effectLst/>
                <a:latin typeface="BIZ UDP明朝 Medium" panose="02020500000000000000" pitchFamily="18" charset="-128"/>
                <a:ea typeface="BIZ UDP明朝 Medium" panose="02020500000000000000" pitchFamily="18" charset="-128"/>
              </a:rPr>
              <a:t>を、ナノ製剤の液滴を葉表面に塗布することによって、右図のナノ材料によって送達。</a:t>
            </a:r>
            <a:endParaRPr lang="ja-JP" altLang="en-US" sz="1200" dirty="0">
              <a:latin typeface="BIZ UDP明朝 Medium" panose="02020500000000000000" pitchFamily="18" charset="-128"/>
              <a:ea typeface="BIZ UDP明朝 Medium" panose="02020500000000000000" pitchFamily="18" charset="-128"/>
            </a:endParaRPr>
          </a:p>
        </p:txBody>
      </p:sp>
      <p:sp>
        <p:nvSpPr>
          <p:cNvPr id="16" name="テキスト ボックス 15">
            <a:extLst>
              <a:ext uri="{FF2B5EF4-FFF2-40B4-BE49-F238E27FC236}">
                <a16:creationId xmlns:a16="http://schemas.microsoft.com/office/drawing/2014/main" id="{B2CD4C71-698F-4A71-961A-1D5289CDF66F}"/>
              </a:ext>
            </a:extLst>
          </p:cNvPr>
          <p:cNvSpPr txBox="1"/>
          <p:nvPr/>
        </p:nvSpPr>
        <p:spPr>
          <a:xfrm>
            <a:off x="229139" y="3920946"/>
            <a:ext cx="4034771" cy="2031325"/>
          </a:xfrm>
          <a:prstGeom prst="rect">
            <a:avLst/>
          </a:prstGeom>
          <a:noFill/>
        </p:spPr>
        <p:txBody>
          <a:bodyPr wrap="square">
            <a:spAutoFit/>
          </a:bodyPr>
          <a:lstStyle/>
          <a:p>
            <a:r>
              <a:rPr lang="en-US" altLang="ja-JP" b="0" i="0" dirty="0">
                <a:effectLst/>
                <a:latin typeface="UD Digi Kyokasho NK-B" panose="02020700000000000000" pitchFamily="18" charset="-128"/>
                <a:ea typeface="UD Digi Kyokasho NK-B" panose="02020700000000000000" pitchFamily="18" charset="-128"/>
              </a:rPr>
              <a:t>mRNA</a:t>
            </a:r>
            <a:r>
              <a:rPr lang="ja-JP" altLang="en-US" b="0" i="0" dirty="0">
                <a:effectLst/>
                <a:latin typeface="UD Digi Kyokasho NK-B" panose="02020700000000000000" pitchFamily="18" charset="-128"/>
                <a:ea typeface="UD Digi Kyokasho NK-B" panose="02020700000000000000" pitchFamily="18" charset="-128"/>
              </a:rPr>
              <a:t>医薬は、低温保存が必要であるが、仮にホウレン草やレタスにｍ</a:t>
            </a:r>
            <a:r>
              <a:rPr lang="en-US" altLang="ja-JP" b="0" i="0" dirty="0">
                <a:effectLst/>
                <a:latin typeface="UD Digi Kyokasho NK-B" panose="02020700000000000000" pitchFamily="18" charset="-128"/>
                <a:ea typeface="UD Digi Kyokasho NK-B" panose="02020700000000000000" pitchFamily="18" charset="-128"/>
              </a:rPr>
              <a:t>RNA</a:t>
            </a:r>
            <a:r>
              <a:rPr lang="ja-JP" altLang="en-US" b="0" i="0" dirty="0">
                <a:effectLst/>
                <a:latin typeface="UD Digi Kyokasho NK-B" panose="02020700000000000000" pitchFamily="18" charset="-128"/>
                <a:ea typeface="UD Digi Kyokasho NK-B" panose="02020700000000000000" pitchFamily="18" charset="-128"/>
              </a:rPr>
              <a:t>医薬が含まれていれば、常温常圧で保管可能となる。</a:t>
            </a:r>
            <a:endParaRPr lang="en-US" altLang="ja-JP" b="0" i="0" dirty="0">
              <a:effectLst/>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薬剤流通のハードルが一つ下がりコスト低減にもなる？</a:t>
            </a:r>
            <a:endParaRPr lang="en-US" altLang="ja-JP" dirty="0">
              <a:latin typeface="UD Digi Kyokasho NK-B" panose="02020700000000000000" pitchFamily="18" charset="-128"/>
              <a:ea typeface="UD Digi Kyokasho NK-B" panose="02020700000000000000" pitchFamily="18" charset="-128"/>
            </a:endParaRPr>
          </a:p>
          <a:p>
            <a:r>
              <a:rPr lang="ja-JP" altLang="en-US" dirty="0">
                <a:latin typeface="UD Digi Kyokasho NK-B" panose="02020700000000000000" pitchFamily="18" charset="-128"/>
                <a:ea typeface="UD Digi Kyokasho NK-B" panose="02020700000000000000" pitchFamily="18" charset="-128"/>
              </a:rPr>
              <a:t>食べる</a:t>
            </a:r>
            <a:r>
              <a:rPr lang="en-US" altLang="ja-JP" dirty="0">
                <a:latin typeface="UD Digi Kyokasho NK-B" panose="02020700000000000000" pitchFamily="18" charset="-128"/>
                <a:ea typeface="UD Digi Kyokasho NK-B" panose="02020700000000000000" pitchFamily="18" charset="-128"/>
              </a:rPr>
              <a:t>mRNA</a:t>
            </a:r>
            <a:r>
              <a:rPr lang="ja-JP" altLang="en-US" dirty="0">
                <a:latin typeface="UD Digi Kyokasho NK-B" panose="02020700000000000000" pitchFamily="18" charset="-128"/>
                <a:ea typeface="UD Digi Kyokasho NK-B" panose="02020700000000000000" pitchFamily="18" charset="-128"/>
              </a:rPr>
              <a:t>医薬品ともいえる。</a:t>
            </a:r>
          </a:p>
        </p:txBody>
      </p:sp>
      <p:pic>
        <p:nvPicPr>
          <p:cNvPr id="1034" name="Picture 10">
            <a:extLst>
              <a:ext uri="{FF2B5EF4-FFF2-40B4-BE49-F238E27FC236}">
                <a16:creationId xmlns:a16="http://schemas.microsoft.com/office/drawing/2014/main" id="{2D30B004-5EA3-4A3B-A005-67AEEBD2A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710" y="360220"/>
            <a:ext cx="1256672" cy="1264242"/>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C9027BEC-9B6B-4FF7-A514-818C84FEE924}"/>
              </a:ext>
            </a:extLst>
          </p:cNvPr>
          <p:cNvSpPr txBox="1"/>
          <p:nvPr/>
        </p:nvSpPr>
        <p:spPr>
          <a:xfrm>
            <a:off x="8340549" y="2142179"/>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葉緑体に浸透可能なカーボンナノチューブ（模擬）</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pic>
        <p:nvPicPr>
          <p:cNvPr id="3" name="Picture 4" descr="気孔を通るナノ粒子による葉の浸潤">
            <a:extLst>
              <a:ext uri="{FF2B5EF4-FFF2-40B4-BE49-F238E27FC236}">
                <a16:creationId xmlns:a16="http://schemas.microsoft.com/office/drawing/2014/main" id="{C1D64892-0DF2-4E45-8F03-7F525D201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59" y="2122083"/>
            <a:ext cx="4034951" cy="1754326"/>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7194456A-D5B9-4C5B-BB6F-75E24F22874B}"/>
              </a:ext>
            </a:extLst>
          </p:cNvPr>
          <p:cNvSpPr txBox="1"/>
          <p:nvPr/>
        </p:nvSpPr>
        <p:spPr>
          <a:xfrm>
            <a:off x="436683" y="1882038"/>
            <a:ext cx="3381690" cy="276999"/>
          </a:xfrm>
          <a:prstGeom prst="rect">
            <a:avLst/>
          </a:prstGeom>
          <a:noFill/>
        </p:spPr>
        <p:txBody>
          <a:bodyPr wrap="square">
            <a:spAutoFit/>
          </a:bodyPr>
          <a:lstStyle/>
          <a:p>
            <a:pPr algn="ctr"/>
            <a:r>
              <a:rPr lang="ja-JP" altLang="en-US" sz="1200" i="0" dirty="0">
                <a:solidFill>
                  <a:srgbClr val="C00000"/>
                </a:solidFill>
                <a:effectLst/>
                <a:latin typeface="BIZ UDP明朝 Medium" panose="02020500000000000000" pitchFamily="18" charset="-128"/>
                <a:ea typeface="BIZ UDP明朝 Medium" panose="02020500000000000000" pitchFamily="18" charset="-128"/>
              </a:rPr>
              <a:t>ナノ製剤を葉表面から侵透させる作業</a:t>
            </a:r>
            <a:endParaRPr lang="en-US" altLang="ja-JP" sz="1200" i="0" dirty="0">
              <a:solidFill>
                <a:srgbClr val="C00000"/>
              </a:solidFill>
              <a:effectLst/>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44036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83489" y="202140"/>
            <a:ext cx="9425022" cy="584775"/>
          </a:xfrm>
          <a:prstGeom prst="rect">
            <a:avLst/>
          </a:prstGeom>
          <a:noFill/>
        </p:spPr>
        <p:txBody>
          <a:bodyPr wrap="square" rtlCol="0">
            <a:spAutoFit/>
          </a:bodyPr>
          <a:lstStyle/>
          <a:p>
            <a:pPr algn="ctr"/>
            <a:r>
              <a:rPr kumimoji="1" lang="ja-JP" altLang="en-US" sz="3200" dirty="0">
                <a:latin typeface="Yet R" panose="02030504000101010101" pitchFamily="18" charset="-127"/>
                <a:ea typeface="Yet R" panose="02030504000101010101" pitchFamily="18" charset="-127"/>
              </a:rPr>
              <a:t>植物工場による医薬品製造</a:t>
            </a:r>
          </a:p>
        </p:txBody>
      </p:sp>
      <p:pic>
        <p:nvPicPr>
          <p:cNvPr id="11" name="Picture 4" descr="図表1 機能性野菜、ワクチン原料生産プラントとしての植物工場">
            <a:extLst>
              <a:ext uri="{FF2B5EF4-FFF2-40B4-BE49-F238E27FC236}">
                <a16:creationId xmlns:a16="http://schemas.microsoft.com/office/drawing/2014/main" id="{0F6EED54-D3CF-42C6-A6AA-4ED5828A9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64" y="786915"/>
            <a:ext cx="9210675" cy="6048375"/>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B7885D14-EA7D-49C9-8792-87C89AF05CCD}"/>
              </a:ext>
            </a:extLst>
          </p:cNvPr>
          <p:cNvSpPr txBox="1"/>
          <p:nvPr/>
        </p:nvSpPr>
        <p:spPr>
          <a:xfrm>
            <a:off x="8988278" y="1269236"/>
            <a:ext cx="3203722" cy="5047536"/>
          </a:xfrm>
          <a:prstGeom prst="rect">
            <a:avLst/>
          </a:prstGeom>
          <a:noFill/>
        </p:spPr>
        <p:txBody>
          <a:bodyPr wrap="square">
            <a:spAutoFit/>
          </a:bodyPr>
          <a:lstStyle/>
          <a:p>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●植物工場で栽培する</a:t>
            </a:r>
            <a:r>
              <a:rPr lang="ja-JP" altLang="en-US" sz="1400" b="0" i="0" dirty="0">
                <a:solidFill>
                  <a:srgbClr val="C00000"/>
                </a:solidFill>
                <a:effectLst/>
                <a:latin typeface="UD Digi Kyokasho NK-B" panose="02020700000000000000" pitchFamily="18" charset="-128"/>
                <a:ea typeface="UD Digi Kyokasho NK-B" panose="02020700000000000000" pitchFamily="18" charset="-128"/>
              </a:rPr>
              <a:t>いちごからインターフェロンを産生</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する遺伝子組み換えいちごの果実を原料とした、ペット用の歯肉炎軽減剤を生産。</a:t>
            </a:r>
            <a:endParaRPr lang="en-US" altLang="ja-JP" sz="1400" b="0" i="0" dirty="0">
              <a:solidFill>
                <a:srgbClr val="000000"/>
              </a:solidFill>
              <a:effectLst/>
              <a:latin typeface="UD Digi Kyokasho NK-B" panose="02020700000000000000" pitchFamily="18" charset="-128"/>
              <a:ea typeface="UD Digi Kyokasho NK-B" panose="02020700000000000000" pitchFamily="18" charset="-128"/>
            </a:endParaRPr>
          </a:p>
          <a:p>
            <a:endParaRPr lang="en-US" altLang="ja-JP" sz="1400" dirty="0">
              <a:solidFill>
                <a:srgbClr val="000000"/>
              </a:solidFill>
              <a:latin typeface="UD Digi Kyokasho NK-B" panose="02020700000000000000" pitchFamily="18" charset="-128"/>
              <a:ea typeface="UD Digi Kyokasho NK-B" panose="02020700000000000000" pitchFamily="18" charset="-128"/>
            </a:endParaRPr>
          </a:p>
          <a:p>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●この植物工場で栽培された遺伝子組み換えいちごは、従来の</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1/10〜1/100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までのコストを削減。現在では</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30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坪程度の大きさの植物工場で、年間でペット</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100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万頭分以上の治療薬を作ることが可能。</a:t>
            </a:r>
            <a:br>
              <a:rPr lang="ja-JP" altLang="en-US" sz="1400" dirty="0">
                <a:latin typeface="UD Digi Kyokasho NK-B" panose="02020700000000000000" pitchFamily="18" charset="-128"/>
                <a:ea typeface="UD Digi Kyokasho NK-B" panose="02020700000000000000" pitchFamily="18" charset="-128"/>
              </a:rPr>
            </a:br>
            <a:endParaRPr lang="en-US" altLang="ja-JP" sz="1400" dirty="0">
              <a:latin typeface="UD Digi Kyokasho NK-B" panose="02020700000000000000" pitchFamily="18" charset="-128"/>
              <a:ea typeface="UD Digi Kyokasho NK-B" panose="02020700000000000000" pitchFamily="18" charset="-128"/>
            </a:endParaRPr>
          </a:p>
          <a:p>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a:t>
            </a:r>
            <a:r>
              <a:rPr lang="ja-JP" altLang="en-US" sz="1400" b="0" i="0" dirty="0">
                <a:solidFill>
                  <a:srgbClr val="C00000"/>
                </a:solidFill>
                <a:effectLst/>
                <a:latin typeface="UD Digi Kyokasho NK-B" panose="02020700000000000000" pitchFamily="18" charset="-128"/>
                <a:ea typeface="UD Digi Kyokasho NK-B" panose="02020700000000000000" pitchFamily="18" charset="-128"/>
              </a:rPr>
              <a:t>タバコの葉から、インフルエンザ、エボラ出血熱等のワクチン生成</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に成功。植物由来の技術を使用することで、従来よりも設備・生産コストを削減することが可能。また、栽培期間を</a:t>
            </a:r>
            <a:r>
              <a:rPr lang="en-US" altLang="ja-JP" sz="1400" b="0" i="0" dirty="0">
                <a:solidFill>
                  <a:srgbClr val="000000"/>
                </a:solidFill>
                <a:effectLst/>
                <a:latin typeface="UD Digi Kyokasho NK-B" panose="02020700000000000000" pitchFamily="18" charset="-128"/>
                <a:ea typeface="UD Digi Kyokasho NK-B" panose="02020700000000000000" pitchFamily="18" charset="-128"/>
              </a:rPr>
              <a:t>50%</a:t>
            </a:r>
            <a:r>
              <a:rPr lang="ja-JP" altLang="en-US" sz="1400" b="0" i="0" dirty="0">
                <a:solidFill>
                  <a:srgbClr val="000000"/>
                </a:solidFill>
                <a:effectLst/>
                <a:latin typeface="UD Digi Kyokasho NK-B" panose="02020700000000000000" pitchFamily="18" charset="-128"/>
                <a:ea typeface="UD Digi Kyokasho NK-B" panose="02020700000000000000" pitchFamily="18" charset="-128"/>
              </a:rPr>
              <a:t>以上短縮できるので、パンデミックなど突如出現した脅威に対する新しい治療やワクチンのスクリーニングの速度を上げることも可能。そして、植物由来の原料を使用することで、ヒト病原体や哺乳類汚染菌の繁殖リスクを削減している。</a:t>
            </a:r>
            <a:endParaRPr lang="ja-JP" altLang="en-US" sz="1400" dirty="0">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1594057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05536" y="102010"/>
            <a:ext cx="1292860" cy="1256030"/>
            <a:chOff x="126492" y="143256"/>
            <a:chExt cx="1292860" cy="1256030"/>
          </a:xfrm>
        </p:grpSpPr>
        <p:pic>
          <p:nvPicPr>
            <p:cNvPr id="4" name="object 4"/>
            <p:cNvPicPr/>
            <p:nvPr/>
          </p:nvPicPr>
          <p:blipFill>
            <a:blip r:embed="rId2" cstate="print"/>
            <a:stretch>
              <a:fillRect/>
            </a:stretch>
          </p:blipFill>
          <p:spPr>
            <a:xfrm>
              <a:off x="134112" y="143256"/>
              <a:ext cx="1269491" cy="1190243"/>
            </a:xfrm>
            <a:prstGeom prst="rect">
              <a:avLst/>
            </a:prstGeom>
          </p:spPr>
        </p:pic>
        <p:sp>
          <p:nvSpPr>
            <p:cNvPr id="5" name="object 5"/>
            <p:cNvSpPr/>
            <p:nvPr/>
          </p:nvSpPr>
          <p:spPr>
            <a:xfrm>
              <a:off x="583692" y="509015"/>
              <a:ext cx="571500" cy="457200"/>
            </a:xfrm>
            <a:custGeom>
              <a:avLst/>
              <a:gdLst/>
              <a:ahLst/>
              <a:cxnLst/>
              <a:rect l="l" t="t" r="r" b="b"/>
              <a:pathLst>
                <a:path w="571500" h="457200">
                  <a:moveTo>
                    <a:pt x="571500" y="0"/>
                  </a:moveTo>
                  <a:lnTo>
                    <a:pt x="0" y="0"/>
                  </a:lnTo>
                  <a:lnTo>
                    <a:pt x="0" y="457200"/>
                  </a:lnTo>
                  <a:lnTo>
                    <a:pt x="571500" y="457200"/>
                  </a:lnTo>
                  <a:lnTo>
                    <a:pt x="571500" y="0"/>
                  </a:lnTo>
                  <a:close/>
                </a:path>
              </a:pathLst>
            </a:custGeom>
            <a:solidFill>
              <a:srgbClr val="923922"/>
            </a:solidFill>
          </p:spPr>
          <p:txBody>
            <a:bodyPr wrap="square" lIns="0" tIns="0" rIns="0" bIns="0" rtlCol="0"/>
            <a:lstStyle/>
            <a:p>
              <a:endParaRPr/>
            </a:p>
          </p:txBody>
        </p:sp>
        <p:pic>
          <p:nvPicPr>
            <p:cNvPr id="6" name="object 6"/>
            <p:cNvPicPr/>
            <p:nvPr/>
          </p:nvPicPr>
          <p:blipFill>
            <a:blip r:embed="rId3" cstate="print"/>
            <a:stretch>
              <a:fillRect/>
            </a:stretch>
          </p:blipFill>
          <p:spPr>
            <a:xfrm>
              <a:off x="126492" y="164592"/>
              <a:ext cx="1292339" cy="1234439"/>
            </a:xfrm>
            <a:prstGeom prst="rect">
              <a:avLst/>
            </a:prstGeom>
          </p:spPr>
        </p:pic>
      </p:grpSp>
      <p:sp>
        <p:nvSpPr>
          <p:cNvPr id="7" name="object 7"/>
          <p:cNvSpPr txBox="1"/>
          <p:nvPr/>
        </p:nvSpPr>
        <p:spPr>
          <a:xfrm>
            <a:off x="459549" y="360512"/>
            <a:ext cx="584835" cy="696595"/>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FBE5D6"/>
                </a:solidFill>
                <a:latin typeface="BIZ UDP明朝 Medium"/>
                <a:cs typeface="BIZ UDP明朝 Medium"/>
              </a:rPr>
              <a:t>生</a:t>
            </a:r>
            <a:endParaRPr sz="4400">
              <a:latin typeface="BIZ UDP明朝 Medium"/>
              <a:cs typeface="BIZ UDP明朝 Medium"/>
            </a:endParaRPr>
          </a:p>
        </p:txBody>
      </p:sp>
      <p:sp>
        <p:nvSpPr>
          <p:cNvPr id="9" name="object 9"/>
          <p:cNvSpPr txBox="1"/>
          <p:nvPr/>
        </p:nvSpPr>
        <p:spPr>
          <a:xfrm>
            <a:off x="4118657" y="271310"/>
            <a:ext cx="4120515" cy="739775"/>
          </a:xfrm>
          <a:prstGeom prst="rect">
            <a:avLst/>
          </a:prstGeom>
        </p:spPr>
        <p:txBody>
          <a:bodyPr vert="horz" wrap="square" lIns="0" tIns="13335" rIns="0" bIns="0" rtlCol="0">
            <a:spAutoFit/>
          </a:bodyPr>
          <a:lstStyle/>
          <a:p>
            <a:pPr algn="ctr">
              <a:lnSpc>
                <a:spcPct val="100000"/>
              </a:lnSpc>
              <a:spcBef>
                <a:spcPts val="105"/>
              </a:spcBef>
            </a:pPr>
            <a:r>
              <a:rPr sz="1400" spc="-20" dirty="0">
                <a:solidFill>
                  <a:srgbClr val="1C1C1C"/>
                </a:solidFill>
                <a:latin typeface="メイリオ"/>
                <a:cs typeface="メイリオ"/>
              </a:rPr>
              <a:t>鶏卵バイオリアクターを用いたタンパク質製造技術</a:t>
            </a:r>
            <a:endParaRPr sz="1400" dirty="0">
              <a:latin typeface="メイリオ"/>
              <a:cs typeface="メイリオ"/>
            </a:endParaRPr>
          </a:p>
          <a:p>
            <a:pPr algn="ctr">
              <a:lnSpc>
                <a:spcPct val="100000"/>
              </a:lnSpc>
              <a:spcBef>
                <a:spcPts val="95"/>
              </a:spcBef>
            </a:pPr>
            <a:r>
              <a:rPr sz="3200" b="0" spc="-15" dirty="0">
                <a:solidFill>
                  <a:srgbClr val="C00000"/>
                </a:solidFill>
                <a:latin typeface="BIZ UDP明朝 Medium"/>
                <a:cs typeface="BIZ UDP明朝 Medium"/>
              </a:rPr>
              <a:t>ニワトリ工場</a:t>
            </a:r>
            <a:endParaRPr sz="3200" dirty="0">
              <a:latin typeface="BIZ UDP明朝 Medium"/>
              <a:cs typeface="BIZ UDP明朝 Medium"/>
            </a:endParaRPr>
          </a:p>
        </p:txBody>
      </p:sp>
      <p:pic>
        <p:nvPicPr>
          <p:cNvPr id="10" name="object 10"/>
          <p:cNvPicPr/>
          <p:nvPr/>
        </p:nvPicPr>
        <p:blipFill>
          <a:blip r:embed="rId4" cstate="print"/>
          <a:stretch>
            <a:fillRect/>
          </a:stretch>
        </p:blipFill>
        <p:spPr>
          <a:xfrm>
            <a:off x="217821" y="1855233"/>
            <a:ext cx="5918311" cy="4300431"/>
          </a:xfrm>
          <a:prstGeom prst="rect">
            <a:avLst/>
          </a:prstGeom>
        </p:spPr>
      </p:pic>
      <p:sp>
        <p:nvSpPr>
          <p:cNvPr id="11" name="object 11"/>
          <p:cNvSpPr txBox="1"/>
          <p:nvPr/>
        </p:nvSpPr>
        <p:spPr>
          <a:xfrm>
            <a:off x="0" y="6435391"/>
            <a:ext cx="12082779" cy="398570"/>
          </a:xfrm>
          <a:prstGeom prst="rect">
            <a:avLst/>
          </a:prstGeom>
        </p:spPr>
        <p:txBody>
          <a:bodyPr vert="horz" wrap="square" lIns="0" tIns="29209" rIns="0" bIns="0" rtlCol="0">
            <a:spAutoFit/>
          </a:bodyPr>
          <a:lstStyle/>
          <a:p>
            <a:pPr marL="50800" marR="43180" algn="ctr">
              <a:lnSpc>
                <a:spcPct val="93000"/>
              </a:lnSpc>
              <a:spcBef>
                <a:spcPts val="229"/>
              </a:spcBef>
            </a:pPr>
            <a:r>
              <a:rPr lang="ja-JP" altLang="en-US" sz="1200" dirty="0">
                <a:solidFill>
                  <a:srgbClr val="C00000"/>
                </a:solidFill>
                <a:latin typeface="BIZ UDPゴシック" panose="020B0400000000000000" pitchFamily="50" charset="-128"/>
                <a:ea typeface="BIZ UDPゴシック" panose="020B0400000000000000" pitchFamily="50" charset="-128"/>
                <a:cs typeface="UD デジタル 教科書体 NP-B"/>
              </a:rPr>
              <a:t>ヒトインターフェロン</a:t>
            </a:r>
            <a:r>
              <a:rPr lang="en-US" altLang="ja-JP" sz="1200" dirty="0">
                <a:solidFill>
                  <a:srgbClr val="C00000"/>
                </a:solidFill>
                <a:latin typeface="BIZ UDPゴシック" panose="020B0400000000000000" pitchFamily="50" charset="-128"/>
                <a:ea typeface="BIZ UDPゴシック" panose="020B0400000000000000" pitchFamily="50" charset="-128"/>
                <a:cs typeface="UD デジタル 教科書体 NP-B"/>
              </a:rPr>
              <a:t>β</a:t>
            </a:r>
            <a:r>
              <a:rPr lang="ja-JP" altLang="en-US" sz="1200" dirty="0">
                <a:solidFill>
                  <a:srgbClr val="C00000"/>
                </a:solidFill>
                <a:latin typeface="BIZ UDPゴシック" panose="020B0400000000000000" pitchFamily="50" charset="-128"/>
                <a:ea typeface="BIZ UDPゴシック" panose="020B0400000000000000" pitchFamily="50" charset="-128"/>
                <a:cs typeface="UD デジタル 教科書体 NP-B"/>
              </a:rPr>
              <a:t>は、</a:t>
            </a:r>
            <a:r>
              <a:rPr lang="en-US" altLang="ja-JP" sz="1200" dirty="0">
                <a:solidFill>
                  <a:srgbClr val="C00000"/>
                </a:solidFill>
                <a:latin typeface="BIZ UDPゴシック" panose="020B0400000000000000" pitchFamily="50" charset="-128"/>
                <a:ea typeface="BIZ UDPゴシック" panose="020B0400000000000000" pitchFamily="50" charset="-128"/>
                <a:cs typeface="UD デジタル 教科書体 NP-B"/>
              </a:rPr>
              <a:t>10</a:t>
            </a:r>
            <a:r>
              <a:rPr lang="ja-JP" altLang="en-US" sz="1200" dirty="0">
                <a:solidFill>
                  <a:srgbClr val="C00000"/>
                </a:solidFill>
                <a:latin typeface="BIZ UDPゴシック" panose="020B0400000000000000" pitchFamily="50" charset="-128"/>
                <a:ea typeface="BIZ UDPゴシック" panose="020B0400000000000000" pitchFamily="50" charset="-128"/>
                <a:cs typeface="UD デジタル 教科書体 NP-B"/>
              </a:rPr>
              <a:t>マイクロ・グラム（ </a:t>
            </a:r>
            <a:r>
              <a:rPr lang="en-US" altLang="ja-JP" sz="1200" dirty="0">
                <a:solidFill>
                  <a:srgbClr val="C00000"/>
                </a:solidFill>
                <a:latin typeface="BIZ UDPゴシック" panose="020B0400000000000000" pitchFamily="50" charset="-128"/>
                <a:ea typeface="BIZ UDPゴシック" panose="020B0400000000000000" pitchFamily="50" charset="-128"/>
                <a:cs typeface="UD デジタル 教科書体 NP-B"/>
              </a:rPr>
              <a:t>0.01μg</a:t>
            </a:r>
            <a:r>
              <a:rPr lang="ja-JP" altLang="en-US" sz="1200" dirty="0">
                <a:solidFill>
                  <a:srgbClr val="C00000"/>
                </a:solidFill>
                <a:latin typeface="BIZ UDPゴシック" panose="020B0400000000000000" pitchFamily="50" charset="-128"/>
                <a:ea typeface="BIZ UDPゴシック" panose="020B0400000000000000" pitchFamily="50" charset="-128"/>
                <a:cs typeface="UD デジタル 教科書体 NP-B"/>
              </a:rPr>
              <a:t>）の価格は</a:t>
            </a:r>
            <a:r>
              <a:rPr lang="en-US" altLang="ja-JP" sz="1200" dirty="0">
                <a:solidFill>
                  <a:srgbClr val="C00000"/>
                </a:solidFill>
                <a:latin typeface="BIZ UDPゴシック" panose="020B0400000000000000" pitchFamily="50" charset="-128"/>
                <a:ea typeface="BIZ UDPゴシック" panose="020B0400000000000000" pitchFamily="50" charset="-128"/>
                <a:cs typeface="UD デジタル 教科書体 NP-B"/>
              </a:rPr>
              <a:t>2</a:t>
            </a:r>
            <a:r>
              <a:rPr lang="ja-JP" altLang="en-US" sz="1200" dirty="0">
                <a:solidFill>
                  <a:srgbClr val="C00000"/>
                </a:solidFill>
                <a:latin typeface="BIZ UDPゴシック" panose="020B0400000000000000" pitchFamily="50" charset="-128"/>
                <a:ea typeface="BIZ UDPゴシック" panose="020B0400000000000000" pitchFamily="50" charset="-128"/>
                <a:cs typeface="UD デジタル 教科書体 NP-B"/>
              </a:rPr>
              <a:t>万から</a:t>
            </a:r>
            <a:r>
              <a:rPr lang="en-US" altLang="ja-JP" sz="1200" dirty="0">
                <a:solidFill>
                  <a:srgbClr val="C00000"/>
                </a:solidFill>
                <a:latin typeface="BIZ UDPゴシック" panose="020B0400000000000000" pitchFamily="50" charset="-128"/>
                <a:ea typeface="BIZ UDPゴシック" panose="020B0400000000000000" pitchFamily="50" charset="-128"/>
                <a:cs typeface="UD デジタル 教科書体 NP-B"/>
              </a:rPr>
              <a:t>5</a:t>
            </a:r>
            <a:r>
              <a:rPr lang="ja-JP" altLang="en-US" sz="1200" dirty="0">
                <a:solidFill>
                  <a:srgbClr val="C00000"/>
                </a:solidFill>
                <a:latin typeface="BIZ UDPゴシック" panose="020B0400000000000000" pitchFamily="50" charset="-128"/>
                <a:ea typeface="BIZ UDPゴシック" panose="020B0400000000000000" pitchFamily="50" charset="-128"/>
                <a:cs typeface="UD デジタル 教科書体 NP-B"/>
              </a:rPr>
              <a:t>万円。卵１個の含有量は</a:t>
            </a:r>
            <a:r>
              <a:rPr lang="en-US" altLang="ja-JP" sz="1200" dirty="0">
                <a:solidFill>
                  <a:srgbClr val="C00000"/>
                </a:solidFill>
                <a:latin typeface="BIZ UDPゴシック" panose="020B0400000000000000" pitchFamily="50" charset="-128"/>
                <a:ea typeface="BIZ UDPゴシック" panose="020B0400000000000000" pitchFamily="50" charset="-128"/>
                <a:cs typeface="UD デジタル 教科書体 NP-B"/>
              </a:rPr>
              <a:t>30</a:t>
            </a:r>
            <a:r>
              <a:rPr lang="ja-JP" altLang="en-US" sz="1200" dirty="0">
                <a:solidFill>
                  <a:srgbClr val="C00000"/>
                </a:solidFill>
                <a:latin typeface="BIZ UDPゴシック" panose="020B0400000000000000" pitchFamily="50" charset="-128"/>
                <a:ea typeface="BIZ UDPゴシック" panose="020B0400000000000000" pitchFamily="50" charset="-128"/>
                <a:cs typeface="UD デジタル 教科書体 NP-B"/>
              </a:rPr>
              <a:t>～</a:t>
            </a:r>
            <a:r>
              <a:rPr lang="en-US" altLang="ja-JP" sz="1200" dirty="0">
                <a:solidFill>
                  <a:srgbClr val="C00000"/>
                </a:solidFill>
                <a:latin typeface="BIZ UDPゴシック" panose="020B0400000000000000" pitchFamily="50" charset="-128"/>
                <a:ea typeface="BIZ UDPゴシック" panose="020B0400000000000000" pitchFamily="50" charset="-128"/>
                <a:cs typeface="UD デジタル 教科書体 NP-B"/>
              </a:rPr>
              <a:t>60</a:t>
            </a:r>
            <a:r>
              <a:rPr lang="ja-JP" altLang="en-US" sz="1200" dirty="0">
                <a:solidFill>
                  <a:srgbClr val="C00000"/>
                </a:solidFill>
                <a:latin typeface="BIZ UDPゴシック" panose="020B0400000000000000" pitchFamily="50" charset="-128"/>
                <a:ea typeface="BIZ UDPゴシック" panose="020B0400000000000000" pitchFamily="50" charset="-128"/>
                <a:cs typeface="UD デジタル 教科書体 NP-B"/>
              </a:rPr>
              <a:t>ミリグラム。</a:t>
            </a:r>
            <a:endParaRPr lang="en-US" altLang="ja-JP" sz="1200" dirty="0">
              <a:solidFill>
                <a:srgbClr val="C00000"/>
              </a:solidFill>
              <a:latin typeface="BIZ UDPゴシック" panose="020B0400000000000000" pitchFamily="50" charset="-128"/>
              <a:ea typeface="BIZ UDPゴシック" panose="020B0400000000000000" pitchFamily="50" charset="-128"/>
              <a:cs typeface="UD デジタル 教科書体 NP-B"/>
            </a:endParaRPr>
          </a:p>
          <a:p>
            <a:pPr marL="50800" marR="43180" algn="ctr">
              <a:lnSpc>
                <a:spcPct val="93000"/>
              </a:lnSpc>
              <a:spcBef>
                <a:spcPts val="229"/>
              </a:spcBef>
            </a:pPr>
            <a:r>
              <a:rPr lang="ja-JP" altLang="en-US" sz="1200" dirty="0">
                <a:solidFill>
                  <a:srgbClr val="C00000"/>
                </a:solidFill>
                <a:latin typeface="BIZ UDPゴシック" panose="020B0400000000000000" pitchFamily="50" charset="-128"/>
                <a:ea typeface="BIZ UDPゴシック" panose="020B0400000000000000" pitchFamily="50" charset="-128"/>
                <a:cs typeface="UD デジタル 教科書体 NP-B"/>
              </a:rPr>
              <a:t>１個の卵が６千万円から３億円近い価値を持つ、所謂「金の卵」。（がん治療や肝炎治療に用いられる）</a:t>
            </a:r>
            <a:endParaRPr sz="1200" dirty="0">
              <a:solidFill>
                <a:srgbClr val="C00000"/>
              </a:solidFill>
              <a:latin typeface="BIZ UDPゴシック" panose="020B0400000000000000" pitchFamily="50" charset="-128"/>
              <a:ea typeface="BIZ UDPゴシック" panose="020B0400000000000000" pitchFamily="50" charset="-128"/>
              <a:cs typeface="UD デジタル 教科書体 NP-B"/>
            </a:endParaRPr>
          </a:p>
        </p:txBody>
      </p:sp>
      <p:pic>
        <p:nvPicPr>
          <p:cNvPr id="12" name="object 12"/>
          <p:cNvPicPr/>
          <p:nvPr/>
        </p:nvPicPr>
        <p:blipFill>
          <a:blip r:embed="rId5" cstate="print"/>
          <a:stretch>
            <a:fillRect/>
          </a:stretch>
        </p:blipFill>
        <p:spPr>
          <a:xfrm>
            <a:off x="6400800" y="1980412"/>
            <a:ext cx="2715767" cy="2938271"/>
          </a:xfrm>
          <a:prstGeom prst="rect">
            <a:avLst/>
          </a:prstGeom>
        </p:spPr>
      </p:pic>
      <p:grpSp>
        <p:nvGrpSpPr>
          <p:cNvPr id="13" name="object 13"/>
          <p:cNvGrpSpPr/>
          <p:nvPr/>
        </p:nvGrpSpPr>
        <p:grpSpPr>
          <a:xfrm>
            <a:off x="9328404" y="1980411"/>
            <a:ext cx="2028825" cy="3853179"/>
            <a:chOff x="9328404" y="2383535"/>
            <a:chExt cx="2028825" cy="3853179"/>
          </a:xfrm>
        </p:grpSpPr>
        <p:pic>
          <p:nvPicPr>
            <p:cNvPr id="14" name="object 14"/>
            <p:cNvPicPr/>
            <p:nvPr/>
          </p:nvPicPr>
          <p:blipFill>
            <a:blip r:embed="rId6" cstate="print"/>
            <a:stretch>
              <a:fillRect/>
            </a:stretch>
          </p:blipFill>
          <p:spPr>
            <a:xfrm>
              <a:off x="9328404" y="2383535"/>
              <a:ext cx="2028443" cy="1904999"/>
            </a:xfrm>
            <a:prstGeom prst="rect">
              <a:avLst/>
            </a:prstGeom>
          </p:spPr>
        </p:pic>
        <p:pic>
          <p:nvPicPr>
            <p:cNvPr id="15" name="object 15"/>
            <p:cNvPicPr/>
            <p:nvPr/>
          </p:nvPicPr>
          <p:blipFill>
            <a:blip r:embed="rId7" cstate="print"/>
            <a:stretch>
              <a:fillRect/>
            </a:stretch>
          </p:blipFill>
          <p:spPr>
            <a:xfrm>
              <a:off x="9328404" y="4331207"/>
              <a:ext cx="2028443" cy="1904999"/>
            </a:xfrm>
            <a:prstGeom prst="rect">
              <a:avLst/>
            </a:prstGeom>
          </p:spPr>
        </p:pic>
      </p:grpSp>
      <p:sp>
        <p:nvSpPr>
          <p:cNvPr id="16" name="object 16"/>
          <p:cNvSpPr txBox="1"/>
          <p:nvPr/>
        </p:nvSpPr>
        <p:spPr>
          <a:xfrm>
            <a:off x="9328404" y="1980411"/>
            <a:ext cx="2034539" cy="247015"/>
          </a:xfrm>
          <a:prstGeom prst="rect">
            <a:avLst/>
          </a:prstGeom>
          <a:solidFill>
            <a:srgbClr val="FFC000"/>
          </a:solidFill>
        </p:spPr>
        <p:txBody>
          <a:bodyPr vert="horz" wrap="square" lIns="0" tIns="26669" rIns="0" bIns="0" rtlCol="0">
            <a:spAutoFit/>
          </a:bodyPr>
          <a:lstStyle/>
          <a:p>
            <a:pPr marL="177800">
              <a:lnSpc>
                <a:spcPct val="100000"/>
              </a:lnSpc>
              <a:spcBef>
                <a:spcPts val="209"/>
              </a:spcBef>
            </a:pPr>
            <a:r>
              <a:rPr sz="1400" b="1" spc="-10" dirty="0">
                <a:solidFill>
                  <a:srgbClr val="C00000"/>
                </a:solidFill>
                <a:latin typeface="Meiryo UI"/>
                <a:cs typeface="Meiryo UI"/>
              </a:rPr>
              <a:t>ヒトインターフェロン</a:t>
            </a:r>
            <a:r>
              <a:rPr sz="1400" b="1" dirty="0">
                <a:solidFill>
                  <a:srgbClr val="C00000"/>
                </a:solidFill>
                <a:latin typeface="Meiryo UI"/>
                <a:cs typeface="Meiryo UI"/>
              </a:rPr>
              <a:t>β</a:t>
            </a:r>
            <a:r>
              <a:rPr sz="1400" b="1" spc="-50" dirty="0">
                <a:solidFill>
                  <a:srgbClr val="C00000"/>
                </a:solidFill>
                <a:latin typeface="Meiryo UI"/>
                <a:cs typeface="Meiryo UI"/>
              </a:rPr>
              <a:t>卵</a:t>
            </a:r>
            <a:endParaRPr sz="1400">
              <a:latin typeface="Meiryo UI"/>
              <a:cs typeface="Meiryo UI"/>
            </a:endParaRPr>
          </a:p>
        </p:txBody>
      </p:sp>
      <p:sp>
        <p:nvSpPr>
          <p:cNvPr id="17" name="object 17"/>
          <p:cNvSpPr txBox="1"/>
          <p:nvPr/>
        </p:nvSpPr>
        <p:spPr>
          <a:xfrm>
            <a:off x="134112" y="1376772"/>
            <a:ext cx="12004040" cy="39116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303030"/>
                </a:solidFill>
                <a:latin typeface="メイリオ"/>
                <a:cs typeface="メイリオ"/>
              </a:rPr>
              <a:t>ニワトリの遺伝子を改変し、有用組換えタンパク質（ヒトインターフェロン</a:t>
            </a:r>
            <a:r>
              <a:rPr sz="1200" spc="-10" dirty="0">
                <a:solidFill>
                  <a:srgbClr val="303030"/>
                </a:solidFill>
                <a:latin typeface="メイリオ"/>
                <a:cs typeface="メイリオ"/>
              </a:rPr>
              <a:t>β）</a:t>
            </a:r>
            <a:r>
              <a:rPr sz="1200" spc="-5" dirty="0">
                <a:solidFill>
                  <a:srgbClr val="303030"/>
                </a:solidFill>
                <a:latin typeface="メイリオ"/>
                <a:cs typeface="メイリオ"/>
              </a:rPr>
              <a:t>を大量に含む鶏卵を生産。有用組換えタンパク質を含む鶏卵を長期間、世代を超えて安定的に生産。鶏卵を用いて高価な組換えタンパク質を、極めて安価に大量生産できる新技術に道筋。</a:t>
            </a:r>
            <a:endParaRPr sz="1200" dirty="0">
              <a:latin typeface="メイリオ"/>
              <a:cs typeface="メイリオ"/>
            </a:endParaRPr>
          </a:p>
        </p:txBody>
      </p:sp>
      <p:sp>
        <p:nvSpPr>
          <p:cNvPr id="18" name="object 18"/>
          <p:cNvSpPr txBox="1"/>
          <p:nvPr/>
        </p:nvSpPr>
        <p:spPr>
          <a:xfrm>
            <a:off x="9328404" y="3932655"/>
            <a:ext cx="2034539" cy="243840"/>
          </a:xfrm>
          <a:prstGeom prst="rect">
            <a:avLst/>
          </a:prstGeom>
          <a:solidFill>
            <a:srgbClr val="FFFF00"/>
          </a:solidFill>
        </p:spPr>
        <p:txBody>
          <a:bodyPr vert="horz" wrap="square" lIns="0" tIns="24130" rIns="0" bIns="0" rtlCol="0">
            <a:spAutoFit/>
          </a:bodyPr>
          <a:lstStyle/>
          <a:p>
            <a:pPr marL="667385">
              <a:lnSpc>
                <a:spcPct val="100000"/>
              </a:lnSpc>
              <a:spcBef>
                <a:spcPts val="190"/>
              </a:spcBef>
            </a:pPr>
            <a:r>
              <a:rPr sz="1400" b="1" spc="-20" dirty="0">
                <a:solidFill>
                  <a:srgbClr val="C00000"/>
                </a:solidFill>
                <a:latin typeface="Meiryo UI"/>
                <a:cs typeface="Meiryo UI"/>
              </a:rPr>
              <a:t>普通の卵</a:t>
            </a:r>
            <a:endParaRPr sz="1400">
              <a:latin typeface="Meiryo UI"/>
              <a:cs typeface="Meiryo UI"/>
            </a:endParaRPr>
          </a:p>
        </p:txBody>
      </p:sp>
      <p:grpSp>
        <p:nvGrpSpPr>
          <p:cNvPr id="19" name="object 19"/>
          <p:cNvGrpSpPr/>
          <p:nvPr/>
        </p:nvGrpSpPr>
        <p:grpSpPr>
          <a:xfrm>
            <a:off x="6616800" y="2698216"/>
            <a:ext cx="5467376" cy="3597311"/>
            <a:chOff x="6616800" y="3101340"/>
            <a:chExt cx="5467376" cy="3597311"/>
          </a:xfrm>
        </p:grpSpPr>
        <p:pic>
          <p:nvPicPr>
            <p:cNvPr id="20" name="object 20"/>
            <p:cNvPicPr/>
            <p:nvPr/>
          </p:nvPicPr>
          <p:blipFill>
            <a:blip r:embed="rId8" cstate="print"/>
            <a:stretch>
              <a:fillRect/>
            </a:stretch>
          </p:blipFill>
          <p:spPr>
            <a:xfrm>
              <a:off x="11424774" y="3101340"/>
              <a:ext cx="547660" cy="713231"/>
            </a:xfrm>
            <a:prstGeom prst="rect">
              <a:avLst/>
            </a:prstGeom>
          </p:spPr>
        </p:pic>
        <p:sp>
          <p:nvSpPr>
            <p:cNvPr id="21" name="object 21"/>
            <p:cNvSpPr/>
            <p:nvPr/>
          </p:nvSpPr>
          <p:spPr>
            <a:xfrm>
              <a:off x="11381231" y="3803904"/>
              <a:ext cx="702945" cy="248920"/>
            </a:xfrm>
            <a:custGeom>
              <a:avLst/>
              <a:gdLst/>
              <a:ahLst/>
              <a:cxnLst/>
              <a:rect l="l" t="t" r="r" b="b"/>
              <a:pathLst>
                <a:path w="702945" h="248920">
                  <a:moveTo>
                    <a:pt x="702564" y="0"/>
                  </a:moveTo>
                  <a:lnTo>
                    <a:pt x="0" y="0"/>
                  </a:lnTo>
                  <a:lnTo>
                    <a:pt x="0" y="248412"/>
                  </a:lnTo>
                  <a:lnTo>
                    <a:pt x="702564" y="248412"/>
                  </a:lnTo>
                  <a:lnTo>
                    <a:pt x="702564" y="0"/>
                  </a:lnTo>
                  <a:close/>
                </a:path>
              </a:pathLst>
            </a:custGeom>
            <a:solidFill>
              <a:srgbClr val="C00000"/>
            </a:solidFill>
          </p:spPr>
          <p:txBody>
            <a:bodyPr wrap="square" lIns="0" tIns="0" rIns="0" bIns="0" rtlCol="0"/>
            <a:lstStyle/>
            <a:p>
              <a:endParaRPr/>
            </a:p>
          </p:txBody>
        </p:sp>
        <p:pic>
          <p:nvPicPr>
            <p:cNvPr id="24" name="object 20">
              <a:extLst>
                <a:ext uri="{FF2B5EF4-FFF2-40B4-BE49-F238E27FC236}">
                  <a16:creationId xmlns:a16="http://schemas.microsoft.com/office/drawing/2014/main" id="{F5D068A6-ADE6-453F-97C6-04D9AAE9A799}"/>
                </a:ext>
              </a:extLst>
            </p:cNvPr>
            <p:cNvPicPr/>
            <p:nvPr/>
          </p:nvPicPr>
          <p:blipFill>
            <a:blip r:embed="rId8" cstate="print"/>
            <a:stretch>
              <a:fillRect/>
            </a:stretch>
          </p:blipFill>
          <p:spPr>
            <a:xfrm>
              <a:off x="6616800" y="5985420"/>
              <a:ext cx="547660" cy="713231"/>
            </a:xfrm>
            <a:prstGeom prst="rect">
              <a:avLst/>
            </a:prstGeom>
          </p:spPr>
        </p:pic>
      </p:grpSp>
      <p:sp>
        <p:nvSpPr>
          <p:cNvPr id="22" name="object 22"/>
          <p:cNvSpPr txBox="1"/>
          <p:nvPr/>
        </p:nvSpPr>
        <p:spPr>
          <a:xfrm>
            <a:off x="11514617" y="3435153"/>
            <a:ext cx="433705" cy="193675"/>
          </a:xfrm>
          <a:prstGeom prst="rect">
            <a:avLst/>
          </a:prstGeom>
        </p:spPr>
        <p:txBody>
          <a:bodyPr vert="horz" wrap="square" lIns="0" tIns="12700" rIns="0" bIns="0" rtlCol="0">
            <a:spAutoFit/>
          </a:bodyPr>
          <a:lstStyle/>
          <a:p>
            <a:pPr marL="12700">
              <a:lnSpc>
                <a:spcPct val="100000"/>
              </a:lnSpc>
              <a:spcBef>
                <a:spcPts val="100"/>
              </a:spcBef>
            </a:pPr>
            <a:r>
              <a:rPr sz="1100" b="1" spc="-20" dirty="0">
                <a:solidFill>
                  <a:srgbClr val="FFC000"/>
                </a:solidFill>
                <a:latin typeface="Meiryo UI"/>
                <a:cs typeface="Meiryo UI"/>
              </a:rPr>
              <a:t>金の卵</a:t>
            </a:r>
            <a:endParaRPr sz="1100">
              <a:latin typeface="Meiryo UI"/>
              <a:cs typeface="Meiryo UI"/>
            </a:endParaRPr>
          </a:p>
        </p:txBody>
      </p:sp>
      <p:sp>
        <p:nvSpPr>
          <p:cNvPr id="23" name="object 23"/>
          <p:cNvSpPr txBox="1"/>
          <p:nvPr/>
        </p:nvSpPr>
        <p:spPr>
          <a:xfrm>
            <a:off x="6424819" y="4989096"/>
            <a:ext cx="2668270" cy="636270"/>
          </a:xfrm>
          <a:prstGeom prst="rect">
            <a:avLst/>
          </a:prstGeom>
        </p:spPr>
        <p:txBody>
          <a:bodyPr vert="horz" wrap="square" lIns="0" tIns="12700" rIns="0" bIns="0" rtlCol="0">
            <a:spAutoFit/>
          </a:bodyPr>
          <a:lstStyle/>
          <a:p>
            <a:pPr marL="86995" marR="5080" indent="-74930">
              <a:lnSpc>
                <a:spcPct val="100000"/>
              </a:lnSpc>
              <a:spcBef>
                <a:spcPts val="100"/>
              </a:spcBef>
            </a:pPr>
            <a:r>
              <a:rPr sz="2000" b="0" spc="-15" dirty="0">
                <a:solidFill>
                  <a:srgbClr val="C00000"/>
                </a:solidFill>
                <a:latin typeface="BIZ UDP明朝 Medium"/>
                <a:cs typeface="BIZ UDP明朝 Medium"/>
              </a:rPr>
              <a:t>ヒトインターフェロン含有</a:t>
            </a:r>
            <a:r>
              <a:rPr sz="2000" b="0" spc="-20" dirty="0">
                <a:latin typeface="BIZ UDP明朝 Medium"/>
                <a:cs typeface="BIZ UDP明朝 Medium"/>
              </a:rPr>
              <a:t>タマゴを産むニワトリ様</a:t>
            </a:r>
            <a:endParaRPr sz="2000">
              <a:latin typeface="BIZ UDP明朝 Medium"/>
              <a:cs typeface="BIZ UDP明朝 Medium"/>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４</a:t>
            </a:r>
          </a:p>
        </p:txBody>
      </p:sp>
      <p:sp>
        <p:nvSpPr>
          <p:cNvPr id="3" name="テキスト ボックス 2"/>
          <p:cNvSpPr txBox="1"/>
          <p:nvPr/>
        </p:nvSpPr>
        <p:spPr>
          <a:xfrm>
            <a:off x="1584866" y="2314794"/>
            <a:ext cx="9378099" cy="2554545"/>
          </a:xfrm>
          <a:prstGeom prst="rect">
            <a:avLst/>
          </a:prstGeom>
          <a:noFill/>
        </p:spPr>
        <p:txBody>
          <a:bodyPr wrap="square" rtlCol="0">
            <a:spAutoFit/>
          </a:bodyPr>
          <a:lstStyle/>
          <a:p>
            <a:pPr algn="ctr"/>
            <a:r>
              <a:rPr lang="ja-JP" altLang="en-US" sz="8000" dirty="0">
                <a:latin typeface="Yet R" panose="02030504000101010101" pitchFamily="18" charset="-127"/>
                <a:ea typeface="Yet R" panose="02030504000101010101" pitchFamily="18" charset="-127"/>
              </a:rPr>
              <a:t>合成生物学の肝</a:t>
            </a:r>
            <a:endParaRPr lang="en-US" altLang="ja-JP" sz="8000" dirty="0">
              <a:latin typeface="Yet R" panose="02030504000101010101" pitchFamily="18" charset="-127"/>
              <a:ea typeface="Yet R" panose="02030504000101010101" pitchFamily="18" charset="-127"/>
            </a:endParaRPr>
          </a:p>
          <a:p>
            <a:pPr algn="ctr"/>
            <a:r>
              <a:rPr kumimoji="1" lang="ja-JP" altLang="en-US" sz="8000" dirty="0">
                <a:latin typeface="Yet R" panose="02030504000101010101" pitchFamily="18" charset="-127"/>
                <a:ea typeface="Yet R" panose="02030504000101010101" pitchFamily="18" charset="-127"/>
              </a:rPr>
              <a:t>バイオファウンドリ</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920975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230397" y="683092"/>
            <a:ext cx="9477756" cy="2778252"/>
          </a:xfrm>
          <a:prstGeom prst="rect">
            <a:avLst/>
          </a:prstGeom>
        </p:spPr>
      </p:pic>
      <p:sp>
        <p:nvSpPr>
          <p:cNvPr id="5" name="object 5"/>
          <p:cNvSpPr txBox="1"/>
          <p:nvPr/>
        </p:nvSpPr>
        <p:spPr>
          <a:xfrm>
            <a:off x="4469915" y="3532086"/>
            <a:ext cx="3523615" cy="327654"/>
          </a:xfrm>
          <a:prstGeom prst="rect">
            <a:avLst/>
          </a:prstGeom>
          <a:solidFill>
            <a:srgbClr val="92D050"/>
          </a:solidFill>
          <a:ln w="25908">
            <a:solidFill>
              <a:srgbClr val="000000"/>
            </a:solidFill>
          </a:ln>
        </p:spPr>
        <p:txBody>
          <a:bodyPr vert="horz" wrap="square" lIns="0" tIns="50165" rIns="0" bIns="0" rtlCol="0">
            <a:spAutoFit/>
          </a:bodyPr>
          <a:lstStyle/>
          <a:p>
            <a:pPr marL="511175">
              <a:spcBef>
                <a:spcPts val="395"/>
              </a:spcBef>
            </a:pPr>
            <a:r>
              <a:rPr b="1" spc="-15" dirty="0" err="1">
                <a:solidFill>
                  <a:srgbClr val="FF0000"/>
                </a:solidFill>
                <a:latin typeface="Meiryo UI"/>
                <a:cs typeface="Meiryo UI"/>
              </a:rPr>
              <a:t>バイオファウンドリ</a:t>
            </a:r>
            <a:endParaRPr dirty="0">
              <a:latin typeface="Meiryo UI"/>
              <a:cs typeface="Meiryo UI"/>
            </a:endParaRPr>
          </a:p>
        </p:txBody>
      </p:sp>
      <p:sp>
        <p:nvSpPr>
          <p:cNvPr id="6" name="object 6"/>
          <p:cNvSpPr txBox="1"/>
          <p:nvPr/>
        </p:nvSpPr>
        <p:spPr>
          <a:xfrm>
            <a:off x="9972975" y="3580030"/>
            <a:ext cx="1475105" cy="453390"/>
          </a:xfrm>
          <a:prstGeom prst="rect">
            <a:avLst/>
          </a:prstGeom>
        </p:spPr>
        <p:txBody>
          <a:bodyPr vert="horz" wrap="square" lIns="0" tIns="12700" rIns="0" bIns="0" rtlCol="0">
            <a:spAutoFit/>
          </a:bodyPr>
          <a:lstStyle/>
          <a:p>
            <a:pPr marL="12700">
              <a:spcBef>
                <a:spcPts val="100"/>
              </a:spcBef>
            </a:pPr>
            <a:r>
              <a:rPr sz="1400" spc="-10" dirty="0">
                <a:latin typeface="Meiryo UI"/>
                <a:cs typeface="Meiryo UI"/>
              </a:rPr>
              <a:t>・有価物生産</a:t>
            </a:r>
            <a:endParaRPr sz="1400">
              <a:latin typeface="Meiryo UI"/>
              <a:cs typeface="Meiryo UI"/>
            </a:endParaRPr>
          </a:p>
          <a:p>
            <a:pPr marL="12700">
              <a:spcBef>
                <a:spcPts val="5"/>
              </a:spcBef>
            </a:pPr>
            <a:r>
              <a:rPr sz="1400" spc="-15" dirty="0">
                <a:latin typeface="Meiryo UI"/>
                <a:cs typeface="Meiryo UI"/>
              </a:rPr>
              <a:t>・都市計画への反映</a:t>
            </a:r>
            <a:endParaRPr sz="1400">
              <a:latin typeface="Meiryo UI"/>
              <a:cs typeface="Meiryo UI"/>
            </a:endParaRPr>
          </a:p>
        </p:txBody>
      </p:sp>
      <p:grpSp>
        <p:nvGrpSpPr>
          <p:cNvPr id="7" name="object 7"/>
          <p:cNvGrpSpPr/>
          <p:nvPr/>
        </p:nvGrpSpPr>
        <p:grpSpPr>
          <a:xfrm>
            <a:off x="4450674" y="1769517"/>
            <a:ext cx="7143750" cy="2134235"/>
            <a:chOff x="2543365" y="4021645"/>
            <a:chExt cx="7143750" cy="2134235"/>
          </a:xfrm>
        </p:grpSpPr>
        <p:sp>
          <p:nvSpPr>
            <p:cNvPr id="8" name="object 8"/>
            <p:cNvSpPr/>
            <p:nvPr/>
          </p:nvSpPr>
          <p:spPr>
            <a:xfrm>
              <a:off x="2668523" y="4026408"/>
              <a:ext cx="645160" cy="716280"/>
            </a:xfrm>
            <a:custGeom>
              <a:avLst/>
              <a:gdLst/>
              <a:ahLst/>
              <a:cxnLst/>
              <a:rect l="l" t="t" r="r" b="b"/>
              <a:pathLst>
                <a:path w="645160" h="716279">
                  <a:moveTo>
                    <a:pt x="322326" y="0"/>
                  </a:moveTo>
                  <a:lnTo>
                    <a:pt x="322326" y="179070"/>
                  </a:lnTo>
                  <a:lnTo>
                    <a:pt x="0" y="179070"/>
                  </a:lnTo>
                  <a:lnTo>
                    <a:pt x="0" y="537210"/>
                  </a:lnTo>
                  <a:lnTo>
                    <a:pt x="322326" y="537210"/>
                  </a:lnTo>
                  <a:lnTo>
                    <a:pt x="322326" y="716280"/>
                  </a:lnTo>
                  <a:lnTo>
                    <a:pt x="644652" y="358140"/>
                  </a:lnTo>
                  <a:lnTo>
                    <a:pt x="322326" y="0"/>
                  </a:lnTo>
                  <a:close/>
                </a:path>
              </a:pathLst>
            </a:custGeom>
            <a:solidFill>
              <a:srgbClr val="808080"/>
            </a:solidFill>
          </p:spPr>
          <p:txBody>
            <a:bodyPr wrap="square" lIns="0" tIns="0" rIns="0" bIns="0" rtlCol="0"/>
            <a:lstStyle/>
            <a:p>
              <a:endParaRPr/>
            </a:p>
          </p:txBody>
        </p:sp>
        <p:sp>
          <p:nvSpPr>
            <p:cNvPr id="9" name="object 9"/>
            <p:cNvSpPr/>
            <p:nvPr/>
          </p:nvSpPr>
          <p:spPr>
            <a:xfrm>
              <a:off x="2668523" y="4026408"/>
              <a:ext cx="645160" cy="716280"/>
            </a:xfrm>
            <a:custGeom>
              <a:avLst/>
              <a:gdLst/>
              <a:ahLst/>
              <a:cxnLst/>
              <a:rect l="l" t="t" r="r" b="b"/>
              <a:pathLst>
                <a:path w="645160" h="716279">
                  <a:moveTo>
                    <a:pt x="0" y="179070"/>
                  </a:moveTo>
                  <a:lnTo>
                    <a:pt x="322326" y="179070"/>
                  </a:lnTo>
                  <a:lnTo>
                    <a:pt x="322326" y="0"/>
                  </a:lnTo>
                  <a:lnTo>
                    <a:pt x="644652" y="358140"/>
                  </a:lnTo>
                  <a:lnTo>
                    <a:pt x="322326" y="716280"/>
                  </a:lnTo>
                  <a:lnTo>
                    <a:pt x="322326" y="537210"/>
                  </a:lnTo>
                  <a:lnTo>
                    <a:pt x="0" y="537210"/>
                  </a:lnTo>
                  <a:lnTo>
                    <a:pt x="0" y="179070"/>
                  </a:lnTo>
                  <a:close/>
                </a:path>
              </a:pathLst>
            </a:custGeom>
            <a:ln w="9144">
              <a:solidFill>
                <a:srgbClr val="FFFFFF"/>
              </a:solidFill>
            </a:ln>
          </p:spPr>
          <p:txBody>
            <a:bodyPr wrap="square" lIns="0" tIns="0" rIns="0" bIns="0" rtlCol="0"/>
            <a:lstStyle/>
            <a:p>
              <a:endParaRPr/>
            </a:p>
          </p:txBody>
        </p:sp>
        <p:sp>
          <p:nvSpPr>
            <p:cNvPr id="10" name="object 10"/>
            <p:cNvSpPr/>
            <p:nvPr/>
          </p:nvSpPr>
          <p:spPr>
            <a:xfrm>
              <a:off x="2548127" y="4364736"/>
              <a:ext cx="4680585" cy="1388745"/>
            </a:xfrm>
            <a:custGeom>
              <a:avLst/>
              <a:gdLst/>
              <a:ahLst/>
              <a:cxnLst/>
              <a:rect l="l" t="t" r="r" b="b"/>
              <a:pathLst>
                <a:path w="4680584" h="1388745">
                  <a:moveTo>
                    <a:pt x="4680204" y="0"/>
                  </a:moveTo>
                  <a:lnTo>
                    <a:pt x="1167561" y="0"/>
                  </a:lnTo>
                  <a:lnTo>
                    <a:pt x="0" y="1388364"/>
                  </a:lnTo>
                  <a:lnTo>
                    <a:pt x="3512642" y="1388364"/>
                  </a:lnTo>
                  <a:lnTo>
                    <a:pt x="4680204" y="0"/>
                  </a:lnTo>
                  <a:close/>
                </a:path>
              </a:pathLst>
            </a:custGeom>
            <a:solidFill>
              <a:srgbClr val="FFFFFF"/>
            </a:solidFill>
          </p:spPr>
          <p:txBody>
            <a:bodyPr wrap="square" lIns="0" tIns="0" rIns="0" bIns="0" rtlCol="0"/>
            <a:lstStyle/>
            <a:p>
              <a:endParaRPr/>
            </a:p>
          </p:txBody>
        </p:sp>
        <p:sp>
          <p:nvSpPr>
            <p:cNvPr id="11" name="object 11"/>
            <p:cNvSpPr/>
            <p:nvPr/>
          </p:nvSpPr>
          <p:spPr>
            <a:xfrm>
              <a:off x="2548127" y="4364736"/>
              <a:ext cx="4680585" cy="1388745"/>
            </a:xfrm>
            <a:custGeom>
              <a:avLst/>
              <a:gdLst/>
              <a:ahLst/>
              <a:cxnLst/>
              <a:rect l="l" t="t" r="r" b="b"/>
              <a:pathLst>
                <a:path w="4680584" h="1388745">
                  <a:moveTo>
                    <a:pt x="0" y="1388364"/>
                  </a:moveTo>
                  <a:lnTo>
                    <a:pt x="1167561" y="0"/>
                  </a:lnTo>
                  <a:lnTo>
                    <a:pt x="4680204" y="0"/>
                  </a:lnTo>
                  <a:lnTo>
                    <a:pt x="3512642" y="1388364"/>
                  </a:lnTo>
                  <a:lnTo>
                    <a:pt x="0" y="1388364"/>
                  </a:lnTo>
                  <a:close/>
                </a:path>
              </a:pathLst>
            </a:custGeom>
            <a:ln w="9143">
              <a:solidFill>
                <a:srgbClr val="000000"/>
              </a:solidFill>
            </a:ln>
          </p:spPr>
          <p:txBody>
            <a:bodyPr wrap="square" lIns="0" tIns="0" rIns="0" bIns="0" rtlCol="0"/>
            <a:lstStyle/>
            <a:p>
              <a:endParaRPr/>
            </a:p>
          </p:txBody>
        </p:sp>
        <p:sp>
          <p:nvSpPr>
            <p:cNvPr id="12" name="object 12"/>
            <p:cNvSpPr/>
            <p:nvPr/>
          </p:nvSpPr>
          <p:spPr>
            <a:xfrm>
              <a:off x="6082283" y="4346448"/>
              <a:ext cx="1146175" cy="1804670"/>
            </a:xfrm>
            <a:custGeom>
              <a:avLst/>
              <a:gdLst/>
              <a:ahLst/>
              <a:cxnLst/>
              <a:rect l="l" t="t" r="r" b="b"/>
              <a:pathLst>
                <a:path w="1146175" h="1804670">
                  <a:moveTo>
                    <a:pt x="1146048" y="0"/>
                  </a:moveTo>
                  <a:lnTo>
                    <a:pt x="0" y="1408874"/>
                  </a:lnTo>
                  <a:lnTo>
                    <a:pt x="0" y="1804415"/>
                  </a:lnTo>
                  <a:lnTo>
                    <a:pt x="1146048" y="395541"/>
                  </a:lnTo>
                  <a:lnTo>
                    <a:pt x="1146048" y="0"/>
                  </a:lnTo>
                  <a:close/>
                </a:path>
              </a:pathLst>
            </a:custGeom>
            <a:solidFill>
              <a:srgbClr val="92D050"/>
            </a:solidFill>
          </p:spPr>
          <p:txBody>
            <a:bodyPr wrap="square" lIns="0" tIns="0" rIns="0" bIns="0" rtlCol="0"/>
            <a:lstStyle/>
            <a:p>
              <a:endParaRPr/>
            </a:p>
          </p:txBody>
        </p:sp>
        <p:sp>
          <p:nvSpPr>
            <p:cNvPr id="13" name="object 13"/>
            <p:cNvSpPr/>
            <p:nvPr/>
          </p:nvSpPr>
          <p:spPr>
            <a:xfrm>
              <a:off x="6082283" y="4346448"/>
              <a:ext cx="1146175" cy="1804670"/>
            </a:xfrm>
            <a:custGeom>
              <a:avLst/>
              <a:gdLst/>
              <a:ahLst/>
              <a:cxnLst/>
              <a:rect l="l" t="t" r="r" b="b"/>
              <a:pathLst>
                <a:path w="1146175" h="1804670">
                  <a:moveTo>
                    <a:pt x="0" y="1804415"/>
                  </a:moveTo>
                  <a:lnTo>
                    <a:pt x="1146048" y="395541"/>
                  </a:lnTo>
                  <a:lnTo>
                    <a:pt x="1146048" y="0"/>
                  </a:lnTo>
                  <a:lnTo>
                    <a:pt x="0" y="1408874"/>
                  </a:lnTo>
                  <a:lnTo>
                    <a:pt x="0" y="1804415"/>
                  </a:lnTo>
                  <a:close/>
                </a:path>
              </a:pathLst>
            </a:custGeom>
            <a:ln w="9143">
              <a:solidFill>
                <a:srgbClr val="000000"/>
              </a:solidFill>
            </a:ln>
          </p:spPr>
          <p:txBody>
            <a:bodyPr wrap="square" lIns="0" tIns="0" rIns="0" bIns="0" rtlCol="0"/>
            <a:lstStyle/>
            <a:p>
              <a:endParaRPr/>
            </a:p>
          </p:txBody>
        </p:sp>
        <p:sp>
          <p:nvSpPr>
            <p:cNvPr id="14" name="object 14"/>
            <p:cNvSpPr/>
            <p:nvPr/>
          </p:nvSpPr>
          <p:spPr>
            <a:xfrm>
              <a:off x="7181087" y="4669533"/>
              <a:ext cx="708660" cy="1103630"/>
            </a:xfrm>
            <a:custGeom>
              <a:avLst/>
              <a:gdLst/>
              <a:ahLst/>
              <a:cxnLst/>
              <a:rect l="l" t="t" r="r" b="b"/>
              <a:pathLst>
                <a:path w="708659" h="1103629">
                  <a:moveTo>
                    <a:pt x="354330" y="0"/>
                  </a:moveTo>
                  <a:lnTo>
                    <a:pt x="354330" y="216827"/>
                  </a:lnTo>
                  <a:lnTo>
                    <a:pt x="0" y="216827"/>
                  </a:lnTo>
                  <a:lnTo>
                    <a:pt x="0" y="886548"/>
                  </a:lnTo>
                  <a:lnTo>
                    <a:pt x="354330" y="886548"/>
                  </a:lnTo>
                  <a:lnTo>
                    <a:pt x="354330" y="1103376"/>
                  </a:lnTo>
                  <a:lnTo>
                    <a:pt x="708660" y="551688"/>
                  </a:lnTo>
                  <a:lnTo>
                    <a:pt x="354330" y="0"/>
                  </a:lnTo>
                  <a:close/>
                </a:path>
              </a:pathLst>
            </a:custGeom>
            <a:solidFill>
              <a:srgbClr val="808080"/>
            </a:solidFill>
          </p:spPr>
          <p:txBody>
            <a:bodyPr wrap="square" lIns="0" tIns="0" rIns="0" bIns="0" rtlCol="0"/>
            <a:lstStyle/>
            <a:p>
              <a:endParaRPr/>
            </a:p>
          </p:txBody>
        </p:sp>
        <p:sp>
          <p:nvSpPr>
            <p:cNvPr id="15" name="object 15"/>
            <p:cNvSpPr/>
            <p:nvPr/>
          </p:nvSpPr>
          <p:spPr>
            <a:xfrm>
              <a:off x="7972043" y="4748787"/>
              <a:ext cx="1714500" cy="996950"/>
            </a:xfrm>
            <a:custGeom>
              <a:avLst/>
              <a:gdLst/>
              <a:ahLst/>
              <a:cxnLst/>
              <a:rect l="l" t="t" r="r" b="b"/>
              <a:pathLst>
                <a:path w="1714500" h="996950">
                  <a:moveTo>
                    <a:pt x="1548384" y="0"/>
                  </a:moveTo>
                  <a:lnTo>
                    <a:pt x="166116" y="0"/>
                  </a:lnTo>
                  <a:lnTo>
                    <a:pt x="121955" y="5933"/>
                  </a:lnTo>
                  <a:lnTo>
                    <a:pt x="82273" y="22679"/>
                  </a:lnTo>
                  <a:lnTo>
                    <a:pt x="48653" y="48653"/>
                  </a:lnTo>
                  <a:lnTo>
                    <a:pt x="22679" y="82273"/>
                  </a:lnTo>
                  <a:lnTo>
                    <a:pt x="5933" y="121955"/>
                  </a:lnTo>
                  <a:lnTo>
                    <a:pt x="0" y="166116"/>
                  </a:lnTo>
                  <a:lnTo>
                    <a:pt x="0" y="830567"/>
                  </a:lnTo>
                  <a:lnTo>
                    <a:pt x="5933" y="874728"/>
                  </a:lnTo>
                  <a:lnTo>
                    <a:pt x="22679" y="914413"/>
                  </a:lnTo>
                  <a:lnTo>
                    <a:pt x="48653" y="948035"/>
                  </a:lnTo>
                  <a:lnTo>
                    <a:pt x="82273" y="974013"/>
                  </a:lnTo>
                  <a:lnTo>
                    <a:pt x="121955" y="990761"/>
                  </a:lnTo>
                  <a:lnTo>
                    <a:pt x="166116" y="996696"/>
                  </a:lnTo>
                  <a:lnTo>
                    <a:pt x="1548384" y="996696"/>
                  </a:lnTo>
                  <a:lnTo>
                    <a:pt x="1592544" y="990761"/>
                  </a:lnTo>
                  <a:lnTo>
                    <a:pt x="1632226" y="974013"/>
                  </a:lnTo>
                  <a:lnTo>
                    <a:pt x="1665846" y="948035"/>
                  </a:lnTo>
                  <a:lnTo>
                    <a:pt x="1691820" y="914413"/>
                  </a:lnTo>
                  <a:lnTo>
                    <a:pt x="1708566" y="874728"/>
                  </a:lnTo>
                  <a:lnTo>
                    <a:pt x="1714500" y="830567"/>
                  </a:lnTo>
                  <a:lnTo>
                    <a:pt x="1714500" y="166116"/>
                  </a:lnTo>
                  <a:lnTo>
                    <a:pt x="1708566" y="121955"/>
                  </a:lnTo>
                  <a:lnTo>
                    <a:pt x="1691820" y="82273"/>
                  </a:lnTo>
                  <a:lnTo>
                    <a:pt x="1665846" y="48653"/>
                  </a:lnTo>
                  <a:lnTo>
                    <a:pt x="1632226" y="22679"/>
                  </a:lnTo>
                  <a:lnTo>
                    <a:pt x="1592544" y="5933"/>
                  </a:lnTo>
                  <a:lnTo>
                    <a:pt x="1548384" y="0"/>
                  </a:lnTo>
                  <a:close/>
                </a:path>
              </a:pathLst>
            </a:custGeom>
            <a:solidFill>
              <a:srgbClr val="FFC000"/>
            </a:solidFill>
          </p:spPr>
          <p:txBody>
            <a:bodyPr wrap="square" lIns="0" tIns="0" rIns="0" bIns="0" rtlCol="0"/>
            <a:lstStyle/>
            <a:p>
              <a:endParaRPr/>
            </a:p>
          </p:txBody>
        </p:sp>
      </p:grpSp>
      <p:sp>
        <p:nvSpPr>
          <p:cNvPr id="16" name="object 16"/>
          <p:cNvSpPr txBox="1"/>
          <p:nvPr/>
        </p:nvSpPr>
        <p:spPr>
          <a:xfrm>
            <a:off x="10092774" y="2686398"/>
            <a:ext cx="1337945" cy="574040"/>
          </a:xfrm>
          <a:prstGeom prst="rect">
            <a:avLst/>
          </a:prstGeom>
        </p:spPr>
        <p:txBody>
          <a:bodyPr vert="horz" wrap="square" lIns="0" tIns="12700" rIns="0" bIns="0" rtlCol="0">
            <a:spAutoFit/>
          </a:bodyPr>
          <a:lstStyle/>
          <a:p>
            <a:pPr marL="12700">
              <a:spcBef>
                <a:spcPts val="100"/>
              </a:spcBef>
            </a:pPr>
            <a:r>
              <a:rPr b="1" spc="-15" dirty="0">
                <a:solidFill>
                  <a:srgbClr val="002060"/>
                </a:solidFill>
                <a:latin typeface="Meiryo UI"/>
                <a:cs typeface="Meiryo UI"/>
              </a:rPr>
              <a:t>社会実装</a:t>
            </a:r>
            <a:endParaRPr>
              <a:latin typeface="Meiryo UI"/>
              <a:cs typeface="Meiryo UI"/>
            </a:endParaRPr>
          </a:p>
          <a:p>
            <a:pPr marL="12700"/>
            <a:r>
              <a:rPr b="1" spc="-15" dirty="0">
                <a:solidFill>
                  <a:srgbClr val="002060"/>
                </a:solidFill>
                <a:latin typeface="Meiryo UI"/>
                <a:cs typeface="Meiryo UI"/>
              </a:rPr>
              <a:t>市場への投入</a:t>
            </a:r>
            <a:endParaRPr>
              <a:latin typeface="Meiryo UI"/>
              <a:cs typeface="Meiryo UI"/>
            </a:endParaRPr>
          </a:p>
        </p:txBody>
      </p:sp>
      <p:grpSp>
        <p:nvGrpSpPr>
          <p:cNvPr id="17" name="object 17"/>
          <p:cNvGrpSpPr/>
          <p:nvPr/>
        </p:nvGrpSpPr>
        <p:grpSpPr>
          <a:xfrm>
            <a:off x="2219729" y="1624927"/>
            <a:ext cx="6416040" cy="1868805"/>
            <a:chOff x="312420" y="3877055"/>
            <a:chExt cx="6416040" cy="1868805"/>
          </a:xfrm>
        </p:grpSpPr>
        <p:sp>
          <p:nvSpPr>
            <p:cNvPr id="18" name="object 18"/>
            <p:cNvSpPr/>
            <p:nvPr/>
          </p:nvSpPr>
          <p:spPr>
            <a:xfrm>
              <a:off x="312420" y="4536951"/>
              <a:ext cx="1816735" cy="1209040"/>
            </a:xfrm>
            <a:custGeom>
              <a:avLst/>
              <a:gdLst/>
              <a:ahLst/>
              <a:cxnLst/>
              <a:rect l="l" t="t" r="r" b="b"/>
              <a:pathLst>
                <a:path w="1816735" h="1209039">
                  <a:moveTo>
                    <a:pt x="1615186" y="0"/>
                  </a:moveTo>
                  <a:lnTo>
                    <a:pt x="201422" y="0"/>
                  </a:lnTo>
                  <a:lnTo>
                    <a:pt x="155238" y="5319"/>
                  </a:lnTo>
                  <a:lnTo>
                    <a:pt x="112843" y="20473"/>
                  </a:lnTo>
                  <a:lnTo>
                    <a:pt x="75444" y="44251"/>
                  </a:lnTo>
                  <a:lnTo>
                    <a:pt x="44251" y="75444"/>
                  </a:lnTo>
                  <a:lnTo>
                    <a:pt x="20473" y="112843"/>
                  </a:lnTo>
                  <a:lnTo>
                    <a:pt x="5319" y="155238"/>
                  </a:lnTo>
                  <a:lnTo>
                    <a:pt x="0" y="201422"/>
                  </a:lnTo>
                  <a:lnTo>
                    <a:pt x="0" y="1007097"/>
                  </a:lnTo>
                  <a:lnTo>
                    <a:pt x="5319" y="1053285"/>
                  </a:lnTo>
                  <a:lnTo>
                    <a:pt x="20473" y="1095684"/>
                  </a:lnTo>
                  <a:lnTo>
                    <a:pt x="44251" y="1133085"/>
                  </a:lnTo>
                  <a:lnTo>
                    <a:pt x="75444" y="1164279"/>
                  </a:lnTo>
                  <a:lnTo>
                    <a:pt x="112843" y="1188058"/>
                  </a:lnTo>
                  <a:lnTo>
                    <a:pt x="155238" y="1203212"/>
                  </a:lnTo>
                  <a:lnTo>
                    <a:pt x="201422" y="1208532"/>
                  </a:lnTo>
                  <a:lnTo>
                    <a:pt x="1615186" y="1208532"/>
                  </a:lnTo>
                  <a:lnTo>
                    <a:pt x="1661369" y="1203212"/>
                  </a:lnTo>
                  <a:lnTo>
                    <a:pt x="1703764" y="1188058"/>
                  </a:lnTo>
                  <a:lnTo>
                    <a:pt x="1741163" y="1164279"/>
                  </a:lnTo>
                  <a:lnTo>
                    <a:pt x="1772356" y="1133085"/>
                  </a:lnTo>
                  <a:lnTo>
                    <a:pt x="1796134" y="1095684"/>
                  </a:lnTo>
                  <a:lnTo>
                    <a:pt x="1811288" y="1053285"/>
                  </a:lnTo>
                  <a:lnTo>
                    <a:pt x="1816608" y="1007097"/>
                  </a:lnTo>
                  <a:lnTo>
                    <a:pt x="1816608" y="201422"/>
                  </a:lnTo>
                  <a:lnTo>
                    <a:pt x="1811288" y="155238"/>
                  </a:lnTo>
                  <a:lnTo>
                    <a:pt x="1796134" y="112843"/>
                  </a:lnTo>
                  <a:lnTo>
                    <a:pt x="1772356" y="75444"/>
                  </a:lnTo>
                  <a:lnTo>
                    <a:pt x="1741163" y="44251"/>
                  </a:lnTo>
                  <a:lnTo>
                    <a:pt x="1703764" y="20473"/>
                  </a:lnTo>
                  <a:lnTo>
                    <a:pt x="1661369" y="5319"/>
                  </a:lnTo>
                  <a:lnTo>
                    <a:pt x="1615186" y="0"/>
                  </a:lnTo>
                  <a:close/>
                </a:path>
              </a:pathLst>
            </a:custGeom>
            <a:solidFill>
              <a:srgbClr val="FFC000"/>
            </a:solidFill>
          </p:spPr>
          <p:txBody>
            <a:bodyPr wrap="square" lIns="0" tIns="0" rIns="0" bIns="0" rtlCol="0"/>
            <a:lstStyle/>
            <a:p>
              <a:endParaRPr/>
            </a:p>
          </p:txBody>
        </p:sp>
        <p:pic>
          <p:nvPicPr>
            <p:cNvPr id="19" name="object 19"/>
            <p:cNvPicPr/>
            <p:nvPr/>
          </p:nvPicPr>
          <p:blipFill>
            <a:blip r:embed="rId3" cstate="print"/>
            <a:stretch>
              <a:fillRect/>
            </a:stretch>
          </p:blipFill>
          <p:spPr>
            <a:xfrm>
              <a:off x="6012180" y="3877055"/>
              <a:ext cx="716279" cy="923543"/>
            </a:xfrm>
            <a:prstGeom prst="rect">
              <a:avLst/>
            </a:prstGeom>
          </p:spPr>
        </p:pic>
      </p:grpSp>
      <p:sp>
        <p:nvSpPr>
          <p:cNvPr id="20" name="object 20"/>
          <p:cNvSpPr txBox="1"/>
          <p:nvPr/>
        </p:nvSpPr>
        <p:spPr>
          <a:xfrm>
            <a:off x="4261943" y="3948728"/>
            <a:ext cx="4640580" cy="256480"/>
          </a:xfrm>
          <a:prstGeom prst="rect">
            <a:avLst/>
          </a:prstGeom>
        </p:spPr>
        <p:txBody>
          <a:bodyPr vert="horz" wrap="square" lIns="0" tIns="40640" rIns="0" bIns="0" rtlCol="0">
            <a:spAutoFit/>
          </a:bodyPr>
          <a:lstStyle/>
          <a:p>
            <a:pPr marL="755650">
              <a:spcBef>
                <a:spcPts val="320"/>
              </a:spcBef>
            </a:pPr>
            <a:r>
              <a:rPr sz="1400" spc="-20" dirty="0">
                <a:latin typeface="Meiryo UI"/>
                <a:cs typeface="Meiryo UI"/>
              </a:rPr>
              <a:t>・</a:t>
            </a:r>
            <a:r>
              <a:rPr sz="1400" spc="-20" dirty="0" err="1">
                <a:latin typeface="Meiryo UI"/>
                <a:cs typeface="Meiryo UI"/>
              </a:rPr>
              <a:t>アンダーワンルーフでの共用機器・技術の集積と連携</a:t>
            </a:r>
            <a:endParaRPr dirty="0">
              <a:latin typeface="Meiryo UI"/>
              <a:cs typeface="Meiryo UI"/>
            </a:endParaRPr>
          </a:p>
        </p:txBody>
      </p:sp>
      <p:sp>
        <p:nvSpPr>
          <p:cNvPr id="21" name="object 21"/>
          <p:cNvSpPr txBox="1"/>
          <p:nvPr/>
        </p:nvSpPr>
        <p:spPr>
          <a:xfrm>
            <a:off x="5379743" y="1191476"/>
            <a:ext cx="3693160" cy="297517"/>
          </a:xfrm>
          <a:prstGeom prst="rect">
            <a:avLst/>
          </a:prstGeom>
          <a:solidFill>
            <a:srgbClr val="FDEADA"/>
          </a:solidFill>
          <a:ln w="25907">
            <a:solidFill>
              <a:srgbClr val="000000"/>
            </a:solidFill>
          </a:ln>
        </p:spPr>
        <p:txBody>
          <a:bodyPr vert="horz" wrap="square" lIns="0" tIns="81280" rIns="0" bIns="0" rtlCol="0" anchor="b">
            <a:spAutoFit/>
          </a:bodyPr>
          <a:lstStyle/>
          <a:p>
            <a:pPr marL="149860">
              <a:spcBef>
                <a:spcPts val="640"/>
              </a:spcBef>
            </a:pPr>
            <a:r>
              <a:rPr sz="1400" b="1" spc="15" dirty="0">
                <a:latin typeface="Meiryo UI"/>
                <a:cs typeface="Meiryo UI"/>
              </a:rPr>
              <a:t>先端の合成生物学 ＋ 共用デモ生産プラント</a:t>
            </a:r>
            <a:endParaRPr sz="1400" dirty="0">
              <a:latin typeface="Meiryo UI"/>
              <a:cs typeface="Meiryo UI"/>
            </a:endParaRPr>
          </a:p>
        </p:txBody>
      </p:sp>
      <p:sp>
        <p:nvSpPr>
          <p:cNvPr id="22" name="object 22"/>
          <p:cNvSpPr txBox="1"/>
          <p:nvPr/>
        </p:nvSpPr>
        <p:spPr>
          <a:xfrm>
            <a:off x="2140959" y="2360884"/>
            <a:ext cx="2027555" cy="1887220"/>
          </a:xfrm>
          <a:prstGeom prst="rect">
            <a:avLst/>
          </a:prstGeom>
        </p:spPr>
        <p:txBody>
          <a:bodyPr vert="horz" wrap="square" lIns="0" tIns="12065" rIns="0" bIns="0" rtlCol="0">
            <a:spAutoFit/>
          </a:bodyPr>
          <a:lstStyle/>
          <a:p>
            <a:pPr marL="383540" marR="320675">
              <a:spcBef>
                <a:spcPts val="95"/>
              </a:spcBef>
            </a:pPr>
            <a:r>
              <a:rPr sz="1600" b="1" spc="-25" dirty="0">
                <a:solidFill>
                  <a:srgbClr val="002060"/>
                </a:solidFill>
                <a:latin typeface="Meiryo UI"/>
                <a:cs typeface="Meiryo UI"/>
              </a:rPr>
              <a:t>大学・ベン</a:t>
            </a:r>
            <a:r>
              <a:rPr sz="1600" b="1" spc="-20" dirty="0">
                <a:solidFill>
                  <a:srgbClr val="002060"/>
                </a:solidFill>
                <a:latin typeface="Meiryo UI"/>
                <a:cs typeface="Meiryo UI"/>
              </a:rPr>
              <a:t>チャ</a:t>
            </a:r>
            <a:r>
              <a:rPr sz="1600" b="1" spc="-50" dirty="0">
                <a:solidFill>
                  <a:srgbClr val="002060"/>
                </a:solidFill>
                <a:latin typeface="Meiryo UI"/>
                <a:cs typeface="Meiryo UI"/>
              </a:rPr>
              <a:t>ー</a:t>
            </a:r>
            <a:r>
              <a:rPr sz="1600" b="1" spc="-25" dirty="0">
                <a:solidFill>
                  <a:srgbClr val="002060"/>
                </a:solidFill>
                <a:latin typeface="Meiryo UI"/>
                <a:cs typeface="Meiryo UI"/>
              </a:rPr>
              <a:t>の</a:t>
            </a:r>
            <a:r>
              <a:rPr sz="1600" b="1" spc="-30" dirty="0">
                <a:solidFill>
                  <a:srgbClr val="002060"/>
                </a:solidFill>
                <a:latin typeface="Meiryo UI"/>
                <a:cs typeface="Meiryo UI"/>
              </a:rPr>
              <a:t>技術</a:t>
            </a:r>
            <a:r>
              <a:rPr sz="1600" b="1" spc="-35" dirty="0">
                <a:solidFill>
                  <a:srgbClr val="002060"/>
                </a:solidFill>
                <a:latin typeface="Meiryo UI"/>
                <a:cs typeface="Meiryo UI"/>
              </a:rPr>
              <a:t>シーズ</a:t>
            </a:r>
            <a:endParaRPr sz="1600" dirty="0">
              <a:latin typeface="Meiryo UI"/>
              <a:cs typeface="Meiryo UI"/>
            </a:endParaRPr>
          </a:p>
          <a:p>
            <a:pPr marL="383540" marR="511809">
              <a:spcBef>
                <a:spcPts val="480"/>
              </a:spcBef>
            </a:pPr>
            <a:r>
              <a:rPr sz="1600" b="1" spc="-20" dirty="0">
                <a:solidFill>
                  <a:srgbClr val="002060"/>
                </a:solidFill>
                <a:latin typeface="Meiryo UI"/>
                <a:cs typeface="Meiryo UI"/>
              </a:rPr>
              <a:t>地域特有</a:t>
            </a:r>
            <a:r>
              <a:rPr sz="1600" b="1" spc="-15" dirty="0">
                <a:solidFill>
                  <a:srgbClr val="002060"/>
                </a:solidFill>
                <a:latin typeface="Meiryo UI"/>
                <a:cs typeface="Meiryo UI"/>
              </a:rPr>
              <a:t>の</a:t>
            </a:r>
            <a:r>
              <a:rPr sz="1600" b="1" spc="-20" dirty="0">
                <a:solidFill>
                  <a:srgbClr val="002060"/>
                </a:solidFill>
                <a:latin typeface="Meiryo UI"/>
                <a:cs typeface="Meiryo UI"/>
              </a:rPr>
              <a:t>リソー</a:t>
            </a:r>
            <a:r>
              <a:rPr sz="1600" b="1" spc="-15" dirty="0">
                <a:solidFill>
                  <a:srgbClr val="002060"/>
                </a:solidFill>
                <a:latin typeface="Meiryo UI"/>
                <a:cs typeface="Meiryo UI"/>
              </a:rPr>
              <a:t>ス・</a:t>
            </a:r>
            <a:r>
              <a:rPr sz="1600" b="1" spc="-20" dirty="0">
                <a:solidFill>
                  <a:srgbClr val="002060"/>
                </a:solidFill>
                <a:latin typeface="Meiryo UI"/>
                <a:cs typeface="Meiryo UI"/>
              </a:rPr>
              <a:t>強</a:t>
            </a:r>
            <a:r>
              <a:rPr sz="1600" b="1" spc="-15" dirty="0">
                <a:solidFill>
                  <a:srgbClr val="002060"/>
                </a:solidFill>
                <a:latin typeface="Meiryo UI"/>
                <a:cs typeface="Meiryo UI"/>
              </a:rPr>
              <a:t>み</a:t>
            </a:r>
            <a:endParaRPr sz="1600" dirty="0">
              <a:latin typeface="Meiryo UI"/>
              <a:cs typeface="Meiryo UI"/>
            </a:endParaRPr>
          </a:p>
          <a:p>
            <a:pPr marL="12700" marR="5080">
              <a:spcBef>
                <a:spcPts val="1460"/>
              </a:spcBef>
            </a:pPr>
            <a:r>
              <a:rPr sz="1400" spc="-15" dirty="0">
                <a:latin typeface="Meiryo UI"/>
                <a:cs typeface="Meiryo UI"/>
              </a:rPr>
              <a:t>・廃棄物・未利用残渣、バイ</a:t>
            </a:r>
            <a:r>
              <a:rPr sz="1400" spc="-20" dirty="0">
                <a:latin typeface="Meiryo UI"/>
                <a:cs typeface="Meiryo UI"/>
              </a:rPr>
              <a:t>オマス等、地域のバイオ資源</a:t>
            </a:r>
            <a:endParaRPr sz="1400" dirty="0">
              <a:latin typeface="Meiryo UI"/>
              <a:cs typeface="Meiryo UI"/>
            </a:endParaRPr>
          </a:p>
          <a:p>
            <a:pPr marL="12700"/>
            <a:r>
              <a:rPr sz="1400" spc="-15" dirty="0">
                <a:latin typeface="Meiryo UI"/>
                <a:cs typeface="Meiryo UI"/>
              </a:rPr>
              <a:t>・企業・大学の技術</a:t>
            </a:r>
            <a:endParaRPr sz="1400" dirty="0">
              <a:latin typeface="Meiryo UI"/>
              <a:cs typeface="Meiryo UI"/>
            </a:endParaRPr>
          </a:p>
        </p:txBody>
      </p:sp>
      <p:grpSp>
        <p:nvGrpSpPr>
          <p:cNvPr id="24" name="object 24"/>
          <p:cNvGrpSpPr/>
          <p:nvPr/>
        </p:nvGrpSpPr>
        <p:grpSpPr>
          <a:xfrm>
            <a:off x="2157258" y="1120482"/>
            <a:ext cx="9497695" cy="2336800"/>
            <a:chOff x="249948" y="3372611"/>
            <a:chExt cx="9497695" cy="2336800"/>
          </a:xfrm>
        </p:grpSpPr>
        <p:pic>
          <p:nvPicPr>
            <p:cNvPr id="25" name="object 25"/>
            <p:cNvPicPr/>
            <p:nvPr/>
          </p:nvPicPr>
          <p:blipFill>
            <a:blip r:embed="rId4" cstate="print"/>
            <a:stretch>
              <a:fillRect/>
            </a:stretch>
          </p:blipFill>
          <p:spPr>
            <a:xfrm>
              <a:off x="249948" y="3477767"/>
              <a:ext cx="1885175" cy="1633715"/>
            </a:xfrm>
            <a:prstGeom prst="rect">
              <a:avLst/>
            </a:prstGeom>
          </p:spPr>
        </p:pic>
        <p:pic>
          <p:nvPicPr>
            <p:cNvPr id="26" name="object 26"/>
            <p:cNvPicPr/>
            <p:nvPr/>
          </p:nvPicPr>
          <p:blipFill>
            <a:blip r:embed="rId5" cstate="print"/>
            <a:stretch>
              <a:fillRect/>
            </a:stretch>
          </p:blipFill>
          <p:spPr>
            <a:xfrm>
              <a:off x="7853184" y="3372611"/>
              <a:ext cx="1894319" cy="1618475"/>
            </a:xfrm>
            <a:prstGeom prst="rect">
              <a:avLst/>
            </a:prstGeom>
          </p:spPr>
        </p:pic>
        <p:pic>
          <p:nvPicPr>
            <p:cNvPr id="27" name="object 27"/>
            <p:cNvPicPr/>
            <p:nvPr/>
          </p:nvPicPr>
          <p:blipFill>
            <a:blip r:embed="rId6" cstate="print"/>
            <a:stretch>
              <a:fillRect/>
            </a:stretch>
          </p:blipFill>
          <p:spPr>
            <a:xfrm>
              <a:off x="510539" y="3505199"/>
              <a:ext cx="981455" cy="850391"/>
            </a:xfrm>
            <a:prstGeom prst="rect">
              <a:avLst/>
            </a:prstGeom>
          </p:spPr>
        </p:pic>
        <p:pic>
          <p:nvPicPr>
            <p:cNvPr id="28" name="object 28"/>
            <p:cNvPicPr/>
            <p:nvPr/>
          </p:nvPicPr>
          <p:blipFill>
            <a:blip r:embed="rId7" cstate="print"/>
            <a:stretch>
              <a:fillRect/>
            </a:stretch>
          </p:blipFill>
          <p:spPr>
            <a:xfrm>
              <a:off x="1210055" y="3570732"/>
              <a:ext cx="841247" cy="723899"/>
            </a:xfrm>
            <a:prstGeom prst="rect">
              <a:avLst/>
            </a:prstGeom>
          </p:spPr>
        </p:pic>
        <p:pic>
          <p:nvPicPr>
            <p:cNvPr id="29" name="object 29"/>
            <p:cNvPicPr/>
            <p:nvPr/>
          </p:nvPicPr>
          <p:blipFill>
            <a:blip r:embed="rId8" cstate="print"/>
            <a:stretch>
              <a:fillRect/>
            </a:stretch>
          </p:blipFill>
          <p:spPr>
            <a:xfrm>
              <a:off x="3265932" y="4817363"/>
              <a:ext cx="1005839" cy="871727"/>
            </a:xfrm>
            <a:prstGeom prst="rect">
              <a:avLst/>
            </a:prstGeom>
          </p:spPr>
        </p:pic>
        <p:pic>
          <p:nvPicPr>
            <p:cNvPr id="30" name="object 30"/>
            <p:cNvPicPr/>
            <p:nvPr/>
          </p:nvPicPr>
          <p:blipFill>
            <a:blip r:embed="rId8" cstate="print"/>
            <a:stretch>
              <a:fillRect/>
            </a:stretch>
          </p:blipFill>
          <p:spPr>
            <a:xfrm>
              <a:off x="4788408" y="3921251"/>
              <a:ext cx="1005839" cy="873251"/>
            </a:xfrm>
            <a:prstGeom prst="rect">
              <a:avLst/>
            </a:prstGeom>
          </p:spPr>
        </p:pic>
        <p:pic>
          <p:nvPicPr>
            <p:cNvPr id="31" name="object 31"/>
            <p:cNvPicPr/>
            <p:nvPr/>
          </p:nvPicPr>
          <p:blipFill>
            <a:blip r:embed="rId8" cstate="print"/>
            <a:stretch>
              <a:fillRect/>
            </a:stretch>
          </p:blipFill>
          <p:spPr>
            <a:xfrm>
              <a:off x="5228844" y="4835651"/>
              <a:ext cx="1005839" cy="873251"/>
            </a:xfrm>
            <a:prstGeom prst="rect">
              <a:avLst/>
            </a:prstGeom>
          </p:spPr>
        </p:pic>
        <p:pic>
          <p:nvPicPr>
            <p:cNvPr id="32" name="object 32"/>
            <p:cNvPicPr/>
            <p:nvPr/>
          </p:nvPicPr>
          <p:blipFill>
            <a:blip r:embed="rId9" cstate="print"/>
            <a:stretch>
              <a:fillRect/>
            </a:stretch>
          </p:blipFill>
          <p:spPr>
            <a:xfrm>
              <a:off x="3451860" y="5000244"/>
              <a:ext cx="659891" cy="569975"/>
            </a:xfrm>
            <a:prstGeom prst="rect">
              <a:avLst/>
            </a:prstGeom>
          </p:spPr>
        </p:pic>
      </p:grpSp>
      <p:sp>
        <p:nvSpPr>
          <p:cNvPr id="33" name="object 33"/>
          <p:cNvSpPr txBox="1"/>
          <p:nvPr/>
        </p:nvSpPr>
        <p:spPr>
          <a:xfrm>
            <a:off x="5506450" y="2818084"/>
            <a:ext cx="344805" cy="330835"/>
          </a:xfrm>
          <a:prstGeom prst="rect">
            <a:avLst/>
          </a:prstGeom>
        </p:spPr>
        <p:txBody>
          <a:bodyPr vert="horz" wrap="square" lIns="0" tIns="12700" rIns="0" bIns="0" rtlCol="0">
            <a:spAutoFit/>
          </a:bodyPr>
          <a:lstStyle/>
          <a:p>
            <a:pPr marL="12700">
              <a:spcBef>
                <a:spcPts val="100"/>
              </a:spcBef>
            </a:pPr>
            <a:r>
              <a:rPr sz="2000" b="1" spc="-25" dirty="0">
                <a:solidFill>
                  <a:srgbClr val="FF0000"/>
                </a:solidFill>
                <a:latin typeface="Meiryo UI"/>
                <a:cs typeface="Meiryo UI"/>
              </a:rPr>
              <a:t>AI</a:t>
            </a:r>
            <a:endParaRPr sz="2000">
              <a:latin typeface="Meiryo UI"/>
              <a:cs typeface="Meiryo UI"/>
            </a:endParaRPr>
          </a:p>
        </p:txBody>
      </p:sp>
      <p:pic>
        <p:nvPicPr>
          <p:cNvPr id="34" name="object 34"/>
          <p:cNvPicPr/>
          <p:nvPr/>
        </p:nvPicPr>
        <p:blipFill>
          <a:blip r:embed="rId10" cstate="print"/>
          <a:stretch>
            <a:fillRect/>
          </a:stretch>
        </p:blipFill>
        <p:spPr>
          <a:xfrm>
            <a:off x="6686574" y="1937348"/>
            <a:ext cx="979931" cy="569975"/>
          </a:xfrm>
          <a:prstGeom prst="rect">
            <a:avLst/>
          </a:prstGeom>
        </p:spPr>
      </p:pic>
      <p:sp>
        <p:nvSpPr>
          <p:cNvPr id="35" name="object 35"/>
          <p:cNvSpPr txBox="1"/>
          <p:nvPr/>
        </p:nvSpPr>
        <p:spPr>
          <a:xfrm>
            <a:off x="6834061" y="2007634"/>
            <a:ext cx="664845" cy="330835"/>
          </a:xfrm>
          <a:prstGeom prst="rect">
            <a:avLst/>
          </a:prstGeom>
        </p:spPr>
        <p:txBody>
          <a:bodyPr vert="horz" wrap="square" lIns="0" tIns="12700" rIns="0" bIns="0" rtlCol="0">
            <a:spAutoFit/>
          </a:bodyPr>
          <a:lstStyle/>
          <a:p>
            <a:pPr marL="12700">
              <a:spcBef>
                <a:spcPts val="100"/>
              </a:spcBef>
            </a:pPr>
            <a:r>
              <a:rPr sz="2000" b="1" spc="-20" dirty="0">
                <a:solidFill>
                  <a:srgbClr val="FF5A00"/>
                </a:solidFill>
                <a:latin typeface="Meiryo UI"/>
                <a:cs typeface="Meiryo UI"/>
              </a:rPr>
              <a:t>バイオ</a:t>
            </a:r>
            <a:endParaRPr sz="2000">
              <a:latin typeface="Meiryo UI"/>
              <a:cs typeface="Meiryo UI"/>
            </a:endParaRPr>
          </a:p>
        </p:txBody>
      </p:sp>
      <p:sp>
        <p:nvSpPr>
          <p:cNvPr id="36" name="object 36"/>
          <p:cNvSpPr txBox="1"/>
          <p:nvPr/>
        </p:nvSpPr>
        <p:spPr>
          <a:xfrm>
            <a:off x="7397050" y="2845761"/>
            <a:ext cx="534670" cy="330835"/>
          </a:xfrm>
          <a:prstGeom prst="rect">
            <a:avLst/>
          </a:prstGeom>
        </p:spPr>
        <p:txBody>
          <a:bodyPr vert="horz" wrap="square" lIns="0" tIns="12700" rIns="0" bIns="0" rtlCol="0">
            <a:spAutoFit/>
          </a:bodyPr>
          <a:lstStyle/>
          <a:p>
            <a:pPr marL="12700">
              <a:spcBef>
                <a:spcPts val="100"/>
              </a:spcBef>
            </a:pPr>
            <a:r>
              <a:rPr sz="2000" b="1" spc="-25" dirty="0">
                <a:solidFill>
                  <a:srgbClr val="050505"/>
                </a:solidFill>
                <a:latin typeface="Meiryo UI"/>
                <a:cs typeface="Meiryo UI"/>
              </a:rPr>
              <a:t>工学</a:t>
            </a:r>
            <a:endParaRPr sz="2000">
              <a:latin typeface="Meiryo UI"/>
              <a:cs typeface="Meiryo UI"/>
            </a:endParaRPr>
          </a:p>
        </p:txBody>
      </p:sp>
      <p:grpSp>
        <p:nvGrpSpPr>
          <p:cNvPr id="37" name="object 37"/>
          <p:cNvGrpSpPr/>
          <p:nvPr/>
        </p:nvGrpSpPr>
        <p:grpSpPr>
          <a:xfrm>
            <a:off x="4054435" y="1666074"/>
            <a:ext cx="5989955" cy="1833880"/>
            <a:chOff x="2147125" y="3918203"/>
            <a:chExt cx="5989955" cy="1833880"/>
          </a:xfrm>
        </p:grpSpPr>
        <p:pic>
          <p:nvPicPr>
            <p:cNvPr id="38" name="object 38"/>
            <p:cNvPicPr/>
            <p:nvPr/>
          </p:nvPicPr>
          <p:blipFill>
            <a:blip r:embed="rId11" cstate="print"/>
            <a:stretch>
              <a:fillRect/>
            </a:stretch>
          </p:blipFill>
          <p:spPr>
            <a:xfrm>
              <a:off x="7165848" y="3918203"/>
              <a:ext cx="970787" cy="841247"/>
            </a:xfrm>
            <a:prstGeom prst="rect">
              <a:avLst/>
            </a:prstGeom>
          </p:spPr>
        </p:pic>
        <p:sp>
          <p:nvSpPr>
            <p:cNvPr id="39" name="object 39"/>
            <p:cNvSpPr/>
            <p:nvPr/>
          </p:nvSpPr>
          <p:spPr>
            <a:xfrm>
              <a:off x="2375916" y="4433315"/>
              <a:ext cx="643255" cy="715010"/>
            </a:xfrm>
            <a:custGeom>
              <a:avLst/>
              <a:gdLst/>
              <a:ahLst/>
              <a:cxnLst/>
              <a:rect l="l" t="t" r="r" b="b"/>
              <a:pathLst>
                <a:path w="643255" h="715010">
                  <a:moveTo>
                    <a:pt x="321564" y="0"/>
                  </a:moveTo>
                  <a:lnTo>
                    <a:pt x="321564" y="178688"/>
                  </a:lnTo>
                  <a:lnTo>
                    <a:pt x="0" y="178688"/>
                  </a:lnTo>
                  <a:lnTo>
                    <a:pt x="0" y="536066"/>
                  </a:lnTo>
                  <a:lnTo>
                    <a:pt x="321564" y="536066"/>
                  </a:lnTo>
                  <a:lnTo>
                    <a:pt x="321564" y="714755"/>
                  </a:lnTo>
                  <a:lnTo>
                    <a:pt x="643128" y="357377"/>
                  </a:lnTo>
                  <a:lnTo>
                    <a:pt x="321564" y="0"/>
                  </a:lnTo>
                  <a:close/>
                </a:path>
              </a:pathLst>
            </a:custGeom>
            <a:solidFill>
              <a:srgbClr val="808080"/>
            </a:solidFill>
          </p:spPr>
          <p:txBody>
            <a:bodyPr wrap="square" lIns="0" tIns="0" rIns="0" bIns="0" rtlCol="0"/>
            <a:lstStyle/>
            <a:p>
              <a:endParaRPr/>
            </a:p>
          </p:txBody>
        </p:sp>
        <p:sp>
          <p:nvSpPr>
            <p:cNvPr id="40" name="object 40"/>
            <p:cNvSpPr/>
            <p:nvPr/>
          </p:nvSpPr>
          <p:spPr>
            <a:xfrm>
              <a:off x="2375916" y="4433315"/>
              <a:ext cx="643255" cy="715010"/>
            </a:xfrm>
            <a:custGeom>
              <a:avLst/>
              <a:gdLst/>
              <a:ahLst/>
              <a:cxnLst/>
              <a:rect l="l" t="t" r="r" b="b"/>
              <a:pathLst>
                <a:path w="643255" h="715010">
                  <a:moveTo>
                    <a:pt x="0" y="178688"/>
                  </a:moveTo>
                  <a:lnTo>
                    <a:pt x="321564" y="178688"/>
                  </a:lnTo>
                  <a:lnTo>
                    <a:pt x="321564" y="0"/>
                  </a:lnTo>
                  <a:lnTo>
                    <a:pt x="643128" y="357377"/>
                  </a:lnTo>
                  <a:lnTo>
                    <a:pt x="321564" y="714755"/>
                  </a:lnTo>
                  <a:lnTo>
                    <a:pt x="321564" y="536066"/>
                  </a:lnTo>
                  <a:lnTo>
                    <a:pt x="0" y="536066"/>
                  </a:lnTo>
                  <a:lnTo>
                    <a:pt x="0" y="178688"/>
                  </a:lnTo>
                  <a:close/>
                </a:path>
              </a:pathLst>
            </a:custGeom>
            <a:ln w="9144">
              <a:solidFill>
                <a:srgbClr val="FFFFFF"/>
              </a:solidFill>
            </a:ln>
          </p:spPr>
          <p:txBody>
            <a:bodyPr wrap="square" lIns="0" tIns="0" rIns="0" bIns="0" rtlCol="0"/>
            <a:lstStyle/>
            <a:p>
              <a:endParaRPr/>
            </a:p>
          </p:txBody>
        </p:sp>
        <p:sp>
          <p:nvSpPr>
            <p:cNvPr id="41" name="object 41"/>
            <p:cNvSpPr/>
            <p:nvPr/>
          </p:nvSpPr>
          <p:spPr>
            <a:xfrm>
              <a:off x="2151888" y="4852415"/>
              <a:ext cx="643255" cy="715010"/>
            </a:xfrm>
            <a:custGeom>
              <a:avLst/>
              <a:gdLst/>
              <a:ahLst/>
              <a:cxnLst/>
              <a:rect l="l" t="t" r="r" b="b"/>
              <a:pathLst>
                <a:path w="643255" h="715010">
                  <a:moveTo>
                    <a:pt x="321564" y="0"/>
                  </a:moveTo>
                  <a:lnTo>
                    <a:pt x="321564" y="178688"/>
                  </a:lnTo>
                  <a:lnTo>
                    <a:pt x="0" y="178688"/>
                  </a:lnTo>
                  <a:lnTo>
                    <a:pt x="0" y="536066"/>
                  </a:lnTo>
                  <a:lnTo>
                    <a:pt x="321564" y="536066"/>
                  </a:lnTo>
                  <a:lnTo>
                    <a:pt x="321564" y="714755"/>
                  </a:lnTo>
                  <a:lnTo>
                    <a:pt x="643128" y="357377"/>
                  </a:lnTo>
                  <a:lnTo>
                    <a:pt x="321564" y="0"/>
                  </a:lnTo>
                  <a:close/>
                </a:path>
              </a:pathLst>
            </a:custGeom>
            <a:solidFill>
              <a:srgbClr val="808080"/>
            </a:solidFill>
          </p:spPr>
          <p:txBody>
            <a:bodyPr wrap="square" lIns="0" tIns="0" rIns="0" bIns="0" rtlCol="0"/>
            <a:lstStyle/>
            <a:p>
              <a:endParaRPr/>
            </a:p>
          </p:txBody>
        </p:sp>
        <p:sp>
          <p:nvSpPr>
            <p:cNvPr id="42" name="object 42"/>
            <p:cNvSpPr/>
            <p:nvPr/>
          </p:nvSpPr>
          <p:spPr>
            <a:xfrm>
              <a:off x="2151888" y="4852415"/>
              <a:ext cx="643255" cy="715010"/>
            </a:xfrm>
            <a:custGeom>
              <a:avLst/>
              <a:gdLst/>
              <a:ahLst/>
              <a:cxnLst/>
              <a:rect l="l" t="t" r="r" b="b"/>
              <a:pathLst>
                <a:path w="643255" h="715010">
                  <a:moveTo>
                    <a:pt x="0" y="178688"/>
                  </a:moveTo>
                  <a:lnTo>
                    <a:pt x="321564" y="178688"/>
                  </a:lnTo>
                  <a:lnTo>
                    <a:pt x="321564" y="0"/>
                  </a:lnTo>
                  <a:lnTo>
                    <a:pt x="643128" y="357377"/>
                  </a:lnTo>
                  <a:lnTo>
                    <a:pt x="321564" y="714755"/>
                  </a:lnTo>
                  <a:lnTo>
                    <a:pt x="321564" y="536066"/>
                  </a:lnTo>
                  <a:lnTo>
                    <a:pt x="0" y="536066"/>
                  </a:lnTo>
                  <a:lnTo>
                    <a:pt x="0" y="178688"/>
                  </a:lnTo>
                  <a:close/>
                </a:path>
              </a:pathLst>
            </a:custGeom>
            <a:ln w="9144">
              <a:solidFill>
                <a:srgbClr val="FFFFFF"/>
              </a:solidFill>
            </a:ln>
          </p:spPr>
          <p:txBody>
            <a:bodyPr wrap="square" lIns="0" tIns="0" rIns="0" bIns="0" rtlCol="0"/>
            <a:lstStyle/>
            <a:p>
              <a:endParaRPr/>
            </a:p>
          </p:txBody>
        </p:sp>
        <p:pic>
          <p:nvPicPr>
            <p:cNvPr id="43" name="object 43"/>
            <p:cNvPicPr/>
            <p:nvPr/>
          </p:nvPicPr>
          <p:blipFill>
            <a:blip r:embed="rId12" cstate="print"/>
            <a:stretch>
              <a:fillRect/>
            </a:stretch>
          </p:blipFill>
          <p:spPr>
            <a:xfrm>
              <a:off x="4640579" y="4616195"/>
              <a:ext cx="850391" cy="850391"/>
            </a:xfrm>
            <a:prstGeom prst="rect">
              <a:avLst/>
            </a:prstGeom>
          </p:spPr>
        </p:pic>
        <p:pic>
          <p:nvPicPr>
            <p:cNvPr id="44" name="object 44"/>
            <p:cNvPicPr/>
            <p:nvPr/>
          </p:nvPicPr>
          <p:blipFill>
            <a:blip r:embed="rId13" cstate="print"/>
            <a:stretch>
              <a:fillRect/>
            </a:stretch>
          </p:blipFill>
          <p:spPr>
            <a:xfrm>
              <a:off x="4264152" y="5058155"/>
              <a:ext cx="806195" cy="693419"/>
            </a:xfrm>
            <a:prstGeom prst="rect">
              <a:avLst/>
            </a:prstGeom>
          </p:spPr>
        </p:pic>
      </p:grpSp>
      <p:sp>
        <p:nvSpPr>
          <p:cNvPr id="45" name="object 45"/>
          <p:cNvSpPr txBox="1"/>
          <p:nvPr/>
        </p:nvSpPr>
        <p:spPr>
          <a:xfrm>
            <a:off x="9129586" y="1537685"/>
            <a:ext cx="961390" cy="197490"/>
          </a:xfrm>
          <a:prstGeom prst="rect">
            <a:avLst/>
          </a:prstGeom>
        </p:spPr>
        <p:txBody>
          <a:bodyPr vert="horz" wrap="square" lIns="0" tIns="12700" rIns="0" bIns="0" rtlCol="0">
            <a:spAutoFit/>
          </a:bodyPr>
          <a:lstStyle/>
          <a:p>
            <a:pPr marL="12700">
              <a:spcBef>
                <a:spcPts val="100"/>
              </a:spcBef>
            </a:pPr>
            <a:r>
              <a:rPr sz="1200" spc="-15" dirty="0">
                <a:latin typeface="Meiryo UI"/>
                <a:cs typeface="Meiryo UI"/>
              </a:rPr>
              <a:t>マッチング・評価</a:t>
            </a:r>
            <a:endParaRPr sz="1200">
              <a:latin typeface="Meiryo UI"/>
              <a:cs typeface="Meiryo UI"/>
            </a:endParaRPr>
          </a:p>
        </p:txBody>
      </p:sp>
      <p:sp>
        <p:nvSpPr>
          <p:cNvPr id="49" name="object 49"/>
          <p:cNvSpPr txBox="1"/>
          <p:nvPr/>
        </p:nvSpPr>
        <p:spPr>
          <a:xfrm>
            <a:off x="9753560" y="943687"/>
            <a:ext cx="2426179" cy="289823"/>
          </a:xfrm>
          <a:prstGeom prst="rect">
            <a:avLst/>
          </a:prstGeom>
        </p:spPr>
        <p:txBody>
          <a:bodyPr vert="horz" wrap="square" lIns="0" tIns="12700" rIns="0" bIns="0" rtlCol="0">
            <a:spAutoFit/>
          </a:bodyPr>
          <a:lstStyle/>
          <a:p>
            <a:pPr marL="12700">
              <a:spcBef>
                <a:spcPts val="100"/>
              </a:spcBef>
            </a:pPr>
            <a:r>
              <a:rPr b="1" spc="-10" dirty="0" err="1">
                <a:solidFill>
                  <a:srgbClr val="0064C8"/>
                </a:solidFill>
                <a:latin typeface="Meiryo UI"/>
                <a:cs typeface="Meiryo UI"/>
              </a:rPr>
              <a:t>バイオ</a:t>
            </a:r>
            <a:r>
              <a:rPr b="1" spc="-15" dirty="0" err="1">
                <a:solidFill>
                  <a:srgbClr val="0064C8"/>
                </a:solidFill>
                <a:latin typeface="Meiryo UI"/>
                <a:cs typeface="Meiryo UI"/>
              </a:rPr>
              <a:t>エコノミー活性化</a:t>
            </a:r>
            <a:endParaRPr dirty="0">
              <a:latin typeface="Meiryo UI"/>
              <a:cs typeface="Meiryo UI"/>
            </a:endParaRPr>
          </a:p>
        </p:txBody>
      </p:sp>
      <p:grpSp>
        <p:nvGrpSpPr>
          <p:cNvPr id="50" name="object 50"/>
          <p:cNvGrpSpPr/>
          <p:nvPr/>
        </p:nvGrpSpPr>
        <p:grpSpPr>
          <a:xfrm>
            <a:off x="5659397" y="1661504"/>
            <a:ext cx="1111250" cy="1243965"/>
            <a:chOff x="3752088" y="3913632"/>
            <a:chExt cx="1111250" cy="1243965"/>
          </a:xfrm>
        </p:grpSpPr>
        <p:pic>
          <p:nvPicPr>
            <p:cNvPr id="51" name="object 51"/>
            <p:cNvPicPr/>
            <p:nvPr/>
          </p:nvPicPr>
          <p:blipFill>
            <a:blip r:embed="rId14" cstate="print"/>
            <a:stretch>
              <a:fillRect/>
            </a:stretch>
          </p:blipFill>
          <p:spPr>
            <a:xfrm>
              <a:off x="4130039" y="4541520"/>
              <a:ext cx="719327" cy="615695"/>
            </a:xfrm>
            <a:prstGeom prst="rect">
              <a:avLst/>
            </a:prstGeom>
          </p:spPr>
        </p:pic>
        <p:pic>
          <p:nvPicPr>
            <p:cNvPr id="52" name="object 52"/>
            <p:cNvPicPr/>
            <p:nvPr/>
          </p:nvPicPr>
          <p:blipFill>
            <a:blip r:embed="rId15" cstate="print"/>
            <a:stretch>
              <a:fillRect/>
            </a:stretch>
          </p:blipFill>
          <p:spPr>
            <a:xfrm>
              <a:off x="3752088" y="3913632"/>
              <a:ext cx="1110995" cy="623315"/>
            </a:xfrm>
            <a:prstGeom prst="rect">
              <a:avLst/>
            </a:prstGeom>
          </p:spPr>
        </p:pic>
      </p:grpSp>
      <p:pic>
        <p:nvPicPr>
          <p:cNvPr id="58" name="object 8">
            <a:extLst>
              <a:ext uri="{FF2B5EF4-FFF2-40B4-BE49-F238E27FC236}">
                <a16:creationId xmlns:a16="http://schemas.microsoft.com/office/drawing/2014/main" id="{15F1ACB5-56DE-4360-A98A-3244E61B9970}"/>
              </a:ext>
            </a:extLst>
          </p:cNvPr>
          <p:cNvPicPr/>
          <p:nvPr/>
        </p:nvPicPr>
        <p:blipFill>
          <a:blip r:embed="rId16" cstate="print"/>
          <a:stretch>
            <a:fillRect/>
          </a:stretch>
        </p:blipFill>
        <p:spPr>
          <a:xfrm>
            <a:off x="193004" y="1390825"/>
            <a:ext cx="1774695" cy="2359907"/>
          </a:xfrm>
          <a:prstGeom prst="rect">
            <a:avLst/>
          </a:prstGeom>
        </p:spPr>
      </p:pic>
      <p:grpSp>
        <p:nvGrpSpPr>
          <p:cNvPr id="53" name="object 13">
            <a:extLst>
              <a:ext uri="{FF2B5EF4-FFF2-40B4-BE49-F238E27FC236}">
                <a16:creationId xmlns:a16="http://schemas.microsoft.com/office/drawing/2014/main" id="{1B6F425B-00E2-4A33-B425-6C005B828924}"/>
              </a:ext>
            </a:extLst>
          </p:cNvPr>
          <p:cNvGrpSpPr/>
          <p:nvPr/>
        </p:nvGrpSpPr>
        <p:grpSpPr>
          <a:xfrm>
            <a:off x="1329728" y="4407754"/>
            <a:ext cx="8849995" cy="2374900"/>
            <a:chOff x="132524" y="1362386"/>
            <a:chExt cx="8849995" cy="2374900"/>
          </a:xfrm>
        </p:grpSpPr>
        <p:sp>
          <p:nvSpPr>
            <p:cNvPr id="54" name="object 14">
              <a:extLst>
                <a:ext uri="{FF2B5EF4-FFF2-40B4-BE49-F238E27FC236}">
                  <a16:creationId xmlns:a16="http://schemas.microsoft.com/office/drawing/2014/main" id="{A94527A3-6E83-4018-9465-E24E1987326A}"/>
                </a:ext>
              </a:extLst>
            </p:cNvPr>
            <p:cNvSpPr/>
            <p:nvPr/>
          </p:nvSpPr>
          <p:spPr>
            <a:xfrm>
              <a:off x="145542" y="1375403"/>
              <a:ext cx="2106295" cy="2348865"/>
            </a:xfrm>
            <a:custGeom>
              <a:avLst/>
              <a:gdLst/>
              <a:ahLst/>
              <a:cxnLst/>
              <a:rect l="l" t="t" r="r" b="b"/>
              <a:pathLst>
                <a:path w="2106295" h="2348865">
                  <a:moveTo>
                    <a:pt x="1755127" y="0"/>
                  </a:moveTo>
                  <a:lnTo>
                    <a:pt x="351040" y="0"/>
                  </a:lnTo>
                  <a:lnTo>
                    <a:pt x="303405" y="3204"/>
                  </a:lnTo>
                  <a:lnTo>
                    <a:pt x="257718" y="12540"/>
                  </a:lnTo>
                  <a:lnTo>
                    <a:pt x="214398" y="27587"/>
                  </a:lnTo>
                  <a:lnTo>
                    <a:pt x="173862" y="47929"/>
                  </a:lnTo>
                  <a:lnTo>
                    <a:pt x="136528" y="73146"/>
                  </a:lnTo>
                  <a:lnTo>
                    <a:pt x="102816" y="102820"/>
                  </a:lnTo>
                  <a:lnTo>
                    <a:pt x="73142" y="136533"/>
                  </a:lnTo>
                  <a:lnTo>
                    <a:pt x="47926" y="173867"/>
                  </a:lnTo>
                  <a:lnTo>
                    <a:pt x="27585" y="214403"/>
                  </a:lnTo>
                  <a:lnTo>
                    <a:pt x="12539" y="257723"/>
                  </a:lnTo>
                  <a:lnTo>
                    <a:pt x="3204" y="303408"/>
                  </a:lnTo>
                  <a:lnTo>
                    <a:pt x="0" y="351040"/>
                  </a:lnTo>
                  <a:lnTo>
                    <a:pt x="0" y="1997456"/>
                  </a:lnTo>
                  <a:lnTo>
                    <a:pt x="3204" y="2045088"/>
                  </a:lnTo>
                  <a:lnTo>
                    <a:pt x="12539" y="2090772"/>
                  </a:lnTo>
                  <a:lnTo>
                    <a:pt x="27585" y="2134091"/>
                  </a:lnTo>
                  <a:lnTo>
                    <a:pt x="47926" y="2174625"/>
                  </a:lnTo>
                  <a:lnTo>
                    <a:pt x="73142" y="2211957"/>
                  </a:lnTo>
                  <a:lnTo>
                    <a:pt x="102816" y="2245669"/>
                  </a:lnTo>
                  <a:lnTo>
                    <a:pt x="136528" y="2275342"/>
                  </a:lnTo>
                  <a:lnTo>
                    <a:pt x="173862" y="2300557"/>
                  </a:lnTo>
                  <a:lnTo>
                    <a:pt x="214398" y="2320898"/>
                  </a:lnTo>
                  <a:lnTo>
                    <a:pt x="257718" y="2335944"/>
                  </a:lnTo>
                  <a:lnTo>
                    <a:pt x="303405" y="2345279"/>
                  </a:lnTo>
                  <a:lnTo>
                    <a:pt x="351040" y="2348484"/>
                  </a:lnTo>
                  <a:lnTo>
                    <a:pt x="1755127" y="2348484"/>
                  </a:lnTo>
                  <a:lnTo>
                    <a:pt x="1802762" y="2345279"/>
                  </a:lnTo>
                  <a:lnTo>
                    <a:pt x="1848449" y="2335944"/>
                  </a:lnTo>
                  <a:lnTo>
                    <a:pt x="1891769" y="2320898"/>
                  </a:lnTo>
                  <a:lnTo>
                    <a:pt x="1932305" y="2300557"/>
                  </a:lnTo>
                  <a:lnTo>
                    <a:pt x="1969639" y="2275342"/>
                  </a:lnTo>
                  <a:lnTo>
                    <a:pt x="2003351" y="2245669"/>
                  </a:lnTo>
                  <a:lnTo>
                    <a:pt x="2033025" y="2211957"/>
                  </a:lnTo>
                  <a:lnTo>
                    <a:pt x="2058241" y="2174625"/>
                  </a:lnTo>
                  <a:lnTo>
                    <a:pt x="2078582" y="2134091"/>
                  </a:lnTo>
                  <a:lnTo>
                    <a:pt x="2093628" y="2090772"/>
                  </a:lnTo>
                  <a:lnTo>
                    <a:pt x="2102963" y="2045088"/>
                  </a:lnTo>
                  <a:lnTo>
                    <a:pt x="2106168" y="1997456"/>
                  </a:lnTo>
                  <a:lnTo>
                    <a:pt x="2106168" y="351040"/>
                  </a:lnTo>
                  <a:lnTo>
                    <a:pt x="2102963" y="303408"/>
                  </a:lnTo>
                  <a:lnTo>
                    <a:pt x="2093628" y="257723"/>
                  </a:lnTo>
                  <a:lnTo>
                    <a:pt x="2078582" y="214403"/>
                  </a:lnTo>
                  <a:lnTo>
                    <a:pt x="2058241" y="173867"/>
                  </a:lnTo>
                  <a:lnTo>
                    <a:pt x="2033025" y="136533"/>
                  </a:lnTo>
                  <a:lnTo>
                    <a:pt x="2003351" y="102820"/>
                  </a:lnTo>
                  <a:lnTo>
                    <a:pt x="1969639" y="73146"/>
                  </a:lnTo>
                  <a:lnTo>
                    <a:pt x="1932305" y="47929"/>
                  </a:lnTo>
                  <a:lnTo>
                    <a:pt x="1891769" y="27587"/>
                  </a:lnTo>
                  <a:lnTo>
                    <a:pt x="1848449" y="12540"/>
                  </a:lnTo>
                  <a:lnTo>
                    <a:pt x="1802762" y="3204"/>
                  </a:lnTo>
                  <a:lnTo>
                    <a:pt x="1755127" y="0"/>
                  </a:lnTo>
                  <a:close/>
                </a:path>
              </a:pathLst>
            </a:custGeom>
            <a:solidFill>
              <a:srgbClr val="D9D9D9"/>
            </a:solidFill>
          </p:spPr>
          <p:txBody>
            <a:bodyPr wrap="square" lIns="0" tIns="0" rIns="0" bIns="0" rtlCol="0"/>
            <a:lstStyle/>
            <a:p>
              <a:endParaRPr/>
            </a:p>
          </p:txBody>
        </p:sp>
        <p:sp>
          <p:nvSpPr>
            <p:cNvPr id="55" name="object 15">
              <a:extLst>
                <a:ext uri="{FF2B5EF4-FFF2-40B4-BE49-F238E27FC236}">
                  <a16:creationId xmlns:a16="http://schemas.microsoft.com/office/drawing/2014/main" id="{DF26E669-1656-43DF-A7D5-A003F6D92FB7}"/>
                </a:ext>
              </a:extLst>
            </p:cNvPr>
            <p:cNvSpPr/>
            <p:nvPr/>
          </p:nvSpPr>
          <p:spPr>
            <a:xfrm>
              <a:off x="145542" y="1375403"/>
              <a:ext cx="2106295" cy="2348865"/>
            </a:xfrm>
            <a:custGeom>
              <a:avLst/>
              <a:gdLst/>
              <a:ahLst/>
              <a:cxnLst/>
              <a:rect l="l" t="t" r="r" b="b"/>
              <a:pathLst>
                <a:path w="2106295" h="2348865">
                  <a:moveTo>
                    <a:pt x="0" y="351040"/>
                  </a:moveTo>
                  <a:lnTo>
                    <a:pt x="3204" y="303408"/>
                  </a:lnTo>
                  <a:lnTo>
                    <a:pt x="12539" y="257723"/>
                  </a:lnTo>
                  <a:lnTo>
                    <a:pt x="27585" y="214403"/>
                  </a:lnTo>
                  <a:lnTo>
                    <a:pt x="47926" y="173867"/>
                  </a:lnTo>
                  <a:lnTo>
                    <a:pt x="73142" y="136533"/>
                  </a:lnTo>
                  <a:lnTo>
                    <a:pt x="102816" y="102820"/>
                  </a:lnTo>
                  <a:lnTo>
                    <a:pt x="136528" y="73146"/>
                  </a:lnTo>
                  <a:lnTo>
                    <a:pt x="173862" y="47929"/>
                  </a:lnTo>
                  <a:lnTo>
                    <a:pt x="214398" y="27587"/>
                  </a:lnTo>
                  <a:lnTo>
                    <a:pt x="257718" y="12540"/>
                  </a:lnTo>
                  <a:lnTo>
                    <a:pt x="303405" y="3204"/>
                  </a:lnTo>
                  <a:lnTo>
                    <a:pt x="351040" y="0"/>
                  </a:lnTo>
                  <a:lnTo>
                    <a:pt x="1755127" y="0"/>
                  </a:lnTo>
                  <a:lnTo>
                    <a:pt x="1802762" y="3204"/>
                  </a:lnTo>
                  <a:lnTo>
                    <a:pt x="1848449" y="12540"/>
                  </a:lnTo>
                  <a:lnTo>
                    <a:pt x="1891769" y="27587"/>
                  </a:lnTo>
                  <a:lnTo>
                    <a:pt x="1932305" y="47929"/>
                  </a:lnTo>
                  <a:lnTo>
                    <a:pt x="1969639" y="73146"/>
                  </a:lnTo>
                  <a:lnTo>
                    <a:pt x="2003351" y="102820"/>
                  </a:lnTo>
                  <a:lnTo>
                    <a:pt x="2033025" y="136533"/>
                  </a:lnTo>
                  <a:lnTo>
                    <a:pt x="2058241" y="173867"/>
                  </a:lnTo>
                  <a:lnTo>
                    <a:pt x="2078582" y="214403"/>
                  </a:lnTo>
                  <a:lnTo>
                    <a:pt x="2093628" y="257723"/>
                  </a:lnTo>
                  <a:lnTo>
                    <a:pt x="2102963" y="303408"/>
                  </a:lnTo>
                  <a:lnTo>
                    <a:pt x="2106168" y="351040"/>
                  </a:lnTo>
                  <a:lnTo>
                    <a:pt x="2106168" y="1997456"/>
                  </a:lnTo>
                  <a:lnTo>
                    <a:pt x="2102963" y="2045088"/>
                  </a:lnTo>
                  <a:lnTo>
                    <a:pt x="2093628" y="2090772"/>
                  </a:lnTo>
                  <a:lnTo>
                    <a:pt x="2078582" y="2134091"/>
                  </a:lnTo>
                  <a:lnTo>
                    <a:pt x="2058241" y="2174625"/>
                  </a:lnTo>
                  <a:lnTo>
                    <a:pt x="2033025" y="2211957"/>
                  </a:lnTo>
                  <a:lnTo>
                    <a:pt x="2003351" y="2245669"/>
                  </a:lnTo>
                  <a:lnTo>
                    <a:pt x="1969639" y="2275342"/>
                  </a:lnTo>
                  <a:lnTo>
                    <a:pt x="1932305" y="2300557"/>
                  </a:lnTo>
                  <a:lnTo>
                    <a:pt x="1891769" y="2320898"/>
                  </a:lnTo>
                  <a:lnTo>
                    <a:pt x="1848449" y="2335944"/>
                  </a:lnTo>
                  <a:lnTo>
                    <a:pt x="1802762" y="2345279"/>
                  </a:lnTo>
                  <a:lnTo>
                    <a:pt x="1755127" y="2348484"/>
                  </a:lnTo>
                  <a:lnTo>
                    <a:pt x="351040" y="2348484"/>
                  </a:lnTo>
                  <a:lnTo>
                    <a:pt x="303405" y="2345279"/>
                  </a:lnTo>
                  <a:lnTo>
                    <a:pt x="257718" y="2335944"/>
                  </a:lnTo>
                  <a:lnTo>
                    <a:pt x="214398" y="2320898"/>
                  </a:lnTo>
                  <a:lnTo>
                    <a:pt x="173862" y="2300557"/>
                  </a:lnTo>
                  <a:lnTo>
                    <a:pt x="136528" y="2275342"/>
                  </a:lnTo>
                  <a:lnTo>
                    <a:pt x="102816" y="2245669"/>
                  </a:lnTo>
                  <a:lnTo>
                    <a:pt x="73142" y="2211957"/>
                  </a:lnTo>
                  <a:lnTo>
                    <a:pt x="47926" y="2174625"/>
                  </a:lnTo>
                  <a:lnTo>
                    <a:pt x="27585" y="2134091"/>
                  </a:lnTo>
                  <a:lnTo>
                    <a:pt x="12539" y="2090772"/>
                  </a:lnTo>
                  <a:lnTo>
                    <a:pt x="3204" y="2045088"/>
                  </a:lnTo>
                  <a:lnTo>
                    <a:pt x="0" y="1997456"/>
                  </a:lnTo>
                  <a:lnTo>
                    <a:pt x="0" y="351040"/>
                  </a:lnTo>
                  <a:close/>
                </a:path>
              </a:pathLst>
            </a:custGeom>
            <a:ln w="25908">
              <a:solidFill>
                <a:srgbClr val="F1F1F1"/>
              </a:solidFill>
            </a:ln>
          </p:spPr>
          <p:txBody>
            <a:bodyPr wrap="square" lIns="0" tIns="0" rIns="0" bIns="0" rtlCol="0"/>
            <a:lstStyle/>
            <a:p>
              <a:endParaRPr/>
            </a:p>
          </p:txBody>
        </p:sp>
        <p:sp>
          <p:nvSpPr>
            <p:cNvPr id="59" name="object 16">
              <a:extLst>
                <a:ext uri="{FF2B5EF4-FFF2-40B4-BE49-F238E27FC236}">
                  <a16:creationId xmlns:a16="http://schemas.microsoft.com/office/drawing/2014/main" id="{AFAD5F1D-BF0D-405A-AFB0-DA0B5101EE3A}"/>
                </a:ext>
              </a:extLst>
            </p:cNvPr>
            <p:cNvSpPr/>
            <p:nvPr/>
          </p:nvSpPr>
          <p:spPr>
            <a:xfrm>
              <a:off x="6889242" y="1384559"/>
              <a:ext cx="2080260" cy="2270760"/>
            </a:xfrm>
            <a:custGeom>
              <a:avLst/>
              <a:gdLst/>
              <a:ahLst/>
              <a:cxnLst/>
              <a:rect l="l" t="t" r="r" b="b"/>
              <a:pathLst>
                <a:path w="2080259" h="2270760">
                  <a:moveTo>
                    <a:pt x="1821002" y="0"/>
                  </a:moveTo>
                  <a:lnTo>
                    <a:pt x="259257" y="0"/>
                  </a:lnTo>
                  <a:lnTo>
                    <a:pt x="212657" y="4176"/>
                  </a:lnTo>
                  <a:lnTo>
                    <a:pt x="168796" y="16218"/>
                  </a:lnTo>
                  <a:lnTo>
                    <a:pt x="128407" y="35394"/>
                  </a:lnTo>
                  <a:lnTo>
                    <a:pt x="92223" y="60971"/>
                  </a:lnTo>
                  <a:lnTo>
                    <a:pt x="60975" y="92217"/>
                  </a:lnTo>
                  <a:lnTo>
                    <a:pt x="35397" y="128401"/>
                  </a:lnTo>
                  <a:lnTo>
                    <a:pt x="16220" y="168790"/>
                  </a:lnTo>
                  <a:lnTo>
                    <a:pt x="4177" y="212653"/>
                  </a:lnTo>
                  <a:lnTo>
                    <a:pt x="0" y="259257"/>
                  </a:lnTo>
                  <a:lnTo>
                    <a:pt x="0" y="2011489"/>
                  </a:lnTo>
                  <a:lnTo>
                    <a:pt x="4177" y="2058094"/>
                  </a:lnTo>
                  <a:lnTo>
                    <a:pt x="16220" y="2101957"/>
                  </a:lnTo>
                  <a:lnTo>
                    <a:pt x="35397" y="2142348"/>
                  </a:lnTo>
                  <a:lnTo>
                    <a:pt x="60975" y="2178534"/>
                  </a:lnTo>
                  <a:lnTo>
                    <a:pt x="92223" y="2209783"/>
                  </a:lnTo>
                  <a:lnTo>
                    <a:pt x="128407" y="2235362"/>
                  </a:lnTo>
                  <a:lnTo>
                    <a:pt x="168796" y="2254539"/>
                  </a:lnTo>
                  <a:lnTo>
                    <a:pt x="212657" y="2266582"/>
                  </a:lnTo>
                  <a:lnTo>
                    <a:pt x="259257" y="2270760"/>
                  </a:lnTo>
                  <a:lnTo>
                    <a:pt x="1821002" y="2270760"/>
                  </a:lnTo>
                  <a:lnTo>
                    <a:pt x="1867602" y="2266582"/>
                  </a:lnTo>
                  <a:lnTo>
                    <a:pt x="1911463" y="2254539"/>
                  </a:lnTo>
                  <a:lnTo>
                    <a:pt x="1951852" y="2235362"/>
                  </a:lnTo>
                  <a:lnTo>
                    <a:pt x="1988036" y="2209783"/>
                  </a:lnTo>
                  <a:lnTo>
                    <a:pt x="2019284" y="2178534"/>
                  </a:lnTo>
                  <a:lnTo>
                    <a:pt x="2044862" y="2142348"/>
                  </a:lnTo>
                  <a:lnTo>
                    <a:pt x="2064039" y="2101957"/>
                  </a:lnTo>
                  <a:lnTo>
                    <a:pt x="2076082" y="2058094"/>
                  </a:lnTo>
                  <a:lnTo>
                    <a:pt x="2080260" y="2011489"/>
                  </a:lnTo>
                  <a:lnTo>
                    <a:pt x="2080260" y="259257"/>
                  </a:lnTo>
                  <a:lnTo>
                    <a:pt x="2076082" y="212653"/>
                  </a:lnTo>
                  <a:lnTo>
                    <a:pt x="2064039" y="168790"/>
                  </a:lnTo>
                  <a:lnTo>
                    <a:pt x="2044862" y="128401"/>
                  </a:lnTo>
                  <a:lnTo>
                    <a:pt x="2019284" y="92217"/>
                  </a:lnTo>
                  <a:lnTo>
                    <a:pt x="1988036" y="60971"/>
                  </a:lnTo>
                  <a:lnTo>
                    <a:pt x="1951852" y="35394"/>
                  </a:lnTo>
                  <a:lnTo>
                    <a:pt x="1911463" y="16218"/>
                  </a:lnTo>
                  <a:lnTo>
                    <a:pt x="1867602" y="4176"/>
                  </a:lnTo>
                  <a:lnTo>
                    <a:pt x="1821002" y="0"/>
                  </a:lnTo>
                  <a:close/>
                </a:path>
              </a:pathLst>
            </a:custGeom>
            <a:solidFill>
              <a:srgbClr val="D9D9D9"/>
            </a:solidFill>
          </p:spPr>
          <p:txBody>
            <a:bodyPr wrap="square" lIns="0" tIns="0" rIns="0" bIns="0" rtlCol="0"/>
            <a:lstStyle/>
            <a:p>
              <a:endParaRPr/>
            </a:p>
          </p:txBody>
        </p:sp>
        <p:sp>
          <p:nvSpPr>
            <p:cNvPr id="60" name="object 17">
              <a:extLst>
                <a:ext uri="{FF2B5EF4-FFF2-40B4-BE49-F238E27FC236}">
                  <a16:creationId xmlns:a16="http://schemas.microsoft.com/office/drawing/2014/main" id="{9FDA44AD-87A5-4268-B1A0-C11E8C1A9C6F}"/>
                </a:ext>
              </a:extLst>
            </p:cNvPr>
            <p:cNvSpPr/>
            <p:nvPr/>
          </p:nvSpPr>
          <p:spPr>
            <a:xfrm>
              <a:off x="6889242" y="1384559"/>
              <a:ext cx="2080260" cy="2270760"/>
            </a:xfrm>
            <a:custGeom>
              <a:avLst/>
              <a:gdLst/>
              <a:ahLst/>
              <a:cxnLst/>
              <a:rect l="l" t="t" r="r" b="b"/>
              <a:pathLst>
                <a:path w="2080259" h="2270760">
                  <a:moveTo>
                    <a:pt x="0" y="259257"/>
                  </a:moveTo>
                  <a:lnTo>
                    <a:pt x="4177" y="212653"/>
                  </a:lnTo>
                  <a:lnTo>
                    <a:pt x="16220" y="168790"/>
                  </a:lnTo>
                  <a:lnTo>
                    <a:pt x="35397" y="128401"/>
                  </a:lnTo>
                  <a:lnTo>
                    <a:pt x="60975" y="92217"/>
                  </a:lnTo>
                  <a:lnTo>
                    <a:pt x="92223" y="60971"/>
                  </a:lnTo>
                  <a:lnTo>
                    <a:pt x="128407" y="35394"/>
                  </a:lnTo>
                  <a:lnTo>
                    <a:pt x="168796" y="16218"/>
                  </a:lnTo>
                  <a:lnTo>
                    <a:pt x="212657" y="4176"/>
                  </a:lnTo>
                  <a:lnTo>
                    <a:pt x="259257" y="0"/>
                  </a:lnTo>
                  <a:lnTo>
                    <a:pt x="1821002" y="0"/>
                  </a:lnTo>
                  <a:lnTo>
                    <a:pt x="1867602" y="4176"/>
                  </a:lnTo>
                  <a:lnTo>
                    <a:pt x="1911463" y="16218"/>
                  </a:lnTo>
                  <a:lnTo>
                    <a:pt x="1951852" y="35394"/>
                  </a:lnTo>
                  <a:lnTo>
                    <a:pt x="1988036" y="60971"/>
                  </a:lnTo>
                  <a:lnTo>
                    <a:pt x="2019284" y="92217"/>
                  </a:lnTo>
                  <a:lnTo>
                    <a:pt x="2044862" y="128401"/>
                  </a:lnTo>
                  <a:lnTo>
                    <a:pt x="2064039" y="168790"/>
                  </a:lnTo>
                  <a:lnTo>
                    <a:pt x="2076082" y="212653"/>
                  </a:lnTo>
                  <a:lnTo>
                    <a:pt x="2080260" y="259257"/>
                  </a:lnTo>
                  <a:lnTo>
                    <a:pt x="2080260" y="2011489"/>
                  </a:lnTo>
                  <a:lnTo>
                    <a:pt x="2076082" y="2058094"/>
                  </a:lnTo>
                  <a:lnTo>
                    <a:pt x="2064039" y="2101957"/>
                  </a:lnTo>
                  <a:lnTo>
                    <a:pt x="2044862" y="2142348"/>
                  </a:lnTo>
                  <a:lnTo>
                    <a:pt x="2019284" y="2178534"/>
                  </a:lnTo>
                  <a:lnTo>
                    <a:pt x="1988036" y="2209783"/>
                  </a:lnTo>
                  <a:lnTo>
                    <a:pt x="1951852" y="2235362"/>
                  </a:lnTo>
                  <a:lnTo>
                    <a:pt x="1911463" y="2254539"/>
                  </a:lnTo>
                  <a:lnTo>
                    <a:pt x="1867602" y="2266582"/>
                  </a:lnTo>
                  <a:lnTo>
                    <a:pt x="1821002" y="2270760"/>
                  </a:lnTo>
                  <a:lnTo>
                    <a:pt x="259257" y="2270760"/>
                  </a:lnTo>
                  <a:lnTo>
                    <a:pt x="212657" y="2266582"/>
                  </a:lnTo>
                  <a:lnTo>
                    <a:pt x="168796" y="2254539"/>
                  </a:lnTo>
                  <a:lnTo>
                    <a:pt x="128407" y="2235362"/>
                  </a:lnTo>
                  <a:lnTo>
                    <a:pt x="92223" y="2209783"/>
                  </a:lnTo>
                  <a:lnTo>
                    <a:pt x="60975" y="2178534"/>
                  </a:lnTo>
                  <a:lnTo>
                    <a:pt x="35397" y="2142348"/>
                  </a:lnTo>
                  <a:lnTo>
                    <a:pt x="16220" y="2101957"/>
                  </a:lnTo>
                  <a:lnTo>
                    <a:pt x="4177" y="2058094"/>
                  </a:lnTo>
                  <a:lnTo>
                    <a:pt x="0" y="2011489"/>
                  </a:lnTo>
                  <a:lnTo>
                    <a:pt x="0" y="259257"/>
                  </a:lnTo>
                  <a:close/>
                </a:path>
              </a:pathLst>
            </a:custGeom>
            <a:ln w="25908">
              <a:solidFill>
                <a:srgbClr val="F1F1F1"/>
              </a:solidFill>
            </a:ln>
          </p:spPr>
          <p:txBody>
            <a:bodyPr wrap="square" lIns="0" tIns="0" rIns="0" bIns="0" rtlCol="0"/>
            <a:lstStyle/>
            <a:p>
              <a:endParaRPr/>
            </a:p>
          </p:txBody>
        </p:sp>
      </p:grpSp>
      <p:sp>
        <p:nvSpPr>
          <p:cNvPr id="61" name="object 18">
            <a:extLst>
              <a:ext uri="{FF2B5EF4-FFF2-40B4-BE49-F238E27FC236}">
                <a16:creationId xmlns:a16="http://schemas.microsoft.com/office/drawing/2014/main" id="{D65AE7C8-7D02-4E04-A94F-D94A5DB61DF2}"/>
              </a:ext>
            </a:extLst>
          </p:cNvPr>
          <p:cNvSpPr txBox="1"/>
          <p:nvPr/>
        </p:nvSpPr>
        <p:spPr>
          <a:xfrm>
            <a:off x="8248288" y="4538786"/>
            <a:ext cx="1755139" cy="299720"/>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Meiryo UI"/>
                <a:cs typeface="Meiryo UI"/>
              </a:rPr>
              <a:t>④ロボット・自動化</a:t>
            </a:r>
            <a:endParaRPr sz="1800">
              <a:latin typeface="Meiryo UI"/>
              <a:cs typeface="Meiryo UI"/>
            </a:endParaRPr>
          </a:p>
        </p:txBody>
      </p:sp>
      <p:grpSp>
        <p:nvGrpSpPr>
          <p:cNvPr id="62" name="object 19">
            <a:extLst>
              <a:ext uri="{FF2B5EF4-FFF2-40B4-BE49-F238E27FC236}">
                <a16:creationId xmlns:a16="http://schemas.microsoft.com/office/drawing/2014/main" id="{31B8FEB8-537D-41E0-82E9-0444176CDF76}"/>
              </a:ext>
            </a:extLst>
          </p:cNvPr>
          <p:cNvGrpSpPr/>
          <p:nvPr/>
        </p:nvGrpSpPr>
        <p:grpSpPr>
          <a:xfrm>
            <a:off x="3641636" y="4407766"/>
            <a:ext cx="4295140" cy="2295525"/>
            <a:chOff x="2444432" y="1362398"/>
            <a:chExt cx="4295140" cy="2295525"/>
          </a:xfrm>
        </p:grpSpPr>
        <p:sp>
          <p:nvSpPr>
            <p:cNvPr id="63" name="object 20">
              <a:extLst>
                <a:ext uri="{FF2B5EF4-FFF2-40B4-BE49-F238E27FC236}">
                  <a16:creationId xmlns:a16="http://schemas.microsoft.com/office/drawing/2014/main" id="{F26BBFD0-996D-43BA-B8D2-9D091559D9C6}"/>
                </a:ext>
              </a:extLst>
            </p:cNvPr>
            <p:cNvSpPr/>
            <p:nvPr/>
          </p:nvSpPr>
          <p:spPr>
            <a:xfrm>
              <a:off x="2457450" y="1375416"/>
              <a:ext cx="1984375" cy="2269490"/>
            </a:xfrm>
            <a:custGeom>
              <a:avLst/>
              <a:gdLst/>
              <a:ahLst/>
              <a:cxnLst/>
              <a:rect l="l" t="t" r="r" b="b"/>
              <a:pathLst>
                <a:path w="1984375" h="2269490">
                  <a:moveTo>
                    <a:pt x="1653527" y="0"/>
                  </a:moveTo>
                  <a:lnTo>
                    <a:pt x="330720" y="0"/>
                  </a:lnTo>
                  <a:lnTo>
                    <a:pt x="281849" y="3585"/>
                  </a:lnTo>
                  <a:lnTo>
                    <a:pt x="235204" y="14001"/>
                  </a:lnTo>
                  <a:lnTo>
                    <a:pt x="191297" y="30735"/>
                  </a:lnTo>
                  <a:lnTo>
                    <a:pt x="150640" y="53277"/>
                  </a:lnTo>
                  <a:lnTo>
                    <a:pt x="113743" y="81114"/>
                  </a:lnTo>
                  <a:lnTo>
                    <a:pt x="81120" y="113736"/>
                  </a:lnTo>
                  <a:lnTo>
                    <a:pt x="53281" y="150631"/>
                  </a:lnTo>
                  <a:lnTo>
                    <a:pt x="30738" y="191287"/>
                  </a:lnTo>
                  <a:lnTo>
                    <a:pt x="14002" y="235192"/>
                  </a:lnTo>
                  <a:lnTo>
                    <a:pt x="3585" y="281836"/>
                  </a:lnTo>
                  <a:lnTo>
                    <a:pt x="0" y="330708"/>
                  </a:lnTo>
                  <a:lnTo>
                    <a:pt x="0" y="1938515"/>
                  </a:lnTo>
                  <a:lnTo>
                    <a:pt x="3585" y="1987386"/>
                  </a:lnTo>
                  <a:lnTo>
                    <a:pt x="14002" y="2034031"/>
                  </a:lnTo>
                  <a:lnTo>
                    <a:pt x="30738" y="2077938"/>
                  </a:lnTo>
                  <a:lnTo>
                    <a:pt x="53281" y="2118595"/>
                  </a:lnTo>
                  <a:lnTo>
                    <a:pt x="81120" y="2155492"/>
                  </a:lnTo>
                  <a:lnTo>
                    <a:pt x="113743" y="2188115"/>
                  </a:lnTo>
                  <a:lnTo>
                    <a:pt x="150640" y="2215954"/>
                  </a:lnTo>
                  <a:lnTo>
                    <a:pt x="191297" y="2238497"/>
                  </a:lnTo>
                  <a:lnTo>
                    <a:pt x="235204" y="2255233"/>
                  </a:lnTo>
                  <a:lnTo>
                    <a:pt x="281849" y="2265650"/>
                  </a:lnTo>
                  <a:lnTo>
                    <a:pt x="330720" y="2269236"/>
                  </a:lnTo>
                  <a:lnTo>
                    <a:pt x="1653527" y="2269236"/>
                  </a:lnTo>
                  <a:lnTo>
                    <a:pt x="1702398" y="2265650"/>
                  </a:lnTo>
                  <a:lnTo>
                    <a:pt x="1749043" y="2255233"/>
                  </a:lnTo>
                  <a:lnTo>
                    <a:pt x="1792950" y="2238497"/>
                  </a:lnTo>
                  <a:lnTo>
                    <a:pt x="1833607" y="2215954"/>
                  </a:lnTo>
                  <a:lnTo>
                    <a:pt x="1870504" y="2188115"/>
                  </a:lnTo>
                  <a:lnTo>
                    <a:pt x="1903127" y="2155492"/>
                  </a:lnTo>
                  <a:lnTo>
                    <a:pt x="1930966" y="2118595"/>
                  </a:lnTo>
                  <a:lnTo>
                    <a:pt x="1953509" y="2077938"/>
                  </a:lnTo>
                  <a:lnTo>
                    <a:pt x="1970245" y="2034031"/>
                  </a:lnTo>
                  <a:lnTo>
                    <a:pt x="1980662" y="1987386"/>
                  </a:lnTo>
                  <a:lnTo>
                    <a:pt x="1984248" y="1938515"/>
                  </a:lnTo>
                  <a:lnTo>
                    <a:pt x="1984248" y="330708"/>
                  </a:lnTo>
                  <a:lnTo>
                    <a:pt x="1980662" y="281836"/>
                  </a:lnTo>
                  <a:lnTo>
                    <a:pt x="1970245" y="235192"/>
                  </a:lnTo>
                  <a:lnTo>
                    <a:pt x="1953509" y="191287"/>
                  </a:lnTo>
                  <a:lnTo>
                    <a:pt x="1930966" y="150631"/>
                  </a:lnTo>
                  <a:lnTo>
                    <a:pt x="1903127" y="113736"/>
                  </a:lnTo>
                  <a:lnTo>
                    <a:pt x="1870504" y="81114"/>
                  </a:lnTo>
                  <a:lnTo>
                    <a:pt x="1833607" y="53277"/>
                  </a:lnTo>
                  <a:lnTo>
                    <a:pt x="1792950" y="30735"/>
                  </a:lnTo>
                  <a:lnTo>
                    <a:pt x="1749043" y="14001"/>
                  </a:lnTo>
                  <a:lnTo>
                    <a:pt x="1702398" y="3585"/>
                  </a:lnTo>
                  <a:lnTo>
                    <a:pt x="1653527" y="0"/>
                  </a:lnTo>
                  <a:close/>
                </a:path>
              </a:pathLst>
            </a:custGeom>
            <a:solidFill>
              <a:srgbClr val="D9D9D9"/>
            </a:solidFill>
          </p:spPr>
          <p:txBody>
            <a:bodyPr wrap="square" lIns="0" tIns="0" rIns="0" bIns="0" rtlCol="0"/>
            <a:lstStyle/>
            <a:p>
              <a:endParaRPr/>
            </a:p>
          </p:txBody>
        </p:sp>
        <p:sp>
          <p:nvSpPr>
            <p:cNvPr id="64" name="object 21">
              <a:extLst>
                <a:ext uri="{FF2B5EF4-FFF2-40B4-BE49-F238E27FC236}">
                  <a16:creationId xmlns:a16="http://schemas.microsoft.com/office/drawing/2014/main" id="{DEB6B694-9AEC-445D-AEA9-36C5661A649C}"/>
                </a:ext>
              </a:extLst>
            </p:cNvPr>
            <p:cNvSpPr/>
            <p:nvPr/>
          </p:nvSpPr>
          <p:spPr>
            <a:xfrm>
              <a:off x="2457450" y="1375416"/>
              <a:ext cx="1984375" cy="2269490"/>
            </a:xfrm>
            <a:custGeom>
              <a:avLst/>
              <a:gdLst/>
              <a:ahLst/>
              <a:cxnLst/>
              <a:rect l="l" t="t" r="r" b="b"/>
              <a:pathLst>
                <a:path w="1984375" h="2269490">
                  <a:moveTo>
                    <a:pt x="0" y="330708"/>
                  </a:moveTo>
                  <a:lnTo>
                    <a:pt x="3585" y="281836"/>
                  </a:lnTo>
                  <a:lnTo>
                    <a:pt x="14002" y="235192"/>
                  </a:lnTo>
                  <a:lnTo>
                    <a:pt x="30738" y="191287"/>
                  </a:lnTo>
                  <a:lnTo>
                    <a:pt x="53281" y="150631"/>
                  </a:lnTo>
                  <a:lnTo>
                    <a:pt x="81120" y="113736"/>
                  </a:lnTo>
                  <a:lnTo>
                    <a:pt x="113743" y="81114"/>
                  </a:lnTo>
                  <a:lnTo>
                    <a:pt x="150640" y="53277"/>
                  </a:lnTo>
                  <a:lnTo>
                    <a:pt x="191297" y="30735"/>
                  </a:lnTo>
                  <a:lnTo>
                    <a:pt x="235204" y="14001"/>
                  </a:lnTo>
                  <a:lnTo>
                    <a:pt x="281849" y="3585"/>
                  </a:lnTo>
                  <a:lnTo>
                    <a:pt x="330720" y="0"/>
                  </a:lnTo>
                  <a:lnTo>
                    <a:pt x="1653527" y="0"/>
                  </a:lnTo>
                  <a:lnTo>
                    <a:pt x="1702398" y="3585"/>
                  </a:lnTo>
                  <a:lnTo>
                    <a:pt x="1749043" y="14001"/>
                  </a:lnTo>
                  <a:lnTo>
                    <a:pt x="1792950" y="30735"/>
                  </a:lnTo>
                  <a:lnTo>
                    <a:pt x="1833607" y="53277"/>
                  </a:lnTo>
                  <a:lnTo>
                    <a:pt x="1870504" y="81114"/>
                  </a:lnTo>
                  <a:lnTo>
                    <a:pt x="1903127" y="113736"/>
                  </a:lnTo>
                  <a:lnTo>
                    <a:pt x="1930966" y="150631"/>
                  </a:lnTo>
                  <a:lnTo>
                    <a:pt x="1953509" y="191287"/>
                  </a:lnTo>
                  <a:lnTo>
                    <a:pt x="1970245" y="235192"/>
                  </a:lnTo>
                  <a:lnTo>
                    <a:pt x="1980662" y="281836"/>
                  </a:lnTo>
                  <a:lnTo>
                    <a:pt x="1984248" y="330708"/>
                  </a:lnTo>
                  <a:lnTo>
                    <a:pt x="1984248" y="1938515"/>
                  </a:lnTo>
                  <a:lnTo>
                    <a:pt x="1980662" y="1987386"/>
                  </a:lnTo>
                  <a:lnTo>
                    <a:pt x="1970245" y="2034031"/>
                  </a:lnTo>
                  <a:lnTo>
                    <a:pt x="1953509" y="2077938"/>
                  </a:lnTo>
                  <a:lnTo>
                    <a:pt x="1930966" y="2118595"/>
                  </a:lnTo>
                  <a:lnTo>
                    <a:pt x="1903127" y="2155492"/>
                  </a:lnTo>
                  <a:lnTo>
                    <a:pt x="1870504" y="2188115"/>
                  </a:lnTo>
                  <a:lnTo>
                    <a:pt x="1833607" y="2215954"/>
                  </a:lnTo>
                  <a:lnTo>
                    <a:pt x="1792950" y="2238497"/>
                  </a:lnTo>
                  <a:lnTo>
                    <a:pt x="1749043" y="2255233"/>
                  </a:lnTo>
                  <a:lnTo>
                    <a:pt x="1702398" y="2265650"/>
                  </a:lnTo>
                  <a:lnTo>
                    <a:pt x="1653527" y="2269236"/>
                  </a:lnTo>
                  <a:lnTo>
                    <a:pt x="330720" y="2269236"/>
                  </a:lnTo>
                  <a:lnTo>
                    <a:pt x="281849" y="2265650"/>
                  </a:lnTo>
                  <a:lnTo>
                    <a:pt x="235204" y="2255233"/>
                  </a:lnTo>
                  <a:lnTo>
                    <a:pt x="191297" y="2238497"/>
                  </a:lnTo>
                  <a:lnTo>
                    <a:pt x="150640" y="2215954"/>
                  </a:lnTo>
                  <a:lnTo>
                    <a:pt x="113743" y="2188115"/>
                  </a:lnTo>
                  <a:lnTo>
                    <a:pt x="81120" y="2155492"/>
                  </a:lnTo>
                  <a:lnTo>
                    <a:pt x="53281" y="2118595"/>
                  </a:lnTo>
                  <a:lnTo>
                    <a:pt x="30738" y="2077938"/>
                  </a:lnTo>
                  <a:lnTo>
                    <a:pt x="14002" y="2034031"/>
                  </a:lnTo>
                  <a:lnTo>
                    <a:pt x="3585" y="1987386"/>
                  </a:lnTo>
                  <a:lnTo>
                    <a:pt x="0" y="1938515"/>
                  </a:lnTo>
                  <a:lnTo>
                    <a:pt x="0" y="330708"/>
                  </a:lnTo>
                  <a:close/>
                </a:path>
              </a:pathLst>
            </a:custGeom>
            <a:ln w="25907">
              <a:solidFill>
                <a:srgbClr val="F1F1F1"/>
              </a:solidFill>
            </a:ln>
          </p:spPr>
          <p:txBody>
            <a:bodyPr wrap="square" lIns="0" tIns="0" rIns="0" bIns="0" rtlCol="0"/>
            <a:lstStyle/>
            <a:p>
              <a:endParaRPr/>
            </a:p>
          </p:txBody>
        </p:sp>
        <p:pic>
          <p:nvPicPr>
            <p:cNvPr id="65" name="object 22">
              <a:extLst>
                <a:ext uri="{FF2B5EF4-FFF2-40B4-BE49-F238E27FC236}">
                  <a16:creationId xmlns:a16="http://schemas.microsoft.com/office/drawing/2014/main" id="{063B4BB5-9C4D-4C53-882F-FE2E6328AFAC}"/>
                </a:ext>
              </a:extLst>
            </p:cNvPr>
            <p:cNvPicPr/>
            <p:nvPr/>
          </p:nvPicPr>
          <p:blipFill>
            <a:blip r:embed="rId17" cstate="print"/>
            <a:stretch>
              <a:fillRect/>
            </a:stretch>
          </p:blipFill>
          <p:spPr>
            <a:xfrm>
              <a:off x="2945892" y="2947416"/>
              <a:ext cx="1069835" cy="585215"/>
            </a:xfrm>
            <a:prstGeom prst="rect">
              <a:avLst/>
            </a:prstGeom>
          </p:spPr>
        </p:pic>
        <p:sp>
          <p:nvSpPr>
            <p:cNvPr id="66" name="object 23">
              <a:extLst>
                <a:ext uri="{FF2B5EF4-FFF2-40B4-BE49-F238E27FC236}">
                  <a16:creationId xmlns:a16="http://schemas.microsoft.com/office/drawing/2014/main" id="{815D1335-3A59-4E7C-853D-A13EBEF14476}"/>
                </a:ext>
              </a:extLst>
            </p:cNvPr>
            <p:cNvSpPr/>
            <p:nvPr/>
          </p:nvSpPr>
          <p:spPr>
            <a:xfrm>
              <a:off x="4671822" y="1375416"/>
              <a:ext cx="2054860" cy="2269490"/>
            </a:xfrm>
            <a:custGeom>
              <a:avLst/>
              <a:gdLst/>
              <a:ahLst/>
              <a:cxnLst/>
              <a:rect l="l" t="t" r="r" b="b"/>
              <a:pathLst>
                <a:path w="2054859" h="2269490">
                  <a:moveTo>
                    <a:pt x="1711947" y="0"/>
                  </a:moveTo>
                  <a:lnTo>
                    <a:pt x="342392" y="0"/>
                  </a:lnTo>
                  <a:lnTo>
                    <a:pt x="295933" y="3125"/>
                  </a:lnTo>
                  <a:lnTo>
                    <a:pt x="251373" y="12230"/>
                  </a:lnTo>
                  <a:lnTo>
                    <a:pt x="209120" y="26906"/>
                  </a:lnTo>
                  <a:lnTo>
                    <a:pt x="169583" y="46745"/>
                  </a:lnTo>
                  <a:lnTo>
                    <a:pt x="133169" y="71340"/>
                  </a:lnTo>
                  <a:lnTo>
                    <a:pt x="100287" y="100282"/>
                  </a:lnTo>
                  <a:lnTo>
                    <a:pt x="71343" y="133164"/>
                  </a:lnTo>
                  <a:lnTo>
                    <a:pt x="46748" y="169577"/>
                  </a:lnTo>
                  <a:lnTo>
                    <a:pt x="26907" y="209115"/>
                  </a:lnTo>
                  <a:lnTo>
                    <a:pt x="12231" y="251368"/>
                  </a:lnTo>
                  <a:lnTo>
                    <a:pt x="3125" y="295930"/>
                  </a:lnTo>
                  <a:lnTo>
                    <a:pt x="0" y="342391"/>
                  </a:lnTo>
                  <a:lnTo>
                    <a:pt x="0" y="1926831"/>
                  </a:lnTo>
                  <a:lnTo>
                    <a:pt x="3125" y="1973293"/>
                  </a:lnTo>
                  <a:lnTo>
                    <a:pt x="12231" y="2017855"/>
                  </a:lnTo>
                  <a:lnTo>
                    <a:pt x="26907" y="2060109"/>
                  </a:lnTo>
                  <a:lnTo>
                    <a:pt x="46748" y="2099648"/>
                  </a:lnTo>
                  <a:lnTo>
                    <a:pt x="71343" y="2136063"/>
                  </a:lnTo>
                  <a:lnTo>
                    <a:pt x="100287" y="2168947"/>
                  </a:lnTo>
                  <a:lnTo>
                    <a:pt x="133169" y="2197891"/>
                  </a:lnTo>
                  <a:lnTo>
                    <a:pt x="169583" y="2222487"/>
                  </a:lnTo>
                  <a:lnTo>
                    <a:pt x="209120" y="2242327"/>
                  </a:lnTo>
                  <a:lnTo>
                    <a:pt x="251373" y="2257004"/>
                  </a:lnTo>
                  <a:lnTo>
                    <a:pt x="295933" y="2266110"/>
                  </a:lnTo>
                  <a:lnTo>
                    <a:pt x="342392" y="2269235"/>
                  </a:lnTo>
                  <a:lnTo>
                    <a:pt x="1711947" y="2269235"/>
                  </a:lnTo>
                  <a:lnTo>
                    <a:pt x="1758409" y="2266110"/>
                  </a:lnTo>
                  <a:lnTo>
                    <a:pt x="1802971" y="2257004"/>
                  </a:lnTo>
                  <a:lnTo>
                    <a:pt x="1845225" y="2242327"/>
                  </a:lnTo>
                  <a:lnTo>
                    <a:pt x="1884764" y="2222487"/>
                  </a:lnTo>
                  <a:lnTo>
                    <a:pt x="1921179" y="2197891"/>
                  </a:lnTo>
                  <a:lnTo>
                    <a:pt x="1954063" y="2168947"/>
                  </a:lnTo>
                  <a:lnTo>
                    <a:pt x="1983007" y="2136063"/>
                  </a:lnTo>
                  <a:lnTo>
                    <a:pt x="2007603" y="2099648"/>
                  </a:lnTo>
                  <a:lnTo>
                    <a:pt x="2027443" y="2060109"/>
                  </a:lnTo>
                  <a:lnTo>
                    <a:pt x="2042120" y="2017855"/>
                  </a:lnTo>
                  <a:lnTo>
                    <a:pt x="2051226" y="1973293"/>
                  </a:lnTo>
                  <a:lnTo>
                    <a:pt x="2054352" y="1926831"/>
                  </a:lnTo>
                  <a:lnTo>
                    <a:pt x="2054352" y="342391"/>
                  </a:lnTo>
                  <a:lnTo>
                    <a:pt x="2051226" y="295930"/>
                  </a:lnTo>
                  <a:lnTo>
                    <a:pt x="2042120" y="251368"/>
                  </a:lnTo>
                  <a:lnTo>
                    <a:pt x="2027443" y="209115"/>
                  </a:lnTo>
                  <a:lnTo>
                    <a:pt x="2007603" y="169577"/>
                  </a:lnTo>
                  <a:lnTo>
                    <a:pt x="1983007" y="133164"/>
                  </a:lnTo>
                  <a:lnTo>
                    <a:pt x="1954063" y="100282"/>
                  </a:lnTo>
                  <a:lnTo>
                    <a:pt x="1921179" y="71340"/>
                  </a:lnTo>
                  <a:lnTo>
                    <a:pt x="1884764" y="46745"/>
                  </a:lnTo>
                  <a:lnTo>
                    <a:pt x="1845225" y="26906"/>
                  </a:lnTo>
                  <a:lnTo>
                    <a:pt x="1802971" y="12230"/>
                  </a:lnTo>
                  <a:lnTo>
                    <a:pt x="1758409" y="3125"/>
                  </a:lnTo>
                  <a:lnTo>
                    <a:pt x="1711947" y="0"/>
                  </a:lnTo>
                  <a:close/>
                </a:path>
              </a:pathLst>
            </a:custGeom>
            <a:solidFill>
              <a:srgbClr val="D9D9D9"/>
            </a:solidFill>
          </p:spPr>
          <p:txBody>
            <a:bodyPr wrap="square" lIns="0" tIns="0" rIns="0" bIns="0" rtlCol="0"/>
            <a:lstStyle/>
            <a:p>
              <a:endParaRPr/>
            </a:p>
          </p:txBody>
        </p:sp>
        <p:sp>
          <p:nvSpPr>
            <p:cNvPr id="67" name="object 24">
              <a:extLst>
                <a:ext uri="{FF2B5EF4-FFF2-40B4-BE49-F238E27FC236}">
                  <a16:creationId xmlns:a16="http://schemas.microsoft.com/office/drawing/2014/main" id="{B95236E7-B658-4A0F-B10D-0D35210E58F9}"/>
                </a:ext>
              </a:extLst>
            </p:cNvPr>
            <p:cNvSpPr/>
            <p:nvPr/>
          </p:nvSpPr>
          <p:spPr>
            <a:xfrm>
              <a:off x="4671822" y="1375416"/>
              <a:ext cx="2054860" cy="2269490"/>
            </a:xfrm>
            <a:custGeom>
              <a:avLst/>
              <a:gdLst/>
              <a:ahLst/>
              <a:cxnLst/>
              <a:rect l="l" t="t" r="r" b="b"/>
              <a:pathLst>
                <a:path w="2054859" h="2269490">
                  <a:moveTo>
                    <a:pt x="0" y="342391"/>
                  </a:moveTo>
                  <a:lnTo>
                    <a:pt x="3125" y="295930"/>
                  </a:lnTo>
                  <a:lnTo>
                    <a:pt x="12231" y="251368"/>
                  </a:lnTo>
                  <a:lnTo>
                    <a:pt x="26907" y="209115"/>
                  </a:lnTo>
                  <a:lnTo>
                    <a:pt x="46748" y="169577"/>
                  </a:lnTo>
                  <a:lnTo>
                    <a:pt x="71343" y="133164"/>
                  </a:lnTo>
                  <a:lnTo>
                    <a:pt x="100287" y="100282"/>
                  </a:lnTo>
                  <a:lnTo>
                    <a:pt x="133169" y="71340"/>
                  </a:lnTo>
                  <a:lnTo>
                    <a:pt x="169583" y="46745"/>
                  </a:lnTo>
                  <a:lnTo>
                    <a:pt x="209120" y="26906"/>
                  </a:lnTo>
                  <a:lnTo>
                    <a:pt x="251373" y="12230"/>
                  </a:lnTo>
                  <a:lnTo>
                    <a:pt x="295933" y="3125"/>
                  </a:lnTo>
                  <a:lnTo>
                    <a:pt x="342392" y="0"/>
                  </a:lnTo>
                  <a:lnTo>
                    <a:pt x="1711960" y="0"/>
                  </a:lnTo>
                  <a:lnTo>
                    <a:pt x="1758418" y="3125"/>
                  </a:lnTo>
                  <a:lnTo>
                    <a:pt x="1802978" y="12230"/>
                  </a:lnTo>
                  <a:lnTo>
                    <a:pt x="1845231" y="26906"/>
                  </a:lnTo>
                  <a:lnTo>
                    <a:pt x="1884768" y="46745"/>
                  </a:lnTo>
                  <a:lnTo>
                    <a:pt x="1921182" y="71340"/>
                  </a:lnTo>
                  <a:lnTo>
                    <a:pt x="1954064" y="100282"/>
                  </a:lnTo>
                  <a:lnTo>
                    <a:pt x="1983008" y="133164"/>
                  </a:lnTo>
                  <a:lnTo>
                    <a:pt x="2007603" y="169577"/>
                  </a:lnTo>
                  <a:lnTo>
                    <a:pt x="2027444" y="209115"/>
                  </a:lnTo>
                  <a:lnTo>
                    <a:pt x="2042120" y="251368"/>
                  </a:lnTo>
                  <a:lnTo>
                    <a:pt x="2051226" y="295930"/>
                  </a:lnTo>
                  <a:lnTo>
                    <a:pt x="2054352" y="342391"/>
                  </a:lnTo>
                  <a:lnTo>
                    <a:pt x="2054352" y="1926831"/>
                  </a:lnTo>
                  <a:lnTo>
                    <a:pt x="2051226" y="1973293"/>
                  </a:lnTo>
                  <a:lnTo>
                    <a:pt x="2042120" y="2017855"/>
                  </a:lnTo>
                  <a:lnTo>
                    <a:pt x="2027444" y="2060109"/>
                  </a:lnTo>
                  <a:lnTo>
                    <a:pt x="2007603" y="2099648"/>
                  </a:lnTo>
                  <a:lnTo>
                    <a:pt x="1983008" y="2136063"/>
                  </a:lnTo>
                  <a:lnTo>
                    <a:pt x="1954064" y="2168947"/>
                  </a:lnTo>
                  <a:lnTo>
                    <a:pt x="1921182" y="2197891"/>
                  </a:lnTo>
                  <a:lnTo>
                    <a:pt x="1884768" y="2222487"/>
                  </a:lnTo>
                  <a:lnTo>
                    <a:pt x="1845231" y="2242327"/>
                  </a:lnTo>
                  <a:lnTo>
                    <a:pt x="1802978" y="2257004"/>
                  </a:lnTo>
                  <a:lnTo>
                    <a:pt x="1758418" y="2266110"/>
                  </a:lnTo>
                  <a:lnTo>
                    <a:pt x="1711960" y="2269235"/>
                  </a:lnTo>
                  <a:lnTo>
                    <a:pt x="342392" y="2269235"/>
                  </a:lnTo>
                  <a:lnTo>
                    <a:pt x="295933" y="2266110"/>
                  </a:lnTo>
                  <a:lnTo>
                    <a:pt x="251373" y="2257004"/>
                  </a:lnTo>
                  <a:lnTo>
                    <a:pt x="209120" y="2242327"/>
                  </a:lnTo>
                  <a:lnTo>
                    <a:pt x="169583" y="2222487"/>
                  </a:lnTo>
                  <a:lnTo>
                    <a:pt x="133169" y="2197891"/>
                  </a:lnTo>
                  <a:lnTo>
                    <a:pt x="100287" y="2168947"/>
                  </a:lnTo>
                  <a:lnTo>
                    <a:pt x="71343" y="2136063"/>
                  </a:lnTo>
                  <a:lnTo>
                    <a:pt x="46748" y="2099648"/>
                  </a:lnTo>
                  <a:lnTo>
                    <a:pt x="26907" y="2060109"/>
                  </a:lnTo>
                  <a:lnTo>
                    <a:pt x="12231" y="2017855"/>
                  </a:lnTo>
                  <a:lnTo>
                    <a:pt x="3125" y="1973293"/>
                  </a:lnTo>
                  <a:lnTo>
                    <a:pt x="0" y="1926831"/>
                  </a:lnTo>
                  <a:lnTo>
                    <a:pt x="0" y="342391"/>
                  </a:lnTo>
                  <a:close/>
                </a:path>
              </a:pathLst>
            </a:custGeom>
            <a:ln w="25908">
              <a:solidFill>
                <a:srgbClr val="F1F1F1"/>
              </a:solidFill>
            </a:ln>
          </p:spPr>
          <p:txBody>
            <a:bodyPr wrap="square" lIns="0" tIns="0" rIns="0" bIns="0" rtlCol="0"/>
            <a:lstStyle/>
            <a:p>
              <a:endParaRPr/>
            </a:p>
          </p:txBody>
        </p:sp>
        <p:pic>
          <p:nvPicPr>
            <p:cNvPr id="68" name="object 25">
              <a:extLst>
                <a:ext uri="{FF2B5EF4-FFF2-40B4-BE49-F238E27FC236}">
                  <a16:creationId xmlns:a16="http://schemas.microsoft.com/office/drawing/2014/main" id="{120FDBC5-657A-485C-8266-B90DEE47FC10}"/>
                </a:ext>
              </a:extLst>
            </p:cNvPr>
            <p:cNvPicPr/>
            <p:nvPr/>
          </p:nvPicPr>
          <p:blipFill>
            <a:blip r:embed="rId18" cstate="print"/>
            <a:stretch>
              <a:fillRect/>
            </a:stretch>
          </p:blipFill>
          <p:spPr>
            <a:xfrm>
              <a:off x="5079492" y="2764536"/>
              <a:ext cx="1188719" cy="719327"/>
            </a:xfrm>
            <a:prstGeom prst="rect">
              <a:avLst/>
            </a:prstGeom>
          </p:spPr>
        </p:pic>
        <p:sp>
          <p:nvSpPr>
            <p:cNvPr id="69" name="object 26">
              <a:extLst>
                <a:ext uri="{FF2B5EF4-FFF2-40B4-BE49-F238E27FC236}">
                  <a16:creationId xmlns:a16="http://schemas.microsoft.com/office/drawing/2014/main" id="{9032EB6F-0B0B-4DB8-B894-77A8ED5D8BB7}"/>
                </a:ext>
              </a:extLst>
            </p:cNvPr>
            <p:cNvSpPr/>
            <p:nvPr/>
          </p:nvSpPr>
          <p:spPr>
            <a:xfrm>
              <a:off x="5074920" y="2759963"/>
              <a:ext cx="1198245" cy="728980"/>
            </a:xfrm>
            <a:custGeom>
              <a:avLst/>
              <a:gdLst/>
              <a:ahLst/>
              <a:cxnLst/>
              <a:rect l="l" t="t" r="r" b="b"/>
              <a:pathLst>
                <a:path w="1198245" h="728979">
                  <a:moveTo>
                    <a:pt x="0" y="0"/>
                  </a:moveTo>
                  <a:lnTo>
                    <a:pt x="1197864" y="0"/>
                  </a:lnTo>
                  <a:lnTo>
                    <a:pt x="1197864" y="728472"/>
                  </a:lnTo>
                  <a:lnTo>
                    <a:pt x="0" y="728472"/>
                  </a:lnTo>
                  <a:lnTo>
                    <a:pt x="0" y="0"/>
                  </a:lnTo>
                  <a:close/>
                </a:path>
              </a:pathLst>
            </a:custGeom>
            <a:ln w="9144">
              <a:solidFill>
                <a:srgbClr val="4F81BC"/>
              </a:solidFill>
            </a:ln>
          </p:spPr>
          <p:txBody>
            <a:bodyPr wrap="square" lIns="0" tIns="0" rIns="0" bIns="0" rtlCol="0"/>
            <a:lstStyle/>
            <a:p>
              <a:endParaRPr/>
            </a:p>
          </p:txBody>
        </p:sp>
      </p:grpSp>
      <p:sp>
        <p:nvSpPr>
          <p:cNvPr id="70" name="object 27">
            <a:extLst>
              <a:ext uri="{FF2B5EF4-FFF2-40B4-BE49-F238E27FC236}">
                <a16:creationId xmlns:a16="http://schemas.microsoft.com/office/drawing/2014/main" id="{03FE47AA-F637-4EAA-9E3D-F70FE0E2AFEB}"/>
              </a:ext>
            </a:extLst>
          </p:cNvPr>
          <p:cNvSpPr txBox="1"/>
          <p:nvPr/>
        </p:nvSpPr>
        <p:spPr>
          <a:xfrm>
            <a:off x="4484633" y="6103341"/>
            <a:ext cx="431800" cy="160020"/>
          </a:xfrm>
          <a:prstGeom prst="rect">
            <a:avLst/>
          </a:prstGeom>
        </p:spPr>
        <p:txBody>
          <a:bodyPr vert="vert" wrap="square" lIns="0" tIns="21590" rIns="0" bIns="0" rtlCol="0">
            <a:spAutoFit/>
          </a:bodyPr>
          <a:lstStyle/>
          <a:p>
            <a:pPr marL="12700">
              <a:lnSpc>
                <a:spcPct val="100000"/>
              </a:lnSpc>
              <a:spcBef>
                <a:spcPts val="170"/>
              </a:spcBef>
            </a:pPr>
            <a:r>
              <a:rPr sz="1050" b="1" dirty="0">
                <a:latin typeface="Meiryo UI"/>
                <a:cs typeface="Meiryo UI"/>
              </a:rPr>
              <a:t>✂</a:t>
            </a:r>
            <a:endParaRPr sz="1050">
              <a:latin typeface="Meiryo UI"/>
              <a:cs typeface="Meiryo UI"/>
            </a:endParaRPr>
          </a:p>
          <a:p>
            <a:pPr marL="12700">
              <a:lnSpc>
                <a:spcPct val="100000"/>
              </a:lnSpc>
              <a:spcBef>
                <a:spcPts val="590"/>
              </a:spcBef>
            </a:pPr>
            <a:r>
              <a:rPr sz="1050" b="1" dirty="0">
                <a:latin typeface="Meiryo UI"/>
                <a:cs typeface="Meiryo UI"/>
              </a:rPr>
              <a:t>✂</a:t>
            </a:r>
            <a:endParaRPr sz="1050">
              <a:latin typeface="Meiryo UI"/>
              <a:cs typeface="Meiryo UI"/>
            </a:endParaRPr>
          </a:p>
        </p:txBody>
      </p:sp>
      <p:sp>
        <p:nvSpPr>
          <p:cNvPr id="71" name="object 28">
            <a:extLst>
              <a:ext uri="{FF2B5EF4-FFF2-40B4-BE49-F238E27FC236}">
                <a16:creationId xmlns:a16="http://schemas.microsoft.com/office/drawing/2014/main" id="{6B127547-C2C3-47CB-936A-A60E1C7B7918}"/>
              </a:ext>
            </a:extLst>
          </p:cNvPr>
          <p:cNvSpPr txBox="1"/>
          <p:nvPr/>
        </p:nvSpPr>
        <p:spPr>
          <a:xfrm>
            <a:off x="4138524" y="5988212"/>
            <a:ext cx="1079500" cy="594360"/>
          </a:xfrm>
          <a:prstGeom prst="rect">
            <a:avLst/>
          </a:prstGeom>
          <a:ln w="9144">
            <a:solidFill>
              <a:srgbClr val="4F81BC"/>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marL="117475">
              <a:lnSpc>
                <a:spcPct val="100000"/>
              </a:lnSpc>
              <a:spcBef>
                <a:spcPts val="790"/>
              </a:spcBef>
            </a:pPr>
            <a:r>
              <a:rPr sz="900" b="1" spc="-10" dirty="0">
                <a:latin typeface="Meiryo UI"/>
                <a:cs typeface="Meiryo UI"/>
              </a:rPr>
              <a:t>CRISPR/Cas９</a:t>
            </a:r>
            <a:endParaRPr sz="900">
              <a:latin typeface="Meiryo UI"/>
              <a:cs typeface="Meiryo UI"/>
            </a:endParaRPr>
          </a:p>
        </p:txBody>
      </p:sp>
      <p:sp>
        <p:nvSpPr>
          <p:cNvPr id="72" name="object 29">
            <a:extLst>
              <a:ext uri="{FF2B5EF4-FFF2-40B4-BE49-F238E27FC236}">
                <a16:creationId xmlns:a16="http://schemas.microsoft.com/office/drawing/2014/main" id="{0570FAC5-AC84-4A28-B5E5-98D91E623E88}"/>
              </a:ext>
            </a:extLst>
          </p:cNvPr>
          <p:cNvSpPr txBox="1"/>
          <p:nvPr/>
        </p:nvSpPr>
        <p:spPr>
          <a:xfrm>
            <a:off x="1694790" y="5606450"/>
            <a:ext cx="1472565" cy="984885"/>
          </a:xfrm>
          <a:prstGeom prst="rect">
            <a:avLst/>
          </a:prstGeom>
          <a:solidFill>
            <a:srgbClr val="FFFFFF"/>
          </a:solidFill>
          <a:ln w="25908">
            <a:solidFill>
              <a:srgbClr val="385D89"/>
            </a:solidFill>
          </a:ln>
        </p:spPr>
        <p:txBody>
          <a:bodyPr vert="horz" wrap="square" lIns="0" tIns="56515" rIns="0" bIns="0" rtlCol="0">
            <a:spAutoFit/>
          </a:bodyPr>
          <a:lstStyle/>
          <a:p>
            <a:pPr algn="ctr">
              <a:lnSpc>
                <a:spcPct val="100000"/>
              </a:lnSpc>
              <a:spcBef>
                <a:spcPts val="445"/>
              </a:spcBef>
            </a:pPr>
            <a:r>
              <a:rPr sz="1400" spc="-15" dirty="0">
                <a:latin typeface="ＭＳ Ｐゴシック"/>
                <a:cs typeface="ＭＳ Ｐゴシック"/>
              </a:rPr>
              <a:t>【ヒトゲノム計画】</a:t>
            </a:r>
            <a:endParaRPr sz="1400">
              <a:latin typeface="ＭＳ Ｐゴシック"/>
              <a:cs typeface="ＭＳ Ｐゴシック"/>
            </a:endParaRPr>
          </a:p>
          <a:p>
            <a:pPr algn="ctr">
              <a:lnSpc>
                <a:spcPts val="1670"/>
              </a:lnSpc>
            </a:pPr>
            <a:r>
              <a:rPr sz="1400" spc="-10" dirty="0">
                <a:solidFill>
                  <a:srgbClr val="FF0000"/>
                </a:solidFill>
                <a:latin typeface="Calibri"/>
                <a:cs typeface="Calibri"/>
              </a:rPr>
              <a:t>13</a:t>
            </a:r>
            <a:r>
              <a:rPr sz="1400" dirty="0">
                <a:solidFill>
                  <a:srgbClr val="FF0000"/>
                </a:solidFill>
                <a:latin typeface="ＭＳ Ｐゴシック"/>
                <a:cs typeface="ＭＳ Ｐゴシック"/>
              </a:rPr>
              <a:t>年、</a:t>
            </a:r>
            <a:r>
              <a:rPr sz="1400" spc="-10" dirty="0">
                <a:solidFill>
                  <a:srgbClr val="FF0000"/>
                </a:solidFill>
                <a:latin typeface="Calibri"/>
                <a:cs typeface="Calibri"/>
              </a:rPr>
              <a:t>30</a:t>
            </a:r>
            <a:r>
              <a:rPr sz="1400" spc="-20" dirty="0">
                <a:solidFill>
                  <a:srgbClr val="FF0000"/>
                </a:solidFill>
                <a:latin typeface="ＭＳ Ｐゴシック"/>
                <a:cs typeface="ＭＳ Ｐゴシック"/>
              </a:rPr>
              <a:t>億ドル</a:t>
            </a:r>
            <a:endParaRPr sz="1400">
              <a:latin typeface="ＭＳ Ｐゴシック"/>
              <a:cs typeface="ＭＳ Ｐゴシック"/>
            </a:endParaRPr>
          </a:p>
          <a:p>
            <a:pPr algn="ctr">
              <a:lnSpc>
                <a:spcPts val="1670"/>
              </a:lnSpc>
            </a:pPr>
            <a:r>
              <a:rPr sz="1400" dirty="0">
                <a:latin typeface="Calibri"/>
                <a:cs typeface="Calibri"/>
              </a:rPr>
              <a:t>↓</a:t>
            </a:r>
            <a:endParaRPr sz="1400">
              <a:latin typeface="Calibri"/>
              <a:cs typeface="Calibri"/>
            </a:endParaRPr>
          </a:p>
          <a:p>
            <a:pPr algn="ctr">
              <a:lnSpc>
                <a:spcPct val="100000"/>
              </a:lnSpc>
              <a:spcBef>
                <a:spcPts val="25"/>
              </a:spcBef>
            </a:pPr>
            <a:r>
              <a:rPr sz="1400" spc="-10" dirty="0">
                <a:solidFill>
                  <a:srgbClr val="FF0000"/>
                </a:solidFill>
                <a:latin typeface="Calibri"/>
                <a:cs typeface="Calibri"/>
              </a:rPr>
              <a:t>1</a:t>
            </a:r>
            <a:r>
              <a:rPr sz="1400" spc="30" dirty="0">
                <a:solidFill>
                  <a:srgbClr val="FF0000"/>
                </a:solidFill>
                <a:latin typeface="ＭＳ Ｐゴシック"/>
                <a:cs typeface="ＭＳ Ｐゴシック"/>
              </a:rPr>
              <a:t>日  </a:t>
            </a:r>
            <a:r>
              <a:rPr sz="1400" spc="-10" dirty="0">
                <a:solidFill>
                  <a:srgbClr val="FF0000"/>
                </a:solidFill>
                <a:latin typeface="Calibri"/>
                <a:cs typeface="Calibri"/>
              </a:rPr>
              <a:t>1000</a:t>
            </a:r>
            <a:r>
              <a:rPr sz="1400" spc="-25" dirty="0">
                <a:solidFill>
                  <a:srgbClr val="FF0000"/>
                </a:solidFill>
                <a:latin typeface="ＭＳ Ｐゴシック"/>
                <a:cs typeface="ＭＳ Ｐゴシック"/>
              </a:rPr>
              <a:t>ドル</a:t>
            </a:r>
            <a:endParaRPr sz="1400">
              <a:latin typeface="ＭＳ Ｐゴシック"/>
              <a:cs typeface="ＭＳ Ｐゴシック"/>
            </a:endParaRPr>
          </a:p>
        </p:txBody>
      </p:sp>
      <p:grpSp>
        <p:nvGrpSpPr>
          <p:cNvPr id="73" name="object 30">
            <a:extLst>
              <a:ext uri="{FF2B5EF4-FFF2-40B4-BE49-F238E27FC236}">
                <a16:creationId xmlns:a16="http://schemas.microsoft.com/office/drawing/2014/main" id="{499DD3D0-A6B3-411E-8B1C-9066C1380CC8}"/>
              </a:ext>
            </a:extLst>
          </p:cNvPr>
          <p:cNvGrpSpPr/>
          <p:nvPr/>
        </p:nvGrpSpPr>
        <p:grpSpPr>
          <a:xfrm>
            <a:off x="3341469" y="5028091"/>
            <a:ext cx="6489700" cy="1556385"/>
            <a:chOff x="2144265" y="1982723"/>
            <a:chExt cx="6489700" cy="1556385"/>
          </a:xfrm>
        </p:grpSpPr>
        <p:sp>
          <p:nvSpPr>
            <p:cNvPr id="74" name="object 31">
              <a:extLst>
                <a:ext uri="{FF2B5EF4-FFF2-40B4-BE49-F238E27FC236}">
                  <a16:creationId xmlns:a16="http://schemas.microsoft.com/office/drawing/2014/main" id="{6473E85E-D0AF-4001-9803-9A10605312E1}"/>
                </a:ext>
              </a:extLst>
            </p:cNvPr>
            <p:cNvSpPr/>
            <p:nvPr/>
          </p:nvSpPr>
          <p:spPr>
            <a:xfrm>
              <a:off x="2164839" y="2003297"/>
              <a:ext cx="324485" cy="324485"/>
            </a:xfrm>
            <a:custGeom>
              <a:avLst/>
              <a:gdLst/>
              <a:ahLst/>
              <a:cxnLst/>
              <a:rect l="l" t="t" r="r" b="b"/>
              <a:pathLst>
                <a:path w="324485" h="324485">
                  <a:moveTo>
                    <a:pt x="324002" y="0"/>
                  </a:moveTo>
                  <a:lnTo>
                    <a:pt x="0" y="324002"/>
                  </a:lnTo>
                </a:path>
              </a:pathLst>
            </a:custGeom>
            <a:ln w="41148">
              <a:solidFill>
                <a:srgbClr val="000000"/>
              </a:solidFill>
            </a:ln>
          </p:spPr>
          <p:txBody>
            <a:bodyPr wrap="square" lIns="0" tIns="0" rIns="0" bIns="0" rtlCol="0"/>
            <a:lstStyle/>
            <a:p>
              <a:endParaRPr/>
            </a:p>
          </p:txBody>
        </p:sp>
        <p:sp>
          <p:nvSpPr>
            <p:cNvPr id="75" name="object 32">
              <a:extLst>
                <a:ext uri="{FF2B5EF4-FFF2-40B4-BE49-F238E27FC236}">
                  <a16:creationId xmlns:a16="http://schemas.microsoft.com/office/drawing/2014/main" id="{FEA15EE7-3475-4510-B0DE-393E2207A51C}"/>
                </a:ext>
              </a:extLst>
            </p:cNvPr>
            <p:cNvSpPr/>
            <p:nvPr/>
          </p:nvSpPr>
          <p:spPr>
            <a:xfrm>
              <a:off x="2164841" y="2003297"/>
              <a:ext cx="324485" cy="324485"/>
            </a:xfrm>
            <a:custGeom>
              <a:avLst/>
              <a:gdLst/>
              <a:ahLst/>
              <a:cxnLst/>
              <a:rect l="l" t="t" r="r" b="b"/>
              <a:pathLst>
                <a:path w="324485" h="324485">
                  <a:moveTo>
                    <a:pt x="0" y="0"/>
                  </a:moveTo>
                  <a:lnTo>
                    <a:pt x="324002" y="324002"/>
                  </a:lnTo>
                </a:path>
              </a:pathLst>
            </a:custGeom>
            <a:ln w="41148">
              <a:solidFill>
                <a:srgbClr val="000000"/>
              </a:solidFill>
            </a:ln>
          </p:spPr>
          <p:txBody>
            <a:bodyPr wrap="square" lIns="0" tIns="0" rIns="0" bIns="0" rtlCol="0"/>
            <a:lstStyle/>
            <a:p>
              <a:endParaRPr/>
            </a:p>
          </p:txBody>
        </p:sp>
        <p:sp>
          <p:nvSpPr>
            <p:cNvPr id="76" name="object 33">
              <a:extLst>
                <a:ext uri="{FF2B5EF4-FFF2-40B4-BE49-F238E27FC236}">
                  <a16:creationId xmlns:a16="http://schemas.microsoft.com/office/drawing/2014/main" id="{4F252C25-4FAC-42E8-9C82-A96EBEED77FB}"/>
                </a:ext>
              </a:extLst>
            </p:cNvPr>
            <p:cNvSpPr/>
            <p:nvPr/>
          </p:nvSpPr>
          <p:spPr>
            <a:xfrm>
              <a:off x="4417311" y="2023109"/>
              <a:ext cx="324485" cy="324485"/>
            </a:xfrm>
            <a:custGeom>
              <a:avLst/>
              <a:gdLst/>
              <a:ahLst/>
              <a:cxnLst/>
              <a:rect l="l" t="t" r="r" b="b"/>
              <a:pathLst>
                <a:path w="324485" h="324485">
                  <a:moveTo>
                    <a:pt x="324002" y="0"/>
                  </a:moveTo>
                  <a:lnTo>
                    <a:pt x="0" y="324002"/>
                  </a:lnTo>
                </a:path>
              </a:pathLst>
            </a:custGeom>
            <a:ln w="41148">
              <a:solidFill>
                <a:srgbClr val="000000"/>
              </a:solidFill>
            </a:ln>
          </p:spPr>
          <p:txBody>
            <a:bodyPr wrap="square" lIns="0" tIns="0" rIns="0" bIns="0" rtlCol="0"/>
            <a:lstStyle/>
            <a:p>
              <a:endParaRPr/>
            </a:p>
          </p:txBody>
        </p:sp>
        <p:sp>
          <p:nvSpPr>
            <p:cNvPr id="77" name="object 34">
              <a:extLst>
                <a:ext uri="{FF2B5EF4-FFF2-40B4-BE49-F238E27FC236}">
                  <a16:creationId xmlns:a16="http://schemas.microsoft.com/office/drawing/2014/main" id="{B86863BC-0E4E-4DD6-85DD-E9F5098353D1}"/>
                </a:ext>
              </a:extLst>
            </p:cNvPr>
            <p:cNvSpPr/>
            <p:nvPr/>
          </p:nvSpPr>
          <p:spPr>
            <a:xfrm>
              <a:off x="4417313" y="2023109"/>
              <a:ext cx="324485" cy="324485"/>
            </a:xfrm>
            <a:custGeom>
              <a:avLst/>
              <a:gdLst/>
              <a:ahLst/>
              <a:cxnLst/>
              <a:rect l="l" t="t" r="r" b="b"/>
              <a:pathLst>
                <a:path w="324485" h="324485">
                  <a:moveTo>
                    <a:pt x="0" y="0"/>
                  </a:moveTo>
                  <a:lnTo>
                    <a:pt x="324002" y="324002"/>
                  </a:lnTo>
                </a:path>
              </a:pathLst>
            </a:custGeom>
            <a:ln w="41148">
              <a:solidFill>
                <a:srgbClr val="000000"/>
              </a:solidFill>
            </a:ln>
          </p:spPr>
          <p:txBody>
            <a:bodyPr wrap="square" lIns="0" tIns="0" rIns="0" bIns="0" rtlCol="0"/>
            <a:lstStyle/>
            <a:p>
              <a:endParaRPr/>
            </a:p>
          </p:txBody>
        </p:sp>
        <p:sp>
          <p:nvSpPr>
            <p:cNvPr id="78" name="object 35">
              <a:extLst>
                <a:ext uri="{FF2B5EF4-FFF2-40B4-BE49-F238E27FC236}">
                  <a16:creationId xmlns:a16="http://schemas.microsoft.com/office/drawing/2014/main" id="{9D5D2B5E-FB90-4837-819E-20EBF368FD68}"/>
                </a:ext>
              </a:extLst>
            </p:cNvPr>
            <p:cNvSpPr/>
            <p:nvPr/>
          </p:nvSpPr>
          <p:spPr>
            <a:xfrm>
              <a:off x="6634731" y="2023109"/>
              <a:ext cx="324485" cy="324485"/>
            </a:xfrm>
            <a:custGeom>
              <a:avLst/>
              <a:gdLst/>
              <a:ahLst/>
              <a:cxnLst/>
              <a:rect l="l" t="t" r="r" b="b"/>
              <a:pathLst>
                <a:path w="324484" h="324485">
                  <a:moveTo>
                    <a:pt x="324002" y="0"/>
                  </a:moveTo>
                  <a:lnTo>
                    <a:pt x="0" y="324002"/>
                  </a:lnTo>
                </a:path>
              </a:pathLst>
            </a:custGeom>
            <a:ln w="41148">
              <a:solidFill>
                <a:srgbClr val="000000"/>
              </a:solidFill>
            </a:ln>
          </p:spPr>
          <p:txBody>
            <a:bodyPr wrap="square" lIns="0" tIns="0" rIns="0" bIns="0" rtlCol="0"/>
            <a:lstStyle/>
            <a:p>
              <a:endParaRPr/>
            </a:p>
          </p:txBody>
        </p:sp>
        <p:sp>
          <p:nvSpPr>
            <p:cNvPr id="79" name="object 36">
              <a:extLst>
                <a:ext uri="{FF2B5EF4-FFF2-40B4-BE49-F238E27FC236}">
                  <a16:creationId xmlns:a16="http://schemas.microsoft.com/office/drawing/2014/main" id="{D196FC74-005B-470C-B215-F02FFBFBD40F}"/>
                </a:ext>
              </a:extLst>
            </p:cNvPr>
            <p:cNvSpPr/>
            <p:nvPr/>
          </p:nvSpPr>
          <p:spPr>
            <a:xfrm>
              <a:off x="6634733" y="2023109"/>
              <a:ext cx="324485" cy="324485"/>
            </a:xfrm>
            <a:custGeom>
              <a:avLst/>
              <a:gdLst/>
              <a:ahLst/>
              <a:cxnLst/>
              <a:rect l="l" t="t" r="r" b="b"/>
              <a:pathLst>
                <a:path w="324484" h="324485">
                  <a:moveTo>
                    <a:pt x="0" y="0"/>
                  </a:moveTo>
                  <a:lnTo>
                    <a:pt x="324002" y="324002"/>
                  </a:lnTo>
                </a:path>
              </a:pathLst>
            </a:custGeom>
            <a:ln w="41148">
              <a:solidFill>
                <a:srgbClr val="000000"/>
              </a:solidFill>
            </a:ln>
          </p:spPr>
          <p:txBody>
            <a:bodyPr wrap="square" lIns="0" tIns="0" rIns="0" bIns="0" rtlCol="0"/>
            <a:lstStyle/>
            <a:p>
              <a:endParaRPr/>
            </a:p>
          </p:txBody>
        </p:sp>
        <p:pic>
          <p:nvPicPr>
            <p:cNvPr id="80" name="object 37">
              <a:extLst>
                <a:ext uri="{FF2B5EF4-FFF2-40B4-BE49-F238E27FC236}">
                  <a16:creationId xmlns:a16="http://schemas.microsoft.com/office/drawing/2014/main" id="{8198C04C-EFBA-4DE4-ACCD-3F052FD2237C}"/>
                </a:ext>
              </a:extLst>
            </p:cNvPr>
            <p:cNvPicPr/>
            <p:nvPr/>
          </p:nvPicPr>
          <p:blipFill>
            <a:blip r:embed="rId19" cstate="print"/>
            <a:stretch>
              <a:fillRect/>
            </a:stretch>
          </p:blipFill>
          <p:spPr>
            <a:xfrm>
              <a:off x="7303007" y="2532887"/>
              <a:ext cx="1330451" cy="1005839"/>
            </a:xfrm>
            <a:prstGeom prst="rect">
              <a:avLst/>
            </a:prstGeom>
          </p:spPr>
        </p:pic>
      </p:grpSp>
      <p:sp>
        <p:nvSpPr>
          <p:cNvPr id="81" name="object 38">
            <a:extLst>
              <a:ext uri="{FF2B5EF4-FFF2-40B4-BE49-F238E27FC236}">
                <a16:creationId xmlns:a16="http://schemas.microsoft.com/office/drawing/2014/main" id="{853DFC2F-1BCA-4855-8B6C-2584CBF4353A}"/>
              </a:ext>
            </a:extLst>
          </p:cNvPr>
          <p:cNvSpPr txBox="1"/>
          <p:nvPr/>
        </p:nvSpPr>
        <p:spPr>
          <a:xfrm>
            <a:off x="1539519" y="4555682"/>
            <a:ext cx="1711325" cy="918844"/>
          </a:xfrm>
          <a:prstGeom prst="rect">
            <a:avLst/>
          </a:prstGeom>
        </p:spPr>
        <p:txBody>
          <a:bodyPr vert="horz" wrap="square" lIns="0" tIns="12700" rIns="0" bIns="0" rtlCol="0">
            <a:spAutoFit/>
          </a:bodyPr>
          <a:lstStyle/>
          <a:p>
            <a:pPr algn="ctr">
              <a:lnSpc>
                <a:spcPct val="100000"/>
              </a:lnSpc>
              <a:spcBef>
                <a:spcPts val="100"/>
              </a:spcBef>
            </a:pPr>
            <a:r>
              <a:rPr sz="1800" b="1" spc="-10" dirty="0">
                <a:latin typeface="Meiryo UI"/>
                <a:cs typeface="Meiryo UI"/>
              </a:rPr>
              <a:t>①ゲノム解析技術</a:t>
            </a:r>
            <a:endParaRPr sz="1800">
              <a:latin typeface="Meiryo UI"/>
              <a:cs typeface="Meiryo UI"/>
            </a:endParaRPr>
          </a:p>
          <a:p>
            <a:pPr marL="192405" marR="188595" algn="ctr">
              <a:lnSpc>
                <a:spcPct val="100000"/>
              </a:lnSpc>
              <a:spcBef>
                <a:spcPts val="1510"/>
              </a:spcBef>
            </a:pPr>
            <a:r>
              <a:rPr sz="1400" spc="-10" dirty="0">
                <a:latin typeface="Calibri"/>
                <a:cs typeface="Calibri"/>
              </a:rPr>
              <a:t>7</a:t>
            </a:r>
            <a:r>
              <a:rPr sz="1400" spc="-10" dirty="0">
                <a:latin typeface="ＭＳ Ｐゴシック"/>
                <a:cs typeface="ＭＳ Ｐゴシック"/>
              </a:rPr>
              <a:t>年で解析費用が</a:t>
            </a:r>
            <a:r>
              <a:rPr sz="1400" spc="-50" dirty="0">
                <a:latin typeface="ＭＳ Ｐゴシック"/>
                <a:cs typeface="ＭＳ Ｐゴシック"/>
              </a:rPr>
              <a:t> </a:t>
            </a:r>
            <a:r>
              <a:rPr sz="1400" spc="-10" dirty="0">
                <a:latin typeface="ＭＳ Ｐゴシック"/>
                <a:cs typeface="ＭＳ Ｐゴシック"/>
              </a:rPr>
              <a:t>１</a:t>
            </a:r>
            <a:r>
              <a:rPr sz="1400" spc="-10" dirty="0">
                <a:latin typeface="Calibri"/>
                <a:cs typeface="Calibri"/>
              </a:rPr>
              <a:t>/10,000</a:t>
            </a:r>
            <a:r>
              <a:rPr sz="1400" spc="-50" dirty="0">
                <a:latin typeface="ＭＳ Ｐゴシック"/>
                <a:cs typeface="ＭＳ Ｐゴシック"/>
              </a:rPr>
              <a:t>に</a:t>
            </a:r>
            <a:endParaRPr sz="1400">
              <a:latin typeface="ＭＳ Ｐゴシック"/>
              <a:cs typeface="ＭＳ Ｐゴシック"/>
            </a:endParaRPr>
          </a:p>
        </p:txBody>
      </p:sp>
      <p:sp>
        <p:nvSpPr>
          <p:cNvPr id="82" name="object 39">
            <a:extLst>
              <a:ext uri="{FF2B5EF4-FFF2-40B4-BE49-F238E27FC236}">
                <a16:creationId xmlns:a16="http://schemas.microsoft.com/office/drawing/2014/main" id="{5215F331-2CD4-4BD5-BD34-87D692D8067F}"/>
              </a:ext>
            </a:extLst>
          </p:cNvPr>
          <p:cNvSpPr txBox="1"/>
          <p:nvPr/>
        </p:nvSpPr>
        <p:spPr>
          <a:xfrm>
            <a:off x="3854690" y="4549794"/>
            <a:ext cx="1570990" cy="1281430"/>
          </a:xfrm>
          <a:prstGeom prst="rect">
            <a:avLst/>
          </a:prstGeom>
        </p:spPr>
        <p:txBody>
          <a:bodyPr vert="horz" wrap="square" lIns="0" tIns="12700" rIns="0" bIns="0" rtlCol="0">
            <a:spAutoFit/>
          </a:bodyPr>
          <a:lstStyle/>
          <a:p>
            <a:pPr marL="332740" marR="99060" indent="-216535">
              <a:lnSpc>
                <a:spcPct val="100000"/>
              </a:lnSpc>
              <a:spcBef>
                <a:spcPts val="100"/>
              </a:spcBef>
            </a:pPr>
            <a:r>
              <a:rPr sz="1800" b="1" spc="-10" dirty="0">
                <a:latin typeface="Meiryo UI"/>
                <a:cs typeface="Meiryo UI"/>
              </a:rPr>
              <a:t>②ゲノム合成・</a:t>
            </a:r>
            <a:r>
              <a:rPr sz="1800" b="1" spc="-15" dirty="0">
                <a:latin typeface="Meiryo UI"/>
                <a:cs typeface="Meiryo UI"/>
              </a:rPr>
              <a:t>編集技術</a:t>
            </a:r>
            <a:endParaRPr sz="1800">
              <a:latin typeface="Meiryo UI"/>
              <a:cs typeface="Meiryo UI"/>
            </a:endParaRPr>
          </a:p>
          <a:p>
            <a:pPr marL="12700" marR="5080" indent="45085" algn="just">
              <a:lnSpc>
                <a:spcPct val="96800"/>
              </a:lnSpc>
              <a:spcBef>
                <a:spcPts val="685"/>
              </a:spcBef>
            </a:pPr>
            <a:r>
              <a:rPr sz="1400" spc="-15" dirty="0">
                <a:latin typeface="ＭＳ Ｐゴシック"/>
                <a:cs typeface="ＭＳ Ｐゴシック"/>
              </a:rPr>
              <a:t>次世代ゲノム編集・合成技術によるゲノ</a:t>
            </a:r>
            <a:r>
              <a:rPr sz="1400" spc="-10" dirty="0">
                <a:latin typeface="ＭＳ Ｐゴシック"/>
                <a:cs typeface="ＭＳ Ｐゴシック"/>
              </a:rPr>
              <a:t>ム書き換えが可能に</a:t>
            </a:r>
            <a:endParaRPr sz="1400">
              <a:latin typeface="ＭＳ Ｐゴシック"/>
              <a:cs typeface="ＭＳ Ｐゴシック"/>
            </a:endParaRPr>
          </a:p>
        </p:txBody>
      </p:sp>
      <p:sp>
        <p:nvSpPr>
          <p:cNvPr id="83" name="object 40">
            <a:extLst>
              <a:ext uri="{FF2B5EF4-FFF2-40B4-BE49-F238E27FC236}">
                <a16:creationId xmlns:a16="http://schemas.microsoft.com/office/drawing/2014/main" id="{96643152-48E8-43E9-9C71-73D892F4C364}"/>
              </a:ext>
            </a:extLst>
          </p:cNvPr>
          <p:cNvSpPr txBox="1"/>
          <p:nvPr/>
        </p:nvSpPr>
        <p:spPr>
          <a:xfrm>
            <a:off x="6170555" y="4553227"/>
            <a:ext cx="1494790" cy="1119505"/>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Meiryo UI"/>
                <a:cs typeface="Meiryo UI"/>
              </a:rPr>
              <a:t>③IT/AI</a:t>
            </a:r>
            <a:r>
              <a:rPr sz="1800" b="1" spc="-25" dirty="0">
                <a:latin typeface="Meiryo UI"/>
                <a:cs typeface="Meiryo UI"/>
              </a:rPr>
              <a:t>技術</a:t>
            </a:r>
            <a:endParaRPr sz="1800">
              <a:latin typeface="Meiryo UI"/>
              <a:cs typeface="Meiryo UI"/>
            </a:endParaRPr>
          </a:p>
          <a:p>
            <a:pPr marL="12700" marR="5080" indent="76200" algn="just">
              <a:lnSpc>
                <a:spcPct val="100000"/>
              </a:lnSpc>
              <a:spcBef>
                <a:spcPts val="1405"/>
              </a:spcBef>
            </a:pPr>
            <a:r>
              <a:rPr sz="1400" spc="-30" dirty="0">
                <a:latin typeface="Calibri"/>
                <a:cs typeface="Calibri"/>
              </a:rPr>
              <a:t>IT/AI</a:t>
            </a:r>
            <a:r>
              <a:rPr sz="1400" dirty="0">
                <a:latin typeface="ＭＳ Ｐゴシック"/>
                <a:cs typeface="ＭＳ Ｐゴシック"/>
              </a:rPr>
              <a:t>技術（</a:t>
            </a:r>
            <a:r>
              <a:rPr sz="1400" spc="-20" dirty="0">
                <a:latin typeface="ＭＳ Ｐゴシック"/>
                <a:cs typeface="ＭＳ Ｐゴシック"/>
              </a:rPr>
              <a:t>機械学</a:t>
            </a:r>
            <a:r>
              <a:rPr sz="1400" dirty="0">
                <a:latin typeface="ＭＳ Ｐゴシック"/>
                <a:cs typeface="ＭＳ Ｐゴシック"/>
              </a:rPr>
              <a:t>習・</a:t>
            </a:r>
            <a:r>
              <a:rPr sz="1400" spc="-10" dirty="0">
                <a:latin typeface="ＭＳ Ｐゴシック"/>
                <a:cs typeface="ＭＳ Ｐゴシック"/>
              </a:rPr>
              <a:t>ﾃﾞｨｰﾌﾟﾗｰﾆﾝｸﾞ</a:t>
            </a:r>
            <a:r>
              <a:rPr sz="1400" dirty="0">
                <a:latin typeface="ＭＳ Ｐゴシック"/>
                <a:cs typeface="ＭＳ Ｐゴシック"/>
              </a:rPr>
              <a:t>等）</a:t>
            </a:r>
            <a:r>
              <a:rPr sz="1400" spc="-15" dirty="0">
                <a:latin typeface="ＭＳ Ｐゴシック"/>
                <a:cs typeface="ＭＳ Ｐゴシック"/>
              </a:rPr>
              <a:t>が実用レベルに</a:t>
            </a:r>
            <a:endParaRPr sz="1400">
              <a:latin typeface="ＭＳ Ｐゴシック"/>
              <a:cs typeface="ＭＳ Ｐゴシック"/>
            </a:endParaRPr>
          </a:p>
        </p:txBody>
      </p:sp>
      <p:sp>
        <p:nvSpPr>
          <p:cNvPr id="84" name="object 41">
            <a:extLst>
              <a:ext uri="{FF2B5EF4-FFF2-40B4-BE49-F238E27FC236}">
                <a16:creationId xmlns:a16="http://schemas.microsoft.com/office/drawing/2014/main" id="{A463F027-8FF0-416C-AB53-BFB31E94F13A}"/>
              </a:ext>
            </a:extLst>
          </p:cNvPr>
          <p:cNvSpPr txBox="1"/>
          <p:nvPr/>
        </p:nvSpPr>
        <p:spPr>
          <a:xfrm>
            <a:off x="8506924" y="5039124"/>
            <a:ext cx="1363980" cy="453390"/>
          </a:xfrm>
          <a:prstGeom prst="rect">
            <a:avLst/>
          </a:prstGeom>
        </p:spPr>
        <p:txBody>
          <a:bodyPr vert="horz" wrap="square" lIns="0" tIns="13335" rIns="0" bIns="0" rtlCol="0">
            <a:spAutoFit/>
          </a:bodyPr>
          <a:lstStyle/>
          <a:p>
            <a:pPr marL="236220" marR="5080" indent="-224154">
              <a:lnSpc>
                <a:spcPct val="100000"/>
              </a:lnSpc>
              <a:spcBef>
                <a:spcPts val="105"/>
              </a:spcBef>
            </a:pPr>
            <a:r>
              <a:rPr sz="1400" spc="-10" dirty="0">
                <a:latin typeface="ＭＳ Ｐゴシック"/>
                <a:cs typeface="ＭＳ Ｐゴシック"/>
              </a:rPr>
              <a:t>作業速度・精度の飛躍的向上</a:t>
            </a:r>
            <a:endParaRPr sz="1400">
              <a:latin typeface="ＭＳ Ｐゴシック"/>
              <a:cs typeface="ＭＳ Ｐゴシック"/>
            </a:endParaRPr>
          </a:p>
        </p:txBody>
      </p:sp>
      <p:sp>
        <p:nvSpPr>
          <p:cNvPr id="85" name="テキスト ボックス 84">
            <a:extLst>
              <a:ext uri="{FF2B5EF4-FFF2-40B4-BE49-F238E27FC236}">
                <a16:creationId xmlns:a16="http://schemas.microsoft.com/office/drawing/2014/main" id="{C1B7465A-6CA4-442E-B6CB-59C7E490F0C8}"/>
              </a:ext>
            </a:extLst>
          </p:cNvPr>
          <p:cNvSpPr txBox="1"/>
          <p:nvPr/>
        </p:nvSpPr>
        <p:spPr>
          <a:xfrm>
            <a:off x="2848296" y="182448"/>
            <a:ext cx="6400521" cy="830997"/>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バイオファウンドリ</a:t>
            </a:r>
            <a:endParaRPr kumimoji="1" lang="en-US" altLang="ja-JP" sz="2400" dirty="0">
              <a:latin typeface="BIZ UDP明朝 Medium" panose="02020500000000000000" pitchFamily="18" charset="-128"/>
              <a:ea typeface="BIZ UDP明朝 Medium" panose="02020500000000000000" pitchFamily="18" charset="-128"/>
            </a:endParaRPr>
          </a:p>
          <a:p>
            <a:pPr algn="ctr"/>
            <a:r>
              <a:rPr lang="ja-JP" altLang="en-US" sz="2400" dirty="0">
                <a:latin typeface="BIZ UDP明朝 Medium" panose="02020500000000000000" pitchFamily="18" charset="-128"/>
                <a:ea typeface="BIZ UDP明朝 Medium" panose="02020500000000000000" pitchFamily="18" charset="-128"/>
              </a:rPr>
              <a:t>合成生物分野の</a:t>
            </a:r>
            <a:r>
              <a:rPr lang="en-US" altLang="ja-JP" sz="2400" dirty="0">
                <a:latin typeface="BIZ UDP明朝 Medium" panose="02020500000000000000" pitchFamily="18" charset="-128"/>
                <a:ea typeface="BIZ UDP明朝 Medium" panose="02020500000000000000" pitchFamily="18" charset="-128"/>
              </a:rPr>
              <a:t>TSMC</a:t>
            </a:r>
            <a:r>
              <a:rPr lang="ja-JP" altLang="en-US" sz="2400" dirty="0">
                <a:latin typeface="BIZ UDP明朝 Medium" panose="02020500000000000000" pitchFamily="18" charset="-128"/>
                <a:ea typeface="BIZ UDP明朝 Medium" panose="02020500000000000000" pitchFamily="18" charset="-128"/>
              </a:rPr>
              <a:t>を狙う・・・？</a:t>
            </a:r>
            <a:endParaRPr kumimoji="1" lang="ja-JP" altLang="en-US" sz="2400" dirty="0">
              <a:latin typeface="BIZ UDP明朝 Medium" panose="02020500000000000000" pitchFamily="18" charset="-128"/>
              <a:ea typeface="BIZ UDP明朝 Medium" panose="02020500000000000000" pitchFamily="18" charset="-128"/>
            </a:endParaRPr>
          </a:p>
        </p:txBody>
      </p:sp>
      <p:sp>
        <p:nvSpPr>
          <p:cNvPr id="86" name="テキスト ボックス 85">
            <a:extLst>
              <a:ext uri="{FF2B5EF4-FFF2-40B4-BE49-F238E27FC236}">
                <a16:creationId xmlns:a16="http://schemas.microsoft.com/office/drawing/2014/main" id="{A27214DE-6D74-4681-A3EC-3BF217B35EC7}"/>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800778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CB8C8376-5A86-4E62-1DD0-3AE92F2F7977}"/>
              </a:ext>
            </a:extLst>
          </p:cNvPr>
          <p:cNvSpPr txBox="1"/>
          <p:nvPr/>
        </p:nvSpPr>
        <p:spPr>
          <a:xfrm>
            <a:off x="423446" y="6481641"/>
            <a:ext cx="5156957" cy="302647"/>
          </a:xfrm>
          <a:prstGeom prst="rect">
            <a:avLst/>
          </a:prstGeom>
        </p:spPr>
        <p:txBody>
          <a:bodyPr vert="horz" wrap="square" lIns="0" tIns="12700" rIns="0" bIns="0" rtlCol="0">
            <a:spAutoFit/>
          </a:bodyPr>
          <a:lstStyle/>
          <a:p>
            <a:pPr marL="12700" algn="ctr">
              <a:lnSpc>
                <a:spcPct val="100000"/>
              </a:lnSpc>
              <a:spcBef>
                <a:spcPts val="100"/>
              </a:spcBef>
            </a:pPr>
            <a:r>
              <a:rPr sz="900" dirty="0" err="1">
                <a:latin typeface="BIZ UDP明朝 Medium" panose="02020500000000000000" pitchFamily="18" charset="-128"/>
                <a:ea typeface="BIZ UDP明朝 Medium" panose="02020500000000000000" pitchFamily="18" charset="-128"/>
                <a:cs typeface="ＭＳ Ｐゴシック"/>
              </a:rPr>
              <a:t>出所</a:t>
            </a:r>
            <a:r>
              <a:rPr sz="900" dirty="0">
                <a:latin typeface="BIZ UDP明朝 Medium" panose="02020500000000000000" pitchFamily="18" charset="-128"/>
                <a:ea typeface="BIZ UDP明朝 Medium" panose="02020500000000000000" pitchFamily="18" charset="-128"/>
                <a:cs typeface="ＭＳ Ｐゴシック"/>
              </a:rPr>
              <a:t>：</a:t>
            </a:r>
            <a:r>
              <a:rPr lang="ja-JP" altLang="en-US" sz="900" dirty="0">
                <a:latin typeface="BIZ UDP明朝 Medium" panose="02020500000000000000" pitchFamily="18" charset="-128"/>
                <a:ea typeface="BIZ UDP明朝 Medium" panose="02020500000000000000" pitchFamily="18" charset="-128"/>
                <a:cs typeface="ＭＳ Ｐゴシック"/>
              </a:rPr>
              <a:t>経済産業省</a:t>
            </a:r>
            <a:endParaRPr lang="en-US" sz="900"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spcBef>
                <a:spcPts val="100"/>
              </a:spcBef>
            </a:pPr>
            <a:r>
              <a:rPr sz="900" dirty="0">
                <a:latin typeface="BIZ UDP明朝 Medium" panose="02020500000000000000" pitchFamily="18" charset="-128"/>
                <a:ea typeface="BIZ UDP明朝 Medium" panose="02020500000000000000" pitchFamily="18" charset="-128"/>
                <a:cs typeface="Gill Sans MT"/>
              </a:rPr>
              <a:t>BCC</a:t>
            </a:r>
            <a:r>
              <a:rPr sz="900" spc="2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Research</a:t>
            </a:r>
            <a:r>
              <a:rPr sz="900" dirty="0">
                <a:latin typeface="BIZ UDP明朝 Medium" panose="02020500000000000000" pitchFamily="18" charset="-128"/>
                <a:ea typeface="BIZ UDP明朝 Medium" panose="02020500000000000000" pitchFamily="18" charset="-128"/>
                <a:cs typeface="ＭＳ Ｐゴシック"/>
              </a:rPr>
              <a:t>「</a:t>
            </a:r>
            <a:r>
              <a:rPr sz="900" spc="-10" dirty="0">
                <a:latin typeface="BIZ UDP明朝 Medium" panose="02020500000000000000" pitchFamily="18" charset="-128"/>
                <a:ea typeface="BIZ UDP明朝 Medium" panose="02020500000000000000" pitchFamily="18" charset="-128"/>
                <a:cs typeface="Gill Sans MT"/>
              </a:rPr>
              <a:t>Synthetic</a:t>
            </a:r>
            <a:r>
              <a:rPr sz="900" dirty="0">
                <a:latin typeface="BIZ UDP明朝 Medium" panose="02020500000000000000" pitchFamily="18" charset="-128"/>
                <a:ea typeface="BIZ UDP明朝 Medium" panose="02020500000000000000" pitchFamily="18" charset="-128"/>
                <a:cs typeface="Gill Sans MT"/>
              </a:rPr>
              <a:t> Biology</a:t>
            </a:r>
            <a:r>
              <a:rPr sz="900" spc="10" dirty="0">
                <a:latin typeface="BIZ UDP明朝 Medium" panose="02020500000000000000" pitchFamily="18" charset="-128"/>
                <a:ea typeface="BIZ UDP明朝 Medium" panose="02020500000000000000" pitchFamily="18" charset="-128"/>
                <a:cs typeface="Gill Sans MT"/>
              </a:rPr>
              <a:t>: </a:t>
            </a:r>
            <a:r>
              <a:rPr sz="900" dirty="0">
                <a:latin typeface="BIZ UDP明朝 Medium" panose="02020500000000000000" pitchFamily="18" charset="-128"/>
                <a:ea typeface="BIZ UDP明朝 Medium" panose="02020500000000000000" pitchFamily="18" charset="-128"/>
                <a:cs typeface="Gill Sans MT"/>
              </a:rPr>
              <a:t>Global</a:t>
            </a:r>
            <a:r>
              <a:rPr sz="900" spc="3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Markets</a:t>
            </a:r>
            <a:r>
              <a:rPr sz="900" spc="-15" dirty="0">
                <a:latin typeface="BIZ UDP明朝 Medium" panose="02020500000000000000" pitchFamily="18" charset="-128"/>
                <a:ea typeface="BIZ UDP明朝 Medium" panose="02020500000000000000" pitchFamily="18" charset="-128"/>
                <a:cs typeface="ＭＳ Ｐゴシック"/>
              </a:rPr>
              <a:t>」</a:t>
            </a:r>
            <a:endParaRPr sz="900" dirty="0">
              <a:latin typeface="BIZ UDP明朝 Medium" panose="02020500000000000000" pitchFamily="18" charset="-128"/>
              <a:ea typeface="BIZ UDP明朝 Medium" panose="02020500000000000000" pitchFamily="18" charset="-128"/>
              <a:cs typeface="ＭＳ Ｐゴシック"/>
            </a:endParaRPr>
          </a:p>
        </p:txBody>
      </p:sp>
      <p:sp>
        <p:nvSpPr>
          <p:cNvPr id="3" name="object 5">
            <a:extLst>
              <a:ext uri="{FF2B5EF4-FFF2-40B4-BE49-F238E27FC236}">
                <a16:creationId xmlns:a16="http://schemas.microsoft.com/office/drawing/2014/main" id="{52525BA4-374F-DB5E-16B9-CB8ED67DA14A}"/>
              </a:ext>
            </a:extLst>
          </p:cNvPr>
          <p:cNvSpPr/>
          <p:nvPr/>
        </p:nvSpPr>
        <p:spPr>
          <a:xfrm>
            <a:off x="1107721" y="4440935"/>
            <a:ext cx="548005" cy="161925"/>
          </a:xfrm>
          <a:custGeom>
            <a:avLst/>
            <a:gdLst/>
            <a:ahLst/>
            <a:cxnLst/>
            <a:rect l="l" t="t" r="r" b="b"/>
            <a:pathLst>
              <a:path w="548004" h="161925">
                <a:moveTo>
                  <a:pt x="0" y="161925"/>
                </a:moveTo>
                <a:lnTo>
                  <a:pt x="547687" y="0"/>
                </a:lnTo>
              </a:path>
            </a:pathLst>
          </a:custGeom>
          <a:ln w="3175">
            <a:solidFill>
              <a:srgbClr val="004685"/>
            </a:solidFill>
            <a:prstDash val="sysDash"/>
          </a:ln>
        </p:spPr>
        <p:txBody>
          <a:bodyPr wrap="square" lIns="0" tIns="0" rIns="0" bIns="0" rtlCol="0"/>
          <a:lstStyle/>
          <a:p>
            <a:endParaRPr sz="1600"/>
          </a:p>
        </p:txBody>
      </p:sp>
      <p:grpSp>
        <p:nvGrpSpPr>
          <p:cNvPr id="4" name="object 6">
            <a:extLst>
              <a:ext uri="{FF2B5EF4-FFF2-40B4-BE49-F238E27FC236}">
                <a16:creationId xmlns:a16="http://schemas.microsoft.com/office/drawing/2014/main" id="{1DCD28F4-76FD-EF6E-413A-CD1538EE1AE2}"/>
              </a:ext>
            </a:extLst>
          </p:cNvPr>
          <p:cNvGrpSpPr/>
          <p:nvPr/>
        </p:nvGrpSpPr>
        <p:grpSpPr>
          <a:xfrm>
            <a:off x="144363" y="2394140"/>
            <a:ext cx="6177280" cy="3201035"/>
            <a:chOff x="2023681" y="2604452"/>
            <a:chExt cx="6177280" cy="3201035"/>
          </a:xfrm>
        </p:grpSpPr>
        <p:sp>
          <p:nvSpPr>
            <p:cNvPr id="5" name="object 7">
              <a:extLst>
                <a:ext uri="{FF2B5EF4-FFF2-40B4-BE49-F238E27FC236}">
                  <a16:creationId xmlns:a16="http://schemas.microsoft.com/office/drawing/2014/main" id="{8DA175B4-0E24-6873-4BAB-E82F836F57CF}"/>
                </a:ext>
              </a:extLst>
            </p:cNvPr>
            <p:cNvSpPr/>
            <p:nvPr/>
          </p:nvSpPr>
          <p:spPr>
            <a:xfrm>
              <a:off x="5454396" y="4995672"/>
              <a:ext cx="1781175" cy="548005"/>
            </a:xfrm>
            <a:custGeom>
              <a:avLst/>
              <a:gdLst/>
              <a:ahLst/>
              <a:cxnLst/>
              <a:rect l="l" t="t" r="r" b="b"/>
              <a:pathLst>
                <a:path w="1781175" h="548004">
                  <a:moveTo>
                    <a:pt x="0" y="547687"/>
                  </a:moveTo>
                  <a:lnTo>
                    <a:pt x="1781175" y="0"/>
                  </a:lnTo>
                </a:path>
              </a:pathLst>
            </a:custGeom>
            <a:ln w="3175">
              <a:solidFill>
                <a:srgbClr val="004685"/>
              </a:solidFill>
              <a:prstDash val="sysDash"/>
            </a:ln>
          </p:spPr>
          <p:txBody>
            <a:bodyPr wrap="square" lIns="0" tIns="0" rIns="0" bIns="0" rtlCol="0"/>
            <a:lstStyle/>
            <a:p>
              <a:endParaRPr sz="1600"/>
            </a:p>
          </p:txBody>
        </p:sp>
        <p:sp>
          <p:nvSpPr>
            <p:cNvPr id="6" name="object 8">
              <a:extLst>
                <a:ext uri="{FF2B5EF4-FFF2-40B4-BE49-F238E27FC236}">
                  <a16:creationId xmlns:a16="http://schemas.microsoft.com/office/drawing/2014/main" id="{4665B9B7-94FB-7E34-4A03-4E0A84DE7622}"/>
                </a:ext>
              </a:extLst>
            </p:cNvPr>
            <p:cNvSpPr/>
            <p:nvPr/>
          </p:nvSpPr>
          <p:spPr>
            <a:xfrm>
              <a:off x="5454396" y="5419344"/>
              <a:ext cx="1781175" cy="266700"/>
            </a:xfrm>
            <a:custGeom>
              <a:avLst/>
              <a:gdLst/>
              <a:ahLst/>
              <a:cxnLst/>
              <a:rect l="l" t="t" r="r" b="b"/>
              <a:pathLst>
                <a:path w="1781175" h="266700">
                  <a:moveTo>
                    <a:pt x="0" y="266699"/>
                  </a:moveTo>
                  <a:lnTo>
                    <a:pt x="1781175" y="0"/>
                  </a:lnTo>
                </a:path>
              </a:pathLst>
            </a:custGeom>
            <a:ln w="3175">
              <a:solidFill>
                <a:srgbClr val="004685"/>
              </a:solidFill>
              <a:prstDash val="sysDash"/>
            </a:ln>
          </p:spPr>
          <p:txBody>
            <a:bodyPr wrap="square" lIns="0" tIns="0" rIns="0" bIns="0" rtlCol="0"/>
            <a:lstStyle/>
            <a:p>
              <a:endParaRPr sz="1600"/>
            </a:p>
          </p:txBody>
        </p:sp>
        <p:sp>
          <p:nvSpPr>
            <p:cNvPr id="7" name="object 9">
              <a:extLst>
                <a:ext uri="{FF2B5EF4-FFF2-40B4-BE49-F238E27FC236}">
                  <a16:creationId xmlns:a16="http://schemas.microsoft.com/office/drawing/2014/main" id="{45733502-7D8D-659E-5C5A-1DC219A6C4B5}"/>
                </a:ext>
              </a:extLst>
            </p:cNvPr>
            <p:cNvSpPr/>
            <p:nvPr/>
          </p:nvSpPr>
          <p:spPr>
            <a:xfrm>
              <a:off x="5454396" y="3261359"/>
              <a:ext cx="1781175" cy="1524000"/>
            </a:xfrm>
            <a:custGeom>
              <a:avLst/>
              <a:gdLst/>
              <a:ahLst/>
              <a:cxnLst/>
              <a:rect l="l" t="t" r="r" b="b"/>
              <a:pathLst>
                <a:path w="1781175" h="1524000">
                  <a:moveTo>
                    <a:pt x="0" y="1524000"/>
                  </a:moveTo>
                  <a:lnTo>
                    <a:pt x="1781175" y="0"/>
                  </a:lnTo>
                </a:path>
              </a:pathLst>
            </a:custGeom>
            <a:ln w="3175">
              <a:solidFill>
                <a:srgbClr val="C7C5C5"/>
              </a:solidFill>
              <a:prstDash val="sysDash"/>
            </a:ln>
          </p:spPr>
          <p:txBody>
            <a:bodyPr wrap="square" lIns="0" tIns="0" rIns="0" bIns="0" rtlCol="0"/>
            <a:lstStyle/>
            <a:p>
              <a:endParaRPr sz="1600"/>
            </a:p>
          </p:txBody>
        </p:sp>
        <p:sp>
          <p:nvSpPr>
            <p:cNvPr id="8" name="object 10">
              <a:extLst>
                <a:ext uri="{FF2B5EF4-FFF2-40B4-BE49-F238E27FC236}">
                  <a16:creationId xmlns:a16="http://schemas.microsoft.com/office/drawing/2014/main" id="{538DF79D-2F4E-311C-77FD-717DA0E89D1F}"/>
                </a:ext>
              </a:extLst>
            </p:cNvPr>
            <p:cNvSpPr/>
            <p:nvPr/>
          </p:nvSpPr>
          <p:spPr>
            <a:xfrm>
              <a:off x="5454396" y="2606039"/>
              <a:ext cx="1781175" cy="1866900"/>
            </a:xfrm>
            <a:custGeom>
              <a:avLst/>
              <a:gdLst/>
              <a:ahLst/>
              <a:cxnLst/>
              <a:rect l="l" t="t" r="r" b="b"/>
              <a:pathLst>
                <a:path w="1781175" h="1866900">
                  <a:moveTo>
                    <a:pt x="0" y="1866900"/>
                  </a:moveTo>
                  <a:lnTo>
                    <a:pt x="1781175" y="0"/>
                  </a:lnTo>
                </a:path>
              </a:pathLst>
            </a:custGeom>
            <a:ln w="3175">
              <a:solidFill>
                <a:srgbClr val="004685"/>
              </a:solidFill>
              <a:prstDash val="sysDash"/>
            </a:ln>
          </p:spPr>
          <p:txBody>
            <a:bodyPr wrap="square" lIns="0" tIns="0" rIns="0" bIns="0" rtlCol="0"/>
            <a:lstStyle/>
            <a:p>
              <a:endParaRPr sz="1600"/>
            </a:p>
          </p:txBody>
        </p:sp>
        <p:sp>
          <p:nvSpPr>
            <p:cNvPr id="9" name="object 11">
              <a:extLst>
                <a:ext uri="{FF2B5EF4-FFF2-40B4-BE49-F238E27FC236}">
                  <a16:creationId xmlns:a16="http://schemas.microsoft.com/office/drawing/2014/main" id="{37C828FD-03E3-FD49-0345-93D4B1EB9421}"/>
                </a:ext>
              </a:extLst>
            </p:cNvPr>
            <p:cNvSpPr/>
            <p:nvPr/>
          </p:nvSpPr>
          <p:spPr>
            <a:xfrm>
              <a:off x="5454396" y="4558283"/>
              <a:ext cx="1781175" cy="692150"/>
            </a:xfrm>
            <a:custGeom>
              <a:avLst/>
              <a:gdLst/>
              <a:ahLst/>
              <a:cxnLst/>
              <a:rect l="l" t="t" r="r" b="b"/>
              <a:pathLst>
                <a:path w="1781175" h="692150">
                  <a:moveTo>
                    <a:pt x="0" y="692149"/>
                  </a:moveTo>
                  <a:lnTo>
                    <a:pt x="1781175" y="0"/>
                  </a:lnTo>
                </a:path>
              </a:pathLst>
            </a:custGeom>
            <a:ln w="3175">
              <a:solidFill>
                <a:srgbClr val="004685"/>
              </a:solidFill>
              <a:prstDash val="sysDash"/>
            </a:ln>
          </p:spPr>
          <p:txBody>
            <a:bodyPr wrap="square" lIns="0" tIns="0" rIns="0" bIns="0" rtlCol="0"/>
            <a:lstStyle/>
            <a:p>
              <a:endParaRPr sz="1600"/>
            </a:p>
          </p:txBody>
        </p:sp>
        <p:sp>
          <p:nvSpPr>
            <p:cNvPr id="10" name="object 12">
              <a:extLst>
                <a:ext uri="{FF2B5EF4-FFF2-40B4-BE49-F238E27FC236}">
                  <a16:creationId xmlns:a16="http://schemas.microsoft.com/office/drawing/2014/main" id="{C632F49A-D318-5B6C-1F4C-20B83CD2FC1C}"/>
                </a:ext>
              </a:extLst>
            </p:cNvPr>
            <p:cNvSpPr/>
            <p:nvPr/>
          </p:nvSpPr>
          <p:spPr>
            <a:xfrm>
              <a:off x="4221479" y="5686044"/>
              <a:ext cx="548005" cy="15875"/>
            </a:xfrm>
            <a:custGeom>
              <a:avLst/>
              <a:gdLst/>
              <a:ahLst/>
              <a:cxnLst/>
              <a:rect l="l" t="t" r="r" b="b"/>
              <a:pathLst>
                <a:path w="548004" h="15875">
                  <a:moveTo>
                    <a:pt x="0" y="15874"/>
                  </a:moveTo>
                  <a:lnTo>
                    <a:pt x="547687" y="0"/>
                  </a:lnTo>
                </a:path>
              </a:pathLst>
            </a:custGeom>
            <a:ln w="3175">
              <a:solidFill>
                <a:srgbClr val="004685"/>
              </a:solidFill>
              <a:prstDash val="sysDash"/>
            </a:ln>
          </p:spPr>
          <p:txBody>
            <a:bodyPr wrap="square" lIns="0" tIns="0" rIns="0" bIns="0" rtlCol="0"/>
            <a:lstStyle/>
            <a:p>
              <a:endParaRPr sz="1600"/>
            </a:p>
          </p:txBody>
        </p:sp>
        <p:sp>
          <p:nvSpPr>
            <p:cNvPr id="11" name="object 13">
              <a:extLst>
                <a:ext uri="{FF2B5EF4-FFF2-40B4-BE49-F238E27FC236}">
                  <a16:creationId xmlns:a16="http://schemas.microsoft.com/office/drawing/2014/main" id="{BFB9DFF2-9D33-ED20-6EA0-2B1C385BBC8D}"/>
                </a:ext>
              </a:extLst>
            </p:cNvPr>
            <p:cNvSpPr/>
            <p:nvPr/>
          </p:nvSpPr>
          <p:spPr>
            <a:xfrm>
              <a:off x="2987040" y="5702807"/>
              <a:ext cx="548005" cy="14604"/>
            </a:xfrm>
            <a:custGeom>
              <a:avLst/>
              <a:gdLst/>
              <a:ahLst/>
              <a:cxnLst/>
              <a:rect l="l" t="t" r="r" b="b"/>
              <a:pathLst>
                <a:path w="548004" h="14604">
                  <a:moveTo>
                    <a:pt x="0" y="14287"/>
                  </a:moveTo>
                  <a:lnTo>
                    <a:pt x="547687" y="0"/>
                  </a:lnTo>
                </a:path>
              </a:pathLst>
            </a:custGeom>
            <a:ln w="3175">
              <a:solidFill>
                <a:srgbClr val="004685"/>
              </a:solidFill>
              <a:prstDash val="sysDash"/>
            </a:ln>
          </p:spPr>
          <p:txBody>
            <a:bodyPr wrap="square" lIns="0" tIns="0" rIns="0" bIns="0" rtlCol="0"/>
            <a:lstStyle/>
            <a:p>
              <a:endParaRPr sz="1600"/>
            </a:p>
          </p:txBody>
        </p:sp>
        <p:sp>
          <p:nvSpPr>
            <p:cNvPr id="12" name="object 14">
              <a:extLst>
                <a:ext uri="{FF2B5EF4-FFF2-40B4-BE49-F238E27FC236}">
                  <a16:creationId xmlns:a16="http://schemas.microsoft.com/office/drawing/2014/main" id="{11BAE1C4-8F19-E790-3369-86B01D95D2F7}"/>
                </a:ext>
              </a:extLst>
            </p:cNvPr>
            <p:cNvSpPr/>
            <p:nvPr/>
          </p:nvSpPr>
          <p:spPr>
            <a:xfrm>
              <a:off x="2302764" y="5687567"/>
              <a:ext cx="3153410" cy="113030"/>
            </a:xfrm>
            <a:custGeom>
              <a:avLst/>
              <a:gdLst/>
              <a:ahLst/>
              <a:cxnLst/>
              <a:rect l="l" t="t" r="r" b="b"/>
              <a:pathLst>
                <a:path w="3153410" h="113029">
                  <a:moveTo>
                    <a:pt x="685800" y="28956"/>
                  </a:moveTo>
                  <a:lnTo>
                    <a:pt x="0" y="28956"/>
                  </a:lnTo>
                  <a:lnTo>
                    <a:pt x="0" y="89916"/>
                  </a:lnTo>
                  <a:lnTo>
                    <a:pt x="0" y="112776"/>
                  </a:lnTo>
                  <a:lnTo>
                    <a:pt x="685800" y="112776"/>
                  </a:lnTo>
                  <a:lnTo>
                    <a:pt x="685800" y="89916"/>
                  </a:lnTo>
                  <a:lnTo>
                    <a:pt x="685800" y="28956"/>
                  </a:lnTo>
                  <a:close/>
                </a:path>
                <a:path w="3153410" h="113029">
                  <a:moveTo>
                    <a:pt x="1918716" y="13716"/>
                  </a:moveTo>
                  <a:lnTo>
                    <a:pt x="1232916" y="13716"/>
                  </a:lnTo>
                  <a:lnTo>
                    <a:pt x="1232916" y="64008"/>
                  </a:lnTo>
                  <a:lnTo>
                    <a:pt x="1232916" y="112776"/>
                  </a:lnTo>
                  <a:lnTo>
                    <a:pt x="1918716" y="112776"/>
                  </a:lnTo>
                  <a:lnTo>
                    <a:pt x="1918716" y="64008"/>
                  </a:lnTo>
                  <a:lnTo>
                    <a:pt x="1918716" y="13716"/>
                  </a:lnTo>
                  <a:close/>
                </a:path>
                <a:path w="3153410" h="113029">
                  <a:moveTo>
                    <a:pt x="3153156" y="0"/>
                  </a:moveTo>
                  <a:lnTo>
                    <a:pt x="2467356" y="0"/>
                  </a:lnTo>
                  <a:lnTo>
                    <a:pt x="2467356" y="33528"/>
                  </a:lnTo>
                  <a:lnTo>
                    <a:pt x="2467356" y="112776"/>
                  </a:lnTo>
                  <a:lnTo>
                    <a:pt x="3153156" y="112776"/>
                  </a:lnTo>
                  <a:lnTo>
                    <a:pt x="3153156" y="33528"/>
                  </a:lnTo>
                  <a:lnTo>
                    <a:pt x="3153156" y="0"/>
                  </a:lnTo>
                  <a:close/>
                </a:path>
              </a:pathLst>
            </a:custGeom>
            <a:solidFill>
              <a:srgbClr val="756F6F"/>
            </a:solidFill>
          </p:spPr>
          <p:txBody>
            <a:bodyPr wrap="square" lIns="0" tIns="0" rIns="0" bIns="0" rtlCol="0"/>
            <a:lstStyle/>
            <a:p>
              <a:endParaRPr sz="1600"/>
            </a:p>
          </p:txBody>
        </p:sp>
        <p:sp>
          <p:nvSpPr>
            <p:cNvPr id="13" name="object 15">
              <a:extLst>
                <a:ext uri="{FF2B5EF4-FFF2-40B4-BE49-F238E27FC236}">
                  <a16:creationId xmlns:a16="http://schemas.microsoft.com/office/drawing/2014/main" id="{12487910-0B7F-73D2-B30A-1009DB6C1F90}"/>
                </a:ext>
              </a:extLst>
            </p:cNvPr>
            <p:cNvSpPr/>
            <p:nvPr/>
          </p:nvSpPr>
          <p:spPr>
            <a:xfrm>
              <a:off x="2987040" y="5588507"/>
              <a:ext cx="548005" cy="36830"/>
            </a:xfrm>
            <a:custGeom>
              <a:avLst/>
              <a:gdLst/>
              <a:ahLst/>
              <a:cxnLst/>
              <a:rect l="l" t="t" r="r" b="b"/>
              <a:pathLst>
                <a:path w="548004" h="36829">
                  <a:moveTo>
                    <a:pt x="0" y="36512"/>
                  </a:moveTo>
                  <a:lnTo>
                    <a:pt x="547687" y="0"/>
                  </a:lnTo>
                </a:path>
              </a:pathLst>
            </a:custGeom>
            <a:ln w="3175">
              <a:solidFill>
                <a:srgbClr val="004685"/>
              </a:solidFill>
              <a:prstDash val="sysDash"/>
            </a:ln>
          </p:spPr>
          <p:txBody>
            <a:bodyPr wrap="square" lIns="0" tIns="0" rIns="0" bIns="0" rtlCol="0"/>
            <a:lstStyle/>
            <a:p>
              <a:endParaRPr sz="1600"/>
            </a:p>
          </p:txBody>
        </p:sp>
        <p:sp>
          <p:nvSpPr>
            <p:cNvPr id="14" name="object 16">
              <a:extLst>
                <a:ext uri="{FF2B5EF4-FFF2-40B4-BE49-F238E27FC236}">
                  <a16:creationId xmlns:a16="http://schemas.microsoft.com/office/drawing/2014/main" id="{92151AEC-6366-F44C-6311-1FFF58528204}"/>
                </a:ext>
              </a:extLst>
            </p:cNvPr>
            <p:cNvSpPr/>
            <p:nvPr/>
          </p:nvSpPr>
          <p:spPr>
            <a:xfrm>
              <a:off x="2302764" y="5625083"/>
              <a:ext cx="1918970" cy="91440"/>
            </a:xfrm>
            <a:custGeom>
              <a:avLst/>
              <a:gdLst/>
              <a:ahLst/>
              <a:cxnLst/>
              <a:rect l="l" t="t" r="r" b="b"/>
              <a:pathLst>
                <a:path w="1918970" h="91439">
                  <a:moveTo>
                    <a:pt x="685800" y="0"/>
                  </a:moveTo>
                  <a:lnTo>
                    <a:pt x="0" y="0"/>
                  </a:lnTo>
                  <a:lnTo>
                    <a:pt x="0" y="25908"/>
                  </a:lnTo>
                  <a:lnTo>
                    <a:pt x="0" y="91440"/>
                  </a:lnTo>
                  <a:lnTo>
                    <a:pt x="685800" y="91440"/>
                  </a:lnTo>
                  <a:lnTo>
                    <a:pt x="685800" y="25908"/>
                  </a:lnTo>
                  <a:lnTo>
                    <a:pt x="685800" y="0"/>
                  </a:lnTo>
                  <a:close/>
                </a:path>
                <a:path w="1918970" h="91439">
                  <a:moveTo>
                    <a:pt x="1918716" y="19812"/>
                  </a:moveTo>
                  <a:lnTo>
                    <a:pt x="1232916" y="19812"/>
                  </a:lnTo>
                  <a:lnTo>
                    <a:pt x="1232916" y="76200"/>
                  </a:lnTo>
                  <a:lnTo>
                    <a:pt x="1918716" y="76200"/>
                  </a:lnTo>
                  <a:lnTo>
                    <a:pt x="1918716" y="19812"/>
                  </a:lnTo>
                  <a:close/>
                </a:path>
              </a:pathLst>
            </a:custGeom>
            <a:solidFill>
              <a:srgbClr val="E3E1E1"/>
            </a:solidFill>
          </p:spPr>
          <p:txBody>
            <a:bodyPr wrap="square" lIns="0" tIns="0" rIns="0" bIns="0" rtlCol="0"/>
            <a:lstStyle/>
            <a:p>
              <a:endParaRPr sz="1600"/>
            </a:p>
          </p:txBody>
        </p:sp>
        <p:sp>
          <p:nvSpPr>
            <p:cNvPr id="15" name="object 17">
              <a:extLst>
                <a:ext uri="{FF2B5EF4-FFF2-40B4-BE49-F238E27FC236}">
                  <a16:creationId xmlns:a16="http://schemas.microsoft.com/office/drawing/2014/main" id="{948F7AC3-D369-6810-8F18-F4E438956EC1}"/>
                </a:ext>
              </a:extLst>
            </p:cNvPr>
            <p:cNvSpPr/>
            <p:nvPr/>
          </p:nvSpPr>
          <p:spPr>
            <a:xfrm>
              <a:off x="4221479" y="5544311"/>
              <a:ext cx="548005" cy="44450"/>
            </a:xfrm>
            <a:custGeom>
              <a:avLst/>
              <a:gdLst/>
              <a:ahLst/>
              <a:cxnLst/>
              <a:rect l="l" t="t" r="r" b="b"/>
              <a:pathLst>
                <a:path w="548004" h="44450">
                  <a:moveTo>
                    <a:pt x="0" y="44450"/>
                  </a:moveTo>
                  <a:lnTo>
                    <a:pt x="547687" y="0"/>
                  </a:lnTo>
                </a:path>
              </a:pathLst>
            </a:custGeom>
            <a:ln w="3175">
              <a:solidFill>
                <a:srgbClr val="004685"/>
              </a:solidFill>
              <a:prstDash val="sysDash"/>
            </a:ln>
          </p:spPr>
          <p:txBody>
            <a:bodyPr wrap="square" lIns="0" tIns="0" rIns="0" bIns="0" rtlCol="0"/>
            <a:lstStyle/>
            <a:p>
              <a:endParaRPr sz="1600"/>
            </a:p>
          </p:txBody>
        </p:sp>
        <p:sp>
          <p:nvSpPr>
            <p:cNvPr id="16" name="object 18">
              <a:extLst>
                <a:ext uri="{FF2B5EF4-FFF2-40B4-BE49-F238E27FC236}">
                  <a16:creationId xmlns:a16="http://schemas.microsoft.com/office/drawing/2014/main" id="{63441DBD-205A-6F3D-A3CF-2FDB1E09756C}"/>
                </a:ext>
              </a:extLst>
            </p:cNvPr>
            <p:cNvSpPr/>
            <p:nvPr/>
          </p:nvSpPr>
          <p:spPr>
            <a:xfrm>
              <a:off x="3535680" y="5542787"/>
              <a:ext cx="1920239" cy="144780"/>
            </a:xfrm>
            <a:custGeom>
              <a:avLst/>
              <a:gdLst/>
              <a:ahLst/>
              <a:cxnLst/>
              <a:rect l="l" t="t" r="r" b="b"/>
              <a:pathLst>
                <a:path w="1920239" h="144779">
                  <a:moveTo>
                    <a:pt x="685800" y="45720"/>
                  </a:moveTo>
                  <a:lnTo>
                    <a:pt x="0" y="45720"/>
                  </a:lnTo>
                  <a:lnTo>
                    <a:pt x="0" y="102108"/>
                  </a:lnTo>
                  <a:lnTo>
                    <a:pt x="685800" y="102108"/>
                  </a:lnTo>
                  <a:lnTo>
                    <a:pt x="685800" y="45720"/>
                  </a:lnTo>
                  <a:close/>
                </a:path>
                <a:path w="1920239" h="144779">
                  <a:moveTo>
                    <a:pt x="1920240" y="0"/>
                  </a:moveTo>
                  <a:lnTo>
                    <a:pt x="1234440" y="0"/>
                  </a:lnTo>
                  <a:lnTo>
                    <a:pt x="1234440" y="94488"/>
                  </a:lnTo>
                  <a:lnTo>
                    <a:pt x="1234440" y="144780"/>
                  </a:lnTo>
                  <a:lnTo>
                    <a:pt x="1920240" y="144780"/>
                  </a:lnTo>
                  <a:lnTo>
                    <a:pt x="1920240" y="94488"/>
                  </a:lnTo>
                  <a:lnTo>
                    <a:pt x="1920240" y="0"/>
                  </a:lnTo>
                  <a:close/>
                </a:path>
              </a:pathLst>
            </a:custGeom>
            <a:solidFill>
              <a:srgbClr val="E3E1E1"/>
            </a:solidFill>
          </p:spPr>
          <p:txBody>
            <a:bodyPr wrap="square" lIns="0" tIns="0" rIns="0" bIns="0" rtlCol="0"/>
            <a:lstStyle/>
            <a:p>
              <a:endParaRPr sz="1600"/>
            </a:p>
          </p:txBody>
        </p:sp>
        <p:sp>
          <p:nvSpPr>
            <p:cNvPr id="17" name="object 19">
              <a:extLst>
                <a:ext uri="{FF2B5EF4-FFF2-40B4-BE49-F238E27FC236}">
                  <a16:creationId xmlns:a16="http://schemas.microsoft.com/office/drawing/2014/main" id="{DAF93E7C-0563-020F-ED10-205E38A4314D}"/>
                </a:ext>
              </a:extLst>
            </p:cNvPr>
            <p:cNvSpPr/>
            <p:nvPr/>
          </p:nvSpPr>
          <p:spPr>
            <a:xfrm>
              <a:off x="2302764" y="5564123"/>
              <a:ext cx="685800" cy="60960"/>
            </a:xfrm>
            <a:custGeom>
              <a:avLst/>
              <a:gdLst/>
              <a:ahLst/>
              <a:cxnLst/>
              <a:rect l="l" t="t" r="r" b="b"/>
              <a:pathLst>
                <a:path w="685800" h="60960">
                  <a:moveTo>
                    <a:pt x="0" y="60959"/>
                  </a:moveTo>
                  <a:lnTo>
                    <a:pt x="685800" y="60959"/>
                  </a:lnTo>
                  <a:lnTo>
                    <a:pt x="685800" y="0"/>
                  </a:lnTo>
                  <a:lnTo>
                    <a:pt x="0" y="0"/>
                  </a:lnTo>
                  <a:lnTo>
                    <a:pt x="0" y="60959"/>
                  </a:lnTo>
                  <a:close/>
                </a:path>
              </a:pathLst>
            </a:custGeom>
            <a:solidFill>
              <a:srgbClr val="C2DAEF"/>
            </a:solidFill>
          </p:spPr>
          <p:txBody>
            <a:bodyPr wrap="square" lIns="0" tIns="0" rIns="0" bIns="0" rtlCol="0"/>
            <a:lstStyle/>
            <a:p>
              <a:endParaRPr sz="1600"/>
            </a:p>
          </p:txBody>
        </p:sp>
        <p:sp>
          <p:nvSpPr>
            <p:cNvPr id="18" name="object 20">
              <a:extLst>
                <a:ext uri="{FF2B5EF4-FFF2-40B4-BE49-F238E27FC236}">
                  <a16:creationId xmlns:a16="http://schemas.microsoft.com/office/drawing/2014/main" id="{1C8A6B4A-A046-930D-D159-F8742B8FF0A4}"/>
                </a:ext>
              </a:extLst>
            </p:cNvPr>
            <p:cNvSpPr/>
            <p:nvPr/>
          </p:nvSpPr>
          <p:spPr>
            <a:xfrm>
              <a:off x="2987040" y="5315711"/>
              <a:ext cx="548005" cy="57150"/>
            </a:xfrm>
            <a:custGeom>
              <a:avLst/>
              <a:gdLst/>
              <a:ahLst/>
              <a:cxnLst/>
              <a:rect l="l" t="t" r="r" b="b"/>
              <a:pathLst>
                <a:path w="548004" h="57150">
                  <a:moveTo>
                    <a:pt x="0" y="57150"/>
                  </a:moveTo>
                  <a:lnTo>
                    <a:pt x="547687" y="0"/>
                  </a:lnTo>
                </a:path>
              </a:pathLst>
            </a:custGeom>
            <a:ln w="3175">
              <a:solidFill>
                <a:srgbClr val="004685"/>
              </a:solidFill>
              <a:prstDash val="sysDash"/>
            </a:ln>
          </p:spPr>
          <p:txBody>
            <a:bodyPr wrap="square" lIns="0" tIns="0" rIns="0" bIns="0" rtlCol="0"/>
            <a:lstStyle/>
            <a:p>
              <a:endParaRPr sz="1600"/>
            </a:p>
          </p:txBody>
        </p:sp>
        <p:sp>
          <p:nvSpPr>
            <p:cNvPr id="19" name="object 21">
              <a:extLst>
                <a:ext uri="{FF2B5EF4-FFF2-40B4-BE49-F238E27FC236}">
                  <a16:creationId xmlns:a16="http://schemas.microsoft.com/office/drawing/2014/main" id="{A339D5FE-961B-B7E9-9F30-9AF5AD8E5E05}"/>
                </a:ext>
              </a:extLst>
            </p:cNvPr>
            <p:cNvSpPr/>
            <p:nvPr/>
          </p:nvSpPr>
          <p:spPr>
            <a:xfrm>
              <a:off x="2302764" y="5372099"/>
              <a:ext cx="1918970" cy="216535"/>
            </a:xfrm>
            <a:custGeom>
              <a:avLst/>
              <a:gdLst/>
              <a:ahLst/>
              <a:cxnLst/>
              <a:rect l="l" t="t" r="r" b="b"/>
              <a:pathLst>
                <a:path w="1918970" h="216535">
                  <a:moveTo>
                    <a:pt x="685800" y="0"/>
                  </a:moveTo>
                  <a:lnTo>
                    <a:pt x="0" y="0"/>
                  </a:lnTo>
                  <a:lnTo>
                    <a:pt x="0" y="192024"/>
                  </a:lnTo>
                  <a:lnTo>
                    <a:pt x="685800" y="192024"/>
                  </a:lnTo>
                  <a:lnTo>
                    <a:pt x="685800" y="0"/>
                  </a:lnTo>
                  <a:close/>
                </a:path>
                <a:path w="1918970" h="216535">
                  <a:moveTo>
                    <a:pt x="1918716" y="166116"/>
                  </a:moveTo>
                  <a:lnTo>
                    <a:pt x="1232916" y="166116"/>
                  </a:lnTo>
                  <a:lnTo>
                    <a:pt x="1232916" y="216408"/>
                  </a:lnTo>
                  <a:lnTo>
                    <a:pt x="1918716" y="216408"/>
                  </a:lnTo>
                  <a:lnTo>
                    <a:pt x="1918716" y="166116"/>
                  </a:lnTo>
                  <a:close/>
                </a:path>
              </a:pathLst>
            </a:custGeom>
            <a:solidFill>
              <a:srgbClr val="C2DAEF"/>
            </a:solidFill>
          </p:spPr>
          <p:txBody>
            <a:bodyPr wrap="square" lIns="0" tIns="0" rIns="0" bIns="0" rtlCol="0"/>
            <a:lstStyle/>
            <a:p>
              <a:endParaRPr sz="1600"/>
            </a:p>
          </p:txBody>
        </p:sp>
        <p:sp>
          <p:nvSpPr>
            <p:cNvPr id="20" name="object 22">
              <a:extLst>
                <a:ext uri="{FF2B5EF4-FFF2-40B4-BE49-F238E27FC236}">
                  <a16:creationId xmlns:a16="http://schemas.microsoft.com/office/drawing/2014/main" id="{57250C94-9793-AB57-5E99-EF9FB7694437}"/>
                </a:ext>
              </a:extLst>
            </p:cNvPr>
            <p:cNvSpPr/>
            <p:nvPr/>
          </p:nvSpPr>
          <p:spPr>
            <a:xfrm>
              <a:off x="4221479" y="5250179"/>
              <a:ext cx="548005" cy="65405"/>
            </a:xfrm>
            <a:custGeom>
              <a:avLst/>
              <a:gdLst/>
              <a:ahLst/>
              <a:cxnLst/>
              <a:rect l="l" t="t" r="r" b="b"/>
              <a:pathLst>
                <a:path w="548004" h="65404">
                  <a:moveTo>
                    <a:pt x="0" y="65087"/>
                  </a:moveTo>
                  <a:lnTo>
                    <a:pt x="547687" y="0"/>
                  </a:lnTo>
                </a:path>
              </a:pathLst>
            </a:custGeom>
            <a:ln w="3175">
              <a:solidFill>
                <a:srgbClr val="004685"/>
              </a:solidFill>
              <a:prstDash val="sysDash"/>
            </a:ln>
          </p:spPr>
          <p:txBody>
            <a:bodyPr wrap="square" lIns="0" tIns="0" rIns="0" bIns="0" rtlCol="0"/>
            <a:lstStyle/>
            <a:p>
              <a:endParaRPr sz="1600"/>
            </a:p>
          </p:txBody>
        </p:sp>
        <p:sp>
          <p:nvSpPr>
            <p:cNvPr id="21" name="object 23">
              <a:extLst>
                <a:ext uri="{FF2B5EF4-FFF2-40B4-BE49-F238E27FC236}">
                  <a16:creationId xmlns:a16="http://schemas.microsoft.com/office/drawing/2014/main" id="{D830BD81-E2AB-4E11-3442-2D8D4D6CFFCA}"/>
                </a:ext>
              </a:extLst>
            </p:cNvPr>
            <p:cNvSpPr/>
            <p:nvPr/>
          </p:nvSpPr>
          <p:spPr>
            <a:xfrm>
              <a:off x="3535680" y="5250179"/>
              <a:ext cx="1920239" cy="292735"/>
            </a:xfrm>
            <a:custGeom>
              <a:avLst/>
              <a:gdLst/>
              <a:ahLst/>
              <a:cxnLst/>
              <a:rect l="l" t="t" r="r" b="b"/>
              <a:pathLst>
                <a:path w="1920239" h="292735">
                  <a:moveTo>
                    <a:pt x="685800" y="65532"/>
                  </a:moveTo>
                  <a:lnTo>
                    <a:pt x="0" y="65532"/>
                  </a:lnTo>
                  <a:lnTo>
                    <a:pt x="0" y="288036"/>
                  </a:lnTo>
                  <a:lnTo>
                    <a:pt x="685800" y="288036"/>
                  </a:lnTo>
                  <a:lnTo>
                    <a:pt x="685800" y="65532"/>
                  </a:lnTo>
                  <a:close/>
                </a:path>
                <a:path w="1920239" h="292735">
                  <a:moveTo>
                    <a:pt x="1920240" y="0"/>
                  </a:moveTo>
                  <a:lnTo>
                    <a:pt x="1234440" y="0"/>
                  </a:lnTo>
                  <a:lnTo>
                    <a:pt x="1234440" y="259080"/>
                  </a:lnTo>
                  <a:lnTo>
                    <a:pt x="1234440" y="292608"/>
                  </a:lnTo>
                  <a:lnTo>
                    <a:pt x="1920240" y="292608"/>
                  </a:lnTo>
                  <a:lnTo>
                    <a:pt x="1920240" y="259080"/>
                  </a:lnTo>
                  <a:lnTo>
                    <a:pt x="1920240" y="0"/>
                  </a:lnTo>
                  <a:close/>
                </a:path>
              </a:pathLst>
            </a:custGeom>
            <a:solidFill>
              <a:srgbClr val="C2DAEF"/>
            </a:solidFill>
          </p:spPr>
          <p:txBody>
            <a:bodyPr wrap="square" lIns="0" tIns="0" rIns="0" bIns="0" rtlCol="0"/>
            <a:lstStyle/>
            <a:p>
              <a:endParaRPr sz="1600"/>
            </a:p>
          </p:txBody>
        </p:sp>
        <p:sp>
          <p:nvSpPr>
            <p:cNvPr id="22" name="object 24">
              <a:extLst>
                <a:ext uri="{FF2B5EF4-FFF2-40B4-BE49-F238E27FC236}">
                  <a16:creationId xmlns:a16="http://schemas.microsoft.com/office/drawing/2014/main" id="{35A802E9-D996-4380-7EAB-28B3D84B0680}"/>
                </a:ext>
              </a:extLst>
            </p:cNvPr>
            <p:cNvSpPr/>
            <p:nvPr/>
          </p:nvSpPr>
          <p:spPr>
            <a:xfrm>
              <a:off x="7237476" y="3261359"/>
              <a:ext cx="684530" cy="1297305"/>
            </a:xfrm>
            <a:custGeom>
              <a:avLst/>
              <a:gdLst/>
              <a:ahLst/>
              <a:cxnLst/>
              <a:rect l="l" t="t" r="r" b="b"/>
              <a:pathLst>
                <a:path w="684529" h="1297304">
                  <a:moveTo>
                    <a:pt x="684276" y="0"/>
                  </a:moveTo>
                  <a:lnTo>
                    <a:pt x="0" y="0"/>
                  </a:lnTo>
                  <a:lnTo>
                    <a:pt x="0" y="1296924"/>
                  </a:lnTo>
                  <a:lnTo>
                    <a:pt x="684276" y="1296924"/>
                  </a:lnTo>
                  <a:lnTo>
                    <a:pt x="684276" y="0"/>
                  </a:lnTo>
                  <a:close/>
                </a:path>
              </a:pathLst>
            </a:custGeom>
            <a:solidFill>
              <a:schemeClr val="accent6">
                <a:lumMod val="60000"/>
                <a:lumOff val="40000"/>
              </a:schemeClr>
            </a:solidFill>
          </p:spPr>
          <p:txBody>
            <a:bodyPr wrap="square" lIns="0" tIns="0" rIns="0" bIns="0" rtlCol="0"/>
            <a:lstStyle/>
            <a:p>
              <a:endParaRPr sz="1600"/>
            </a:p>
          </p:txBody>
        </p:sp>
        <p:sp>
          <p:nvSpPr>
            <p:cNvPr id="23" name="object 25">
              <a:extLst>
                <a:ext uri="{FF2B5EF4-FFF2-40B4-BE49-F238E27FC236}">
                  <a16:creationId xmlns:a16="http://schemas.microsoft.com/office/drawing/2014/main" id="{D05E4953-719D-F3BC-1219-9EF515652451}"/>
                </a:ext>
              </a:extLst>
            </p:cNvPr>
            <p:cNvSpPr/>
            <p:nvPr/>
          </p:nvSpPr>
          <p:spPr>
            <a:xfrm>
              <a:off x="7237476" y="2606039"/>
              <a:ext cx="684530" cy="655320"/>
            </a:xfrm>
            <a:custGeom>
              <a:avLst/>
              <a:gdLst/>
              <a:ahLst/>
              <a:cxnLst/>
              <a:rect l="l" t="t" r="r" b="b"/>
              <a:pathLst>
                <a:path w="684529" h="655320">
                  <a:moveTo>
                    <a:pt x="684276" y="0"/>
                  </a:moveTo>
                  <a:lnTo>
                    <a:pt x="0" y="0"/>
                  </a:lnTo>
                  <a:lnTo>
                    <a:pt x="0" y="655320"/>
                  </a:lnTo>
                  <a:lnTo>
                    <a:pt x="684276" y="655320"/>
                  </a:lnTo>
                  <a:lnTo>
                    <a:pt x="684276" y="0"/>
                  </a:lnTo>
                  <a:close/>
                </a:path>
              </a:pathLst>
            </a:custGeom>
            <a:solidFill>
              <a:schemeClr val="accent3">
                <a:lumMod val="50000"/>
              </a:schemeClr>
            </a:solidFill>
          </p:spPr>
          <p:txBody>
            <a:bodyPr wrap="square" lIns="0" tIns="0" rIns="0" bIns="0" rtlCol="0"/>
            <a:lstStyle/>
            <a:p>
              <a:endParaRPr sz="1600" dirty="0"/>
            </a:p>
          </p:txBody>
        </p:sp>
        <p:sp>
          <p:nvSpPr>
            <p:cNvPr id="24" name="object 26">
              <a:extLst>
                <a:ext uri="{FF2B5EF4-FFF2-40B4-BE49-F238E27FC236}">
                  <a16:creationId xmlns:a16="http://schemas.microsoft.com/office/drawing/2014/main" id="{06B13E54-E32F-0238-C93B-B8A7BCBB8E65}"/>
                </a:ext>
              </a:extLst>
            </p:cNvPr>
            <p:cNvSpPr/>
            <p:nvPr/>
          </p:nvSpPr>
          <p:spPr>
            <a:xfrm>
              <a:off x="2028444" y="5800344"/>
              <a:ext cx="6167755" cy="0"/>
            </a:xfrm>
            <a:custGeom>
              <a:avLst/>
              <a:gdLst/>
              <a:ahLst/>
              <a:cxnLst/>
              <a:rect l="l" t="t" r="r" b="b"/>
              <a:pathLst>
                <a:path w="6167755">
                  <a:moveTo>
                    <a:pt x="0" y="0"/>
                  </a:moveTo>
                  <a:lnTo>
                    <a:pt x="330707" y="0"/>
                  </a:lnTo>
                </a:path>
                <a:path w="6167755">
                  <a:moveTo>
                    <a:pt x="559307" y="0"/>
                  </a:moveTo>
                  <a:lnTo>
                    <a:pt x="1563623" y="0"/>
                  </a:lnTo>
                </a:path>
                <a:path w="6167755">
                  <a:moveTo>
                    <a:pt x="1792223" y="0"/>
                  </a:moveTo>
                  <a:lnTo>
                    <a:pt x="2798064" y="0"/>
                  </a:lnTo>
                </a:path>
                <a:path w="6167755">
                  <a:moveTo>
                    <a:pt x="3026664" y="0"/>
                  </a:moveTo>
                  <a:lnTo>
                    <a:pt x="6167628" y="0"/>
                  </a:lnTo>
                </a:path>
              </a:pathLst>
            </a:custGeom>
            <a:ln w="9525">
              <a:solidFill>
                <a:srgbClr val="004685"/>
              </a:solidFill>
            </a:ln>
          </p:spPr>
          <p:txBody>
            <a:bodyPr wrap="square" lIns="0" tIns="0" rIns="0" bIns="0" rtlCol="0"/>
            <a:lstStyle/>
            <a:p>
              <a:endParaRPr sz="1600"/>
            </a:p>
          </p:txBody>
        </p:sp>
      </p:grpSp>
      <p:sp>
        <p:nvSpPr>
          <p:cNvPr id="25" name="object 27">
            <a:extLst>
              <a:ext uri="{FF2B5EF4-FFF2-40B4-BE49-F238E27FC236}">
                <a16:creationId xmlns:a16="http://schemas.microsoft.com/office/drawing/2014/main" id="{5577485D-FCD9-2F15-71BB-D1D03C351FA4}"/>
              </a:ext>
            </a:extLst>
          </p:cNvPr>
          <p:cNvSpPr/>
          <p:nvPr/>
        </p:nvSpPr>
        <p:spPr>
          <a:xfrm>
            <a:off x="2342161" y="4575047"/>
            <a:ext cx="548005" cy="135255"/>
          </a:xfrm>
          <a:custGeom>
            <a:avLst/>
            <a:gdLst/>
            <a:ahLst/>
            <a:cxnLst/>
            <a:rect l="l" t="t" r="r" b="b"/>
            <a:pathLst>
              <a:path w="548004" h="135254">
                <a:moveTo>
                  <a:pt x="0" y="134937"/>
                </a:moveTo>
                <a:lnTo>
                  <a:pt x="547687" y="0"/>
                </a:lnTo>
              </a:path>
            </a:pathLst>
          </a:custGeom>
          <a:ln w="3175">
            <a:solidFill>
              <a:srgbClr val="C7C5C5"/>
            </a:solidFill>
            <a:prstDash val="sysDash"/>
          </a:ln>
        </p:spPr>
        <p:txBody>
          <a:bodyPr wrap="square" lIns="0" tIns="0" rIns="0" bIns="0" rtlCol="0"/>
          <a:lstStyle/>
          <a:p>
            <a:endParaRPr sz="1600"/>
          </a:p>
        </p:txBody>
      </p:sp>
      <p:sp>
        <p:nvSpPr>
          <p:cNvPr id="26" name="object 28">
            <a:extLst>
              <a:ext uri="{FF2B5EF4-FFF2-40B4-BE49-F238E27FC236}">
                <a16:creationId xmlns:a16="http://schemas.microsoft.com/office/drawing/2014/main" id="{30E3687C-BF29-5EA0-F9ED-9B86945EE5CF}"/>
              </a:ext>
            </a:extLst>
          </p:cNvPr>
          <p:cNvSpPr/>
          <p:nvPr/>
        </p:nvSpPr>
        <p:spPr>
          <a:xfrm>
            <a:off x="2342161" y="4262628"/>
            <a:ext cx="548005" cy="177800"/>
          </a:xfrm>
          <a:custGeom>
            <a:avLst/>
            <a:gdLst/>
            <a:ahLst/>
            <a:cxnLst/>
            <a:rect l="l" t="t" r="r" b="b"/>
            <a:pathLst>
              <a:path w="548004" h="177800">
                <a:moveTo>
                  <a:pt x="0" y="177800"/>
                </a:moveTo>
                <a:lnTo>
                  <a:pt x="547687" y="0"/>
                </a:lnTo>
              </a:path>
            </a:pathLst>
          </a:custGeom>
          <a:ln w="3175">
            <a:solidFill>
              <a:srgbClr val="004685"/>
            </a:solidFill>
            <a:prstDash val="sysDash"/>
          </a:ln>
        </p:spPr>
        <p:txBody>
          <a:bodyPr wrap="square" lIns="0" tIns="0" rIns="0" bIns="0" rtlCol="0"/>
          <a:lstStyle/>
          <a:p>
            <a:endParaRPr sz="1600"/>
          </a:p>
        </p:txBody>
      </p:sp>
      <p:sp>
        <p:nvSpPr>
          <p:cNvPr id="27" name="object 29">
            <a:extLst>
              <a:ext uri="{FF2B5EF4-FFF2-40B4-BE49-F238E27FC236}">
                <a16:creationId xmlns:a16="http://schemas.microsoft.com/office/drawing/2014/main" id="{16CDE88F-83C7-C755-3F7F-FC698A18F508}"/>
              </a:ext>
            </a:extLst>
          </p:cNvPr>
          <p:cNvSpPr/>
          <p:nvPr/>
        </p:nvSpPr>
        <p:spPr>
          <a:xfrm>
            <a:off x="1107721" y="4709159"/>
            <a:ext cx="548005" cy="132080"/>
          </a:xfrm>
          <a:custGeom>
            <a:avLst/>
            <a:gdLst/>
            <a:ahLst/>
            <a:cxnLst/>
            <a:rect l="l" t="t" r="r" b="b"/>
            <a:pathLst>
              <a:path w="548004" h="132079">
                <a:moveTo>
                  <a:pt x="0" y="131762"/>
                </a:moveTo>
                <a:lnTo>
                  <a:pt x="547687" y="0"/>
                </a:lnTo>
              </a:path>
            </a:pathLst>
          </a:custGeom>
          <a:ln w="3175">
            <a:solidFill>
              <a:srgbClr val="C7C5C5"/>
            </a:solidFill>
            <a:prstDash val="sysDash"/>
          </a:ln>
        </p:spPr>
        <p:txBody>
          <a:bodyPr wrap="square" lIns="0" tIns="0" rIns="0" bIns="0" rtlCol="0"/>
          <a:lstStyle/>
          <a:p>
            <a:endParaRPr sz="1600"/>
          </a:p>
        </p:txBody>
      </p:sp>
      <p:sp>
        <p:nvSpPr>
          <p:cNvPr id="28" name="object 30">
            <a:extLst>
              <a:ext uri="{FF2B5EF4-FFF2-40B4-BE49-F238E27FC236}">
                <a16:creationId xmlns:a16="http://schemas.microsoft.com/office/drawing/2014/main" id="{095952AC-3C52-7B45-4D16-4F94335D741A}"/>
              </a:ext>
            </a:extLst>
          </p:cNvPr>
          <p:cNvSpPr txBox="1"/>
          <p:nvPr/>
        </p:nvSpPr>
        <p:spPr>
          <a:xfrm>
            <a:off x="5358158" y="5185409"/>
            <a:ext cx="684530" cy="283411"/>
          </a:xfrm>
          <a:prstGeom prst="rect">
            <a:avLst/>
          </a:prstGeom>
          <a:solidFill>
            <a:srgbClr val="756F6F"/>
          </a:solidFill>
        </p:spPr>
        <p:txBody>
          <a:bodyPr vert="horz" wrap="square" lIns="0" tIns="97790" rIns="0" bIns="0" rtlCol="0">
            <a:spAutoFit/>
          </a:bodyPr>
          <a:lstStyle/>
          <a:p>
            <a:pPr marL="207010">
              <a:lnSpc>
                <a:spcPct val="100000"/>
              </a:lnSpc>
              <a:spcBef>
                <a:spcPts val="770"/>
              </a:spcBef>
            </a:pPr>
            <a:r>
              <a:rPr sz="1200" spc="-25" dirty="0">
                <a:solidFill>
                  <a:srgbClr val="FFFFFF"/>
                </a:solidFill>
                <a:latin typeface="Gill Sans MT"/>
                <a:cs typeface="Gill Sans MT"/>
              </a:rPr>
              <a:t>181</a:t>
            </a:r>
            <a:endParaRPr sz="1200">
              <a:latin typeface="Gill Sans MT"/>
              <a:cs typeface="Gill Sans MT"/>
            </a:endParaRPr>
          </a:p>
        </p:txBody>
      </p:sp>
      <p:sp>
        <p:nvSpPr>
          <p:cNvPr id="29" name="object 31">
            <a:extLst>
              <a:ext uri="{FF2B5EF4-FFF2-40B4-BE49-F238E27FC236}">
                <a16:creationId xmlns:a16="http://schemas.microsoft.com/office/drawing/2014/main" id="{05072992-6F59-E7D2-CBFF-DBE091DD79F0}"/>
              </a:ext>
            </a:extLst>
          </p:cNvPr>
          <p:cNvSpPr txBox="1"/>
          <p:nvPr/>
        </p:nvSpPr>
        <p:spPr>
          <a:xfrm>
            <a:off x="5358158" y="4785359"/>
            <a:ext cx="684530" cy="280846"/>
          </a:xfrm>
          <a:prstGeom prst="rect">
            <a:avLst/>
          </a:prstGeom>
          <a:solidFill>
            <a:srgbClr val="E3E1E1"/>
          </a:solidFill>
        </p:spPr>
        <p:txBody>
          <a:bodyPr vert="horz" wrap="square" lIns="0" tIns="95250" rIns="0" bIns="0" rtlCol="0">
            <a:spAutoFit/>
          </a:bodyPr>
          <a:lstStyle/>
          <a:p>
            <a:pPr marL="207010">
              <a:lnSpc>
                <a:spcPct val="100000"/>
              </a:lnSpc>
              <a:spcBef>
                <a:spcPts val="750"/>
              </a:spcBef>
            </a:pPr>
            <a:r>
              <a:rPr sz="1200" spc="-25" dirty="0">
                <a:solidFill>
                  <a:srgbClr val="004685"/>
                </a:solidFill>
                <a:latin typeface="Gill Sans MT"/>
                <a:cs typeface="Gill Sans MT"/>
              </a:rPr>
              <a:t>201</a:t>
            </a:r>
            <a:endParaRPr sz="1200">
              <a:latin typeface="Gill Sans MT"/>
              <a:cs typeface="Gill Sans MT"/>
            </a:endParaRPr>
          </a:p>
        </p:txBody>
      </p:sp>
      <p:sp>
        <p:nvSpPr>
          <p:cNvPr id="30" name="object 32">
            <a:extLst>
              <a:ext uri="{FF2B5EF4-FFF2-40B4-BE49-F238E27FC236}">
                <a16:creationId xmlns:a16="http://schemas.microsoft.com/office/drawing/2014/main" id="{35D1312B-A1E1-0148-5D01-C51A0D3B32B4}"/>
              </a:ext>
            </a:extLst>
          </p:cNvPr>
          <p:cNvSpPr txBox="1"/>
          <p:nvPr/>
        </p:nvSpPr>
        <p:spPr>
          <a:xfrm>
            <a:off x="423446" y="5185409"/>
            <a:ext cx="685800" cy="190565"/>
          </a:xfrm>
          <a:prstGeom prst="rect">
            <a:avLst/>
          </a:prstGeom>
        </p:spPr>
        <p:txBody>
          <a:bodyPr vert="horz" wrap="square" lIns="0" tIns="0" rIns="0" bIns="0" rtlCol="0">
            <a:spAutoFit/>
          </a:bodyPr>
          <a:lstStyle/>
          <a:p>
            <a:pPr marL="36195">
              <a:lnSpc>
                <a:spcPts val="1565"/>
              </a:lnSpc>
            </a:pPr>
            <a:r>
              <a:rPr sz="1200" spc="-25" dirty="0">
                <a:solidFill>
                  <a:srgbClr val="004685"/>
                </a:solidFill>
                <a:latin typeface="Gill Sans MT"/>
                <a:cs typeface="Gill Sans MT"/>
              </a:rPr>
              <a:t>120</a:t>
            </a:r>
            <a:endParaRPr sz="1200">
              <a:latin typeface="Gill Sans MT"/>
              <a:cs typeface="Gill Sans MT"/>
            </a:endParaRPr>
          </a:p>
        </p:txBody>
      </p:sp>
      <p:sp>
        <p:nvSpPr>
          <p:cNvPr id="31" name="object 33">
            <a:extLst>
              <a:ext uri="{FF2B5EF4-FFF2-40B4-BE49-F238E27FC236}">
                <a16:creationId xmlns:a16="http://schemas.microsoft.com/office/drawing/2014/main" id="{82ABBFAA-0722-EB72-B77F-3FF1739DE7CD}"/>
              </a:ext>
            </a:extLst>
          </p:cNvPr>
          <p:cNvSpPr txBox="1"/>
          <p:nvPr/>
        </p:nvSpPr>
        <p:spPr>
          <a:xfrm>
            <a:off x="1852164" y="5111897"/>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4685"/>
                </a:solidFill>
                <a:latin typeface="Gill Sans MT"/>
                <a:cs typeface="Gill Sans MT"/>
              </a:rPr>
              <a:t>129</a:t>
            </a:r>
            <a:endParaRPr sz="1200">
              <a:latin typeface="Gill Sans MT"/>
              <a:cs typeface="Gill Sans MT"/>
            </a:endParaRPr>
          </a:p>
        </p:txBody>
      </p:sp>
      <p:sp>
        <p:nvSpPr>
          <p:cNvPr id="32" name="object 34">
            <a:extLst>
              <a:ext uri="{FF2B5EF4-FFF2-40B4-BE49-F238E27FC236}">
                <a16:creationId xmlns:a16="http://schemas.microsoft.com/office/drawing/2014/main" id="{DA2F9614-9772-B612-10D6-BF8306990560}"/>
              </a:ext>
            </a:extLst>
          </p:cNvPr>
          <p:cNvSpPr txBox="1"/>
          <p:nvPr/>
        </p:nvSpPr>
        <p:spPr>
          <a:xfrm>
            <a:off x="2890802" y="5039867"/>
            <a:ext cx="685800" cy="213520"/>
          </a:xfrm>
          <a:prstGeom prst="rect">
            <a:avLst/>
          </a:prstGeom>
        </p:spPr>
        <p:txBody>
          <a:bodyPr vert="horz" wrap="square" lIns="0" tIns="28575" rIns="0" bIns="0" rtlCol="0">
            <a:spAutoFit/>
          </a:bodyPr>
          <a:lstStyle/>
          <a:p>
            <a:pPr marL="207010">
              <a:lnSpc>
                <a:spcPct val="100000"/>
              </a:lnSpc>
              <a:spcBef>
                <a:spcPts val="225"/>
              </a:spcBef>
            </a:pPr>
            <a:r>
              <a:rPr sz="1200" spc="-25" dirty="0">
                <a:solidFill>
                  <a:srgbClr val="004685"/>
                </a:solidFill>
                <a:latin typeface="Gill Sans MT"/>
                <a:cs typeface="Gill Sans MT"/>
              </a:rPr>
              <a:t>139</a:t>
            </a:r>
            <a:endParaRPr sz="1200">
              <a:latin typeface="Gill Sans MT"/>
              <a:cs typeface="Gill Sans MT"/>
            </a:endParaRPr>
          </a:p>
        </p:txBody>
      </p:sp>
      <p:sp>
        <p:nvSpPr>
          <p:cNvPr id="33" name="object 35">
            <a:extLst>
              <a:ext uri="{FF2B5EF4-FFF2-40B4-BE49-F238E27FC236}">
                <a16:creationId xmlns:a16="http://schemas.microsoft.com/office/drawing/2014/main" id="{ABE1B298-0290-C5CB-6B32-592366B2D562}"/>
              </a:ext>
            </a:extLst>
          </p:cNvPr>
          <p:cNvSpPr txBox="1"/>
          <p:nvPr/>
        </p:nvSpPr>
        <p:spPr>
          <a:xfrm>
            <a:off x="5358158" y="4347972"/>
            <a:ext cx="684530" cy="287899"/>
          </a:xfrm>
          <a:prstGeom prst="rect">
            <a:avLst/>
          </a:prstGeom>
          <a:solidFill>
            <a:schemeClr val="accent5">
              <a:lumMod val="40000"/>
              <a:lumOff val="60000"/>
            </a:schemeClr>
          </a:solidFill>
        </p:spPr>
        <p:txBody>
          <a:bodyPr vert="horz" wrap="square" lIns="0" tIns="102235" rIns="0" bIns="0" rtlCol="0">
            <a:spAutoFit/>
          </a:bodyPr>
          <a:lstStyle/>
          <a:p>
            <a:pPr marL="207010">
              <a:lnSpc>
                <a:spcPct val="100000"/>
              </a:lnSpc>
              <a:spcBef>
                <a:spcPts val="805"/>
              </a:spcBef>
            </a:pPr>
            <a:r>
              <a:rPr sz="1200" spc="-25" dirty="0">
                <a:latin typeface="Gill Sans MT"/>
                <a:cs typeface="Gill Sans MT"/>
              </a:rPr>
              <a:t>207</a:t>
            </a:r>
            <a:endParaRPr sz="1200">
              <a:latin typeface="Gill Sans MT"/>
              <a:cs typeface="Gill Sans MT"/>
            </a:endParaRPr>
          </a:p>
        </p:txBody>
      </p:sp>
      <p:sp>
        <p:nvSpPr>
          <p:cNvPr id="34" name="object 36">
            <a:extLst>
              <a:ext uri="{FF2B5EF4-FFF2-40B4-BE49-F238E27FC236}">
                <a16:creationId xmlns:a16="http://schemas.microsoft.com/office/drawing/2014/main" id="{49E74851-101D-34EC-86FA-E91F31CCB1C6}"/>
              </a:ext>
            </a:extLst>
          </p:cNvPr>
          <p:cNvSpPr txBox="1"/>
          <p:nvPr/>
        </p:nvSpPr>
        <p:spPr>
          <a:xfrm>
            <a:off x="423446" y="4841747"/>
            <a:ext cx="685800" cy="228909"/>
          </a:xfrm>
          <a:prstGeom prst="rect">
            <a:avLst/>
          </a:prstGeom>
          <a:solidFill>
            <a:schemeClr val="accent6">
              <a:lumMod val="60000"/>
              <a:lumOff val="40000"/>
            </a:schemeClr>
          </a:solidFill>
        </p:spPr>
        <p:txBody>
          <a:bodyPr vert="horz" wrap="square" lIns="0" tIns="43815" rIns="0" bIns="0" rtlCol="0">
            <a:spAutoFit/>
          </a:bodyPr>
          <a:lstStyle/>
          <a:p>
            <a:pPr marL="207645">
              <a:lnSpc>
                <a:spcPct val="100000"/>
              </a:lnSpc>
              <a:spcBef>
                <a:spcPts val="345"/>
              </a:spcBef>
            </a:pPr>
            <a:r>
              <a:rPr sz="1200" spc="-25" dirty="0">
                <a:latin typeface="Gill Sans MT"/>
                <a:cs typeface="Gill Sans MT"/>
              </a:rPr>
              <a:t>152</a:t>
            </a:r>
            <a:endParaRPr sz="1200" dirty="0">
              <a:latin typeface="Gill Sans MT"/>
              <a:cs typeface="Gill Sans MT"/>
            </a:endParaRPr>
          </a:p>
        </p:txBody>
      </p:sp>
      <p:sp>
        <p:nvSpPr>
          <p:cNvPr id="35" name="object 37">
            <a:extLst>
              <a:ext uri="{FF2B5EF4-FFF2-40B4-BE49-F238E27FC236}">
                <a16:creationId xmlns:a16="http://schemas.microsoft.com/office/drawing/2014/main" id="{82BCD8E4-7E71-C06D-AEB0-B3E3CFF40DCD}"/>
              </a:ext>
            </a:extLst>
          </p:cNvPr>
          <p:cNvSpPr txBox="1"/>
          <p:nvPr/>
        </p:nvSpPr>
        <p:spPr>
          <a:xfrm>
            <a:off x="1656361" y="4710684"/>
            <a:ext cx="685800" cy="264175"/>
          </a:xfrm>
          <a:prstGeom prst="rect">
            <a:avLst/>
          </a:prstGeom>
          <a:solidFill>
            <a:schemeClr val="accent6">
              <a:lumMod val="60000"/>
              <a:lumOff val="40000"/>
            </a:schemeClr>
          </a:solidFill>
        </p:spPr>
        <p:txBody>
          <a:bodyPr vert="horz" wrap="square" lIns="0" tIns="78740" rIns="0" bIns="0" rtlCol="0">
            <a:spAutoFit/>
          </a:bodyPr>
          <a:lstStyle/>
          <a:p>
            <a:pPr marL="208279">
              <a:lnSpc>
                <a:spcPct val="100000"/>
              </a:lnSpc>
              <a:spcBef>
                <a:spcPts val="620"/>
              </a:spcBef>
            </a:pPr>
            <a:r>
              <a:rPr sz="1200" spc="-25" dirty="0">
                <a:latin typeface="Gill Sans MT"/>
                <a:cs typeface="Gill Sans MT"/>
              </a:rPr>
              <a:t>187</a:t>
            </a:r>
            <a:endParaRPr sz="1200">
              <a:latin typeface="Gill Sans MT"/>
              <a:cs typeface="Gill Sans MT"/>
            </a:endParaRPr>
          </a:p>
        </p:txBody>
      </p:sp>
      <p:sp>
        <p:nvSpPr>
          <p:cNvPr id="36" name="object 38">
            <a:extLst>
              <a:ext uri="{FF2B5EF4-FFF2-40B4-BE49-F238E27FC236}">
                <a16:creationId xmlns:a16="http://schemas.microsoft.com/office/drawing/2014/main" id="{D7990562-24CE-5468-ABDD-586281EFEE9A}"/>
              </a:ext>
            </a:extLst>
          </p:cNvPr>
          <p:cNvSpPr txBox="1"/>
          <p:nvPr/>
        </p:nvSpPr>
        <p:spPr>
          <a:xfrm>
            <a:off x="2890802" y="4588002"/>
            <a:ext cx="685800" cy="286617"/>
          </a:xfrm>
          <a:prstGeom prst="rect">
            <a:avLst/>
          </a:prstGeom>
          <a:solidFill>
            <a:schemeClr val="accent6">
              <a:lumMod val="60000"/>
              <a:lumOff val="40000"/>
            </a:schemeClr>
          </a:solidFill>
        </p:spPr>
        <p:txBody>
          <a:bodyPr vert="horz" wrap="square" lIns="0" tIns="100965" rIns="0" bIns="0" rtlCol="0">
            <a:spAutoFit/>
          </a:bodyPr>
          <a:lstStyle/>
          <a:p>
            <a:pPr marL="207010">
              <a:lnSpc>
                <a:spcPct val="100000"/>
              </a:lnSpc>
              <a:spcBef>
                <a:spcPts val="795"/>
              </a:spcBef>
            </a:pPr>
            <a:r>
              <a:rPr sz="1200" spc="-25" dirty="0">
                <a:latin typeface="Gill Sans MT"/>
                <a:cs typeface="Gill Sans MT"/>
              </a:rPr>
              <a:t>221</a:t>
            </a:r>
            <a:endParaRPr sz="1200">
              <a:latin typeface="Gill Sans MT"/>
              <a:cs typeface="Gill Sans MT"/>
            </a:endParaRPr>
          </a:p>
        </p:txBody>
      </p:sp>
      <p:sp>
        <p:nvSpPr>
          <p:cNvPr id="37" name="object 39">
            <a:extLst>
              <a:ext uri="{FF2B5EF4-FFF2-40B4-BE49-F238E27FC236}">
                <a16:creationId xmlns:a16="http://schemas.microsoft.com/office/drawing/2014/main" id="{3F271ED5-7ABA-49E9-AAA8-8277472EA2A6}"/>
              </a:ext>
            </a:extLst>
          </p:cNvPr>
          <p:cNvSpPr txBox="1"/>
          <p:nvPr/>
        </p:nvSpPr>
        <p:spPr>
          <a:xfrm>
            <a:off x="5358158" y="3051047"/>
            <a:ext cx="684530" cy="677108"/>
          </a:xfrm>
          <a:prstGeom prst="rect">
            <a:avLst/>
          </a:prstGeom>
        </p:spPr>
        <p:txBody>
          <a:bodyPr vert="horz" wrap="square" lIns="0" tIns="0" rIns="0" bIns="0" rtlCol="0">
            <a:spAutoFit/>
          </a:bodyPr>
          <a:lstStyle/>
          <a:p>
            <a:pPr>
              <a:lnSpc>
                <a:spcPct val="100000"/>
              </a:lnSpc>
            </a:pPr>
            <a:endParaRPr sz="1400" dirty="0">
              <a:latin typeface="Times New Roman"/>
              <a:cs typeface="Times New Roman"/>
            </a:endParaRPr>
          </a:p>
          <a:p>
            <a:pPr>
              <a:lnSpc>
                <a:spcPct val="100000"/>
              </a:lnSpc>
              <a:spcBef>
                <a:spcPts val="35"/>
              </a:spcBef>
            </a:pPr>
            <a:endParaRPr dirty="0">
              <a:latin typeface="Times New Roman"/>
              <a:cs typeface="Times New Roman"/>
            </a:endParaRPr>
          </a:p>
          <a:p>
            <a:pPr marL="207010">
              <a:lnSpc>
                <a:spcPct val="100000"/>
              </a:lnSpc>
            </a:pPr>
            <a:r>
              <a:rPr sz="1200" spc="-25" dirty="0">
                <a:latin typeface="Gill Sans MT"/>
                <a:cs typeface="Gill Sans MT"/>
              </a:rPr>
              <a:t>614</a:t>
            </a:r>
            <a:endParaRPr sz="1200" dirty="0">
              <a:latin typeface="Gill Sans MT"/>
              <a:cs typeface="Gill Sans MT"/>
            </a:endParaRPr>
          </a:p>
        </p:txBody>
      </p:sp>
      <p:sp>
        <p:nvSpPr>
          <p:cNvPr id="38" name="object 40">
            <a:extLst>
              <a:ext uri="{FF2B5EF4-FFF2-40B4-BE49-F238E27FC236}">
                <a16:creationId xmlns:a16="http://schemas.microsoft.com/office/drawing/2014/main" id="{42CA3E5E-8A0C-6F98-9FEC-B10F947209BD}"/>
              </a:ext>
            </a:extLst>
          </p:cNvPr>
          <p:cNvSpPr txBox="1"/>
          <p:nvPr/>
        </p:nvSpPr>
        <p:spPr>
          <a:xfrm>
            <a:off x="423446" y="4588002"/>
            <a:ext cx="685800" cy="202620"/>
          </a:xfrm>
          <a:prstGeom prst="rect">
            <a:avLst/>
          </a:prstGeom>
          <a:solidFill>
            <a:schemeClr val="accent3">
              <a:lumMod val="50000"/>
            </a:schemeClr>
          </a:solidFill>
        </p:spPr>
        <p:txBody>
          <a:bodyPr vert="horz" wrap="square" lIns="0" tIns="17780" rIns="0" bIns="0" rtlCol="0">
            <a:spAutoFit/>
          </a:bodyPr>
          <a:lstStyle/>
          <a:p>
            <a:pPr marL="207645">
              <a:lnSpc>
                <a:spcPct val="100000"/>
              </a:lnSpc>
              <a:spcBef>
                <a:spcPts val="140"/>
              </a:spcBef>
            </a:pPr>
            <a:r>
              <a:rPr sz="1200" spc="-25" dirty="0">
                <a:solidFill>
                  <a:srgbClr val="FFFFFF"/>
                </a:solidFill>
                <a:latin typeface="Gill Sans MT"/>
                <a:cs typeface="Gill Sans MT"/>
              </a:rPr>
              <a:t>113</a:t>
            </a:r>
            <a:endParaRPr sz="1200">
              <a:latin typeface="Gill Sans MT"/>
              <a:cs typeface="Gill Sans MT"/>
            </a:endParaRPr>
          </a:p>
        </p:txBody>
      </p:sp>
      <p:sp>
        <p:nvSpPr>
          <p:cNvPr id="39" name="object 41">
            <a:extLst>
              <a:ext uri="{FF2B5EF4-FFF2-40B4-BE49-F238E27FC236}">
                <a16:creationId xmlns:a16="http://schemas.microsoft.com/office/drawing/2014/main" id="{279B4DAD-0FF9-29B5-9391-262CD41F55E6}"/>
              </a:ext>
            </a:extLst>
          </p:cNvPr>
          <p:cNvSpPr txBox="1"/>
          <p:nvPr/>
        </p:nvSpPr>
        <p:spPr>
          <a:xfrm>
            <a:off x="1656361" y="4442472"/>
            <a:ext cx="685800" cy="200055"/>
          </a:xfrm>
          <a:prstGeom prst="rect">
            <a:avLst/>
          </a:prstGeom>
          <a:solidFill>
            <a:schemeClr val="accent3">
              <a:lumMod val="50000"/>
            </a:schemeClr>
          </a:solidFill>
        </p:spPr>
        <p:txBody>
          <a:bodyPr vert="horz" wrap="square" lIns="0" tIns="15240" rIns="0" bIns="0" rtlCol="0">
            <a:spAutoFit/>
          </a:bodyPr>
          <a:lstStyle/>
          <a:p>
            <a:pPr marL="208279">
              <a:lnSpc>
                <a:spcPct val="100000"/>
              </a:lnSpc>
              <a:spcBef>
                <a:spcPts val="120"/>
              </a:spcBef>
            </a:pPr>
            <a:r>
              <a:rPr sz="1200" spc="-25" dirty="0">
                <a:solidFill>
                  <a:srgbClr val="FFFFFF"/>
                </a:solidFill>
                <a:latin typeface="Gill Sans MT"/>
                <a:cs typeface="Gill Sans MT"/>
              </a:rPr>
              <a:t>127</a:t>
            </a:r>
            <a:endParaRPr sz="1200">
              <a:latin typeface="Gill Sans MT"/>
              <a:cs typeface="Gill Sans MT"/>
            </a:endParaRPr>
          </a:p>
        </p:txBody>
      </p:sp>
      <p:sp>
        <p:nvSpPr>
          <p:cNvPr id="40" name="object 42">
            <a:extLst>
              <a:ext uri="{FF2B5EF4-FFF2-40B4-BE49-F238E27FC236}">
                <a16:creationId xmlns:a16="http://schemas.microsoft.com/office/drawing/2014/main" id="{95CDC53D-8C06-6127-95E8-EFD06A56E49C}"/>
              </a:ext>
            </a:extLst>
          </p:cNvPr>
          <p:cNvSpPr txBox="1"/>
          <p:nvPr/>
        </p:nvSpPr>
        <p:spPr>
          <a:xfrm>
            <a:off x="2890802" y="4264164"/>
            <a:ext cx="685800" cy="223138"/>
          </a:xfrm>
          <a:prstGeom prst="rect">
            <a:avLst/>
          </a:prstGeom>
          <a:solidFill>
            <a:schemeClr val="accent3">
              <a:lumMod val="50000"/>
            </a:schemeClr>
          </a:solidFill>
        </p:spPr>
        <p:txBody>
          <a:bodyPr vert="horz" wrap="square" lIns="0" tIns="38100" rIns="0" bIns="0" rtlCol="0">
            <a:spAutoFit/>
          </a:bodyPr>
          <a:lstStyle/>
          <a:p>
            <a:pPr marL="207010">
              <a:lnSpc>
                <a:spcPct val="100000"/>
              </a:lnSpc>
              <a:spcBef>
                <a:spcPts val="300"/>
              </a:spcBef>
            </a:pPr>
            <a:r>
              <a:rPr sz="1200" spc="-25" dirty="0">
                <a:solidFill>
                  <a:srgbClr val="FFFFFF"/>
                </a:solidFill>
                <a:latin typeface="Gill Sans MT"/>
                <a:cs typeface="Gill Sans MT"/>
              </a:rPr>
              <a:t>147</a:t>
            </a:r>
            <a:endParaRPr sz="1200">
              <a:latin typeface="Gill Sans MT"/>
              <a:cs typeface="Gill Sans MT"/>
            </a:endParaRPr>
          </a:p>
        </p:txBody>
      </p:sp>
      <p:sp>
        <p:nvSpPr>
          <p:cNvPr id="41" name="object 43">
            <a:extLst>
              <a:ext uri="{FF2B5EF4-FFF2-40B4-BE49-F238E27FC236}">
                <a16:creationId xmlns:a16="http://schemas.microsoft.com/office/drawing/2014/main" id="{422E82AC-D261-CE8C-9436-D5DC3CE51D29}"/>
              </a:ext>
            </a:extLst>
          </p:cNvPr>
          <p:cNvSpPr txBox="1"/>
          <p:nvPr/>
        </p:nvSpPr>
        <p:spPr>
          <a:xfrm>
            <a:off x="5358158" y="2395727"/>
            <a:ext cx="684530" cy="376385"/>
          </a:xfrm>
          <a:prstGeom prst="rect">
            <a:avLst/>
          </a:prstGeom>
        </p:spPr>
        <p:txBody>
          <a:bodyPr vert="horz" wrap="square" lIns="0" tIns="6985" rIns="0" bIns="0" rtlCol="0">
            <a:spAutoFit/>
          </a:bodyPr>
          <a:lstStyle/>
          <a:p>
            <a:pPr>
              <a:lnSpc>
                <a:spcPct val="100000"/>
              </a:lnSpc>
              <a:spcBef>
                <a:spcPts val="55"/>
              </a:spcBef>
            </a:pPr>
            <a:endParaRPr sz="1200">
              <a:latin typeface="Times New Roman"/>
              <a:cs typeface="Times New Roman"/>
            </a:endParaRPr>
          </a:p>
          <a:p>
            <a:pPr marL="207010">
              <a:lnSpc>
                <a:spcPct val="100000"/>
              </a:lnSpc>
            </a:pPr>
            <a:r>
              <a:rPr sz="1200" spc="-25" dirty="0">
                <a:solidFill>
                  <a:srgbClr val="FFFFFF"/>
                </a:solidFill>
                <a:latin typeface="Gill Sans MT"/>
                <a:cs typeface="Gill Sans MT"/>
              </a:rPr>
              <a:t>310</a:t>
            </a:r>
            <a:endParaRPr sz="1200">
              <a:latin typeface="Gill Sans MT"/>
              <a:cs typeface="Gill Sans MT"/>
            </a:endParaRPr>
          </a:p>
        </p:txBody>
      </p:sp>
      <p:grpSp>
        <p:nvGrpSpPr>
          <p:cNvPr id="42" name="object 44">
            <a:extLst>
              <a:ext uri="{FF2B5EF4-FFF2-40B4-BE49-F238E27FC236}">
                <a16:creationId xmlns:a16="http://schemas.microsoft.com/office/drawing/2014/main" id="{6BB0AEE0-4B9E-6840-EE36-28E4E54591D5}"/>
              </a:ext>
            </a:extLst>
          </p:cNvPr>
          <p:cNvGrpSpPr/>
          <p:nvPr/>
        </p:nvGrpSpPr>
        <p:grpSpPr>
          <a:xfrm>
            <a:off x="751296" y="1826510"/>
            <a:ext cx="4949190" cy="3841750"/>
            <a:chOff x="2630614" y="2036822"/>
            <a:chExt cx="4949190" cy="3841750"/>
          </a:xfrm>
        </p:grpSpPr>
        <p:pic>
          <p:nvPicPr>
            <p:cNvPr id="43" name="object 45">
              <a:extLst>
                <a:ext uri="{FF2B5EF4-FFF2-40B4-BE49-F238E27FC236}">
                  <a16:creationId xmlns:a16="http://schemas.microsoft.com/office/drawing/2014/main" id="{EF6DB08A-D6E8-D90A-485B-F5E959F5C71E}"/>
                </a:ext>
              </a:extLst>
            </p:cNvPr>
            <p:cNvPicPr/>
            <p:nvPr/>
          </p:nvPicPr>
          <p:blipFill>
            <a:blip r:embed="rId2" cstate="print"/>
            <a:stretch>
              <a:fillRect/>
            </a:stretch>
          </p:blipFill>
          <p:spPr>
            <a:xfrm>
              <a:off x="6292404" y="5722429"/>
              <a:ext cx="107061" cy="155828"/>
            </a:xfrm>
            <a:prstGeom prst="rect">
              <a:avLst/>
            </a:prstGeom>
          </p:spPr>
        </p:pic>
        <p:sp>
          <p:nvSpPr>
            <p:cNvPr id="44" name="object 46">
              <a:extLst>
                <a:ext uri="{FF2B5EF4-FFF2-40B4-BE49-F238E27FC236}">
                  <a16:creationId xmlns:a16="http://schemas.microsoft.com/office/drawing/2014/main" id="{0CC51BED-3E29-B8B7-1158-5761000FFC0B}"/>
                </a:ext>
              </a:extLst>
            </p:cNvPr>
            <p:cNvSpPr/>
            <p:nvPr/>
          </p:nvSpPr>
          <p:spPr>
            <a:xfrm>
              <a:off x="2644901" y="3913466"/>
              <a:ext cx="2396490" cy="330200"/>
            </a:xfrm>
            <a:custGeom>
              <a:avLst/>
              <a:gdLst/>
              <a:ahLst/>
              <a:cxnLst/>
              <a:rect l="l" t="t" r="r" b="b"/>
              <a:pathLst>
                <a:path w="2396490" h="330200">
                  <a:moveTo>
                    <a:pt x="0" y="329984"/>
                  </a:moveTo>
                  <a:lnTo>
                    <a:pt x="2396210" y="0"/>
                  </a:lnTo>
                </a:path>
              </a:pathLst>
            </a:custGeom>
            <a:ln w="28575">
              <a:solidFill>
                <a:srgbClr val="004685"/>
              </a:solidFill>
            </a:ln>
          </p:spPr>
          <p:txBody>
            <a:bodyPr wrap="square" lIns="0" tIns="0" rIns="0" bIns="0" rtlCol="0"/>
            <a:lstStyle/>
            <a:p>
              <a:endParaRPr/>
            </a:p>
          </p:txBody>
        </p:sp>
        <p:sp>
          <p:nvSpPr>
            <p:cNvPr id="45" name="object 47">
              <a:extLst>
                <a:ext uri="{FF2B5EF4-FFF2-40B4-BE49-F238E27FC236}">
                  <a16:creationId xmlns:a16="http://schemas.microsoft.com/office/drawing/2014/main" id="{58B1209E-AEC2-5B86-B329-12735FAEC36D}"/>
                </a:ext>
              </a:extLst>
            </p:cNvPr>
            <p:cNvSpPr/>
            <p:nvPr/>
          </p:nvSpPr>
          <p:spPr>
            <a:xfrm>
              <a:off x="5021106" y="3872961"/>
              <a:ext cx="90805" cy="85090"/>
            </a:xfrm>
            <a:custGeom>
              <a:avLst/>
              <a:gdLst/>
              <a:ahLst/>
              <a:cxnLst/>
              <a:rect l="l" t="t" r="r" b="b"/>
              <a:pathLst>
                <a:path w="90804" h="85089">
                  <a:moveTo>
                    <a:pt x="0" y="0"/>
                  </a:moveTo>
                  <a:lnTo>
                    <a:pt x="11696" y="84924"/>
                  </a:lnTo>
                  <a:lnTo>
                    <a:pt x="90766" y="30759"/>
                  </a:lnTo>
                  <a:lnTo>
                    <a:pt x="0" y="0"/>
                  </a:lnTo>
                  <a:close/>
                </a:path>
              </a:pathLst>
            </a:custGeom>
            <a:solidFill>
              <a:srgbClr val="004685"/>
            </a:solidFill>
          </p:spPr>
          <p:txBody>
            <a:bodyPr wrap="square" lIns="0" tIns="0" rIns="0" bIns="0" rtlCol="0"/>
            <a:lstStyle/>
            <a:p>
              <a:endParaRPr/>
            </a:p>
          </p:txBody>
        </p:sp>
        <p:sp>
          <p:nvSpPr>
            <p:cNvPr id="46" name="object 48">
              <a:extLst>
                <a:ext uri="{FF2B5EF4-FFF2-40B4-BE49-F238E27FC236}">
                  <a16:creationId xmlns:a16="http://schemas.microsoft.com/office/drawing/2014/main" id="{89CDEC33-CC6E-1AA0-0133-AB4973D2D742}"/>
                </a:ext>
              </a:extLst>
            </p:cNvPr>
            <p:cNvSpPr/>
            <p:nvPr/>
          </p:nvSpPr>
          <p:spPr>
            <a:xfrm>
              <a:off x="5112257" y="2079929"/>
              <a:ext cx="2410460" cy="1824355"/>
            </a:xfrm>
            <a:custGeom>
              <a:avLst/>
              <a:gdLst/>
              <a:ahLst/>
              <a:cxnLst/>
              <a:rect l="l" t="t" r="r" b="b"/>
              <a:pathLst>
                <a:path w="2410459" h="1824354">
                  <a:moveTo>
                    <a:pt x="0" y="1823796"/>
                  </a:moveTo>
                  <a:lnTo>
                    <a:pt x="2410015" y="0"/>
                  </a:lnTo>
                </a:path>
              </a:pathLst>
            </a:custGeom>
            <a:ln w="28575">
              <a:solidFill>
                <a:srgbClr val="004685"/>
              </a:solidFill>
            </a:ln>
          </p:spPr>
          <p:txBody>
            <a:bodyPr wrap="square" lIns="0" tIns="0" rIns="0" bIns="0" rtlCol="0"/>
            <a:lstStyle/>
            <a:p>
              <a:endParaRPr dirty="0"/>
            </a:p>
          </p:txBody>
        </p:sp>
        <p:sp>
          <p:nvSpPr>
            <p:cNvPr id="47" name="object 49">
              <a:extLst>
                <a:ext uri="{FF2B5EF4-FFF2-40B4-BE49-F238E27FC236}">
                  <a16:creationId xmlns:a16="http://schemas.microsoft.com/office/drawing/2014/main" id="{AA65A2E8-5744-BD89-946E-F83F01A53DFC}"/>
                </a:ext>
              </a:extLst>
            </p:cNvPr>
            <p:cNvSpPr/>
            <p:nvPr/>
          </p:nvSpPr>
          <p:spPr>
            <a:xfrm>
              <a:off x="7485016" y="2036822"/>
              <a:ext cx="94615" cy="86360"/>
            </a:xfrm>
            <a:custGeom>
              <a:avLst/>
              <a:gdLst/>
              <a:ahLst/>
              <a:cxnLst/>
              <a:rect l="l" t="t" r="r" b="b"/>
              <a:pathLst>
                <a:path w="94615" h="86360">
                  <a:moveTo>
                    <a:pt x="94221" y="0"/>
                  </a:moveTo>
                  <a:lnTo>
                    <a:pt x="0" y="17564"/>
                  </a:lnTo>
                  <a:lnTo>
                    <a:pt x="51727" y="85915"/>
                  </a:lnTo>
                  <a:lnTo>
                    <a:pt x="94221" y="0"/>
                  </a:lnTo>
                  <a:close/>
                </a:path>
              </a:pathLst>
            </a:custGeom>
            <a:solidFill>
              <a:srgbClr val="004685"/>
            </a:solidFill>
          </p:spPr>
          <p:txBody>
            <a:bodyPr wrap="square" lIns="0" tIns="0" rIns="0" bIns="0" rtlCol="0"/>
            <a:lstStyle/>
            <a:p>
              <a:endParaRPr/>
            </a:p>
          </p:txBody>
        </p:sp>
        <p:sp>
          <p:nvSpPr>
            <p:cNvPr id="48" name="object 50">
              <a:extLst>
                <a:ext uri="{FF2B5EF4-FFF2-40B4-BE49-F238E27FC236}">
                  <a16:creationId xmlns:a16="http://schemas.microsoft.com/office/drawing/2014/main" id="{87B0A683-CB80-B4A7-9A2F-284A55743092}"/>
                </a:ext>
              </a:extLst>
            </p:cNvPr>
            <p:cNvSpPr/>
            <p:nvPr/>
          </p:nvSpPr>
          <p:spPr>
            <a:xfrm>
              <a:off x="3934967" y="5538215"/>
              <a:ext cx="228600" cy="213360"/>
            </a:xfrm>
            <a:custGeom>
              <a:avLst/>
              <a:gdLst/>
              <a:ahLst/>
              <a:cxnLst/>
              <a:rect l="l" t="t" r="r" b="b"/>
              <a:pathLst>
                <a:path w="228600" h="213360">
                  <a:moveTo>
                    <a:pt x="228600" y="0"/>
                  </a:moveTo>
                  <a:lnTo>
                    <a:pt x="0" y="0"/>
                  </a:lnTo>
                  <a:lnTo>
                    <a:pt x="0" y="213360"/>
                  </a:lnTo>
                  <a:lnTo>
                    <a:pt x="228600" y="213360"/>
                  </a:lnTo>
                  <a:lnTo>
                    <a:pt x="228600" y="0"/>
                  </a:lnTo>
                  <a:close/>
                </a:path>
              </a:pathLst>
            </a:custGeom>
            <a:solidFill>
              <a:srgbClr val="E3E1E1"/>
            </a:solidFill>
          </p:spPr>
          <p:txBody>
            <a:bodyPr wrap="square" lIns="0" tIns="0" rIns="0" bIns="0" rtlCol="0"/>
            <a:lstStyle/>
            <a:p>
              <a:endParaRPr/>
            </a:p>
          </p:txBody>
        </p:sp>
      </p:grpSp>
      <p:sp>
        <p:nvSpPr>
          <p:cNvPr id="49" name="object 51">
            <a:extLst>
              <a:ext uri="{FF2B5EF4-FFF2-40B4-BE49-F238E27FC236}">
                <a16:creationId xmlns:a16="http://schemas.microsoft.com/office/drawing/2014/main" id="{03D215E1-AAE8-C785-D403-776896A8520A}"/>
              </a:ext>
            </a:extLst>
          </p:cNvPr>
          <p:cNvSpPr txBox="1"/>
          <p:nvPr/>
        </p:nvSpPr>
        <p:spPr>
          <a:xfrm>
            <a:off x="2068794" y="5307838"/>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4685"/>
                </a:solidFill>
                <a:latin typeface="Gill Sans MT"/>
                <a:cs typeface="Gill Sans MT"/>
              </a:rPr>
              <a:t>54</a:t>
            </a:r>
            <a:endParaRPr sz="1200">
              <a:latin typeface="Gill Sans MT"/>
              <a:cs typeface="Gill Sans MT"/>
            </a:endParaRPr>
          </a:p>
        </p:txBody>
      </p:sp>
      <p:sp>
        <p:nvSpPr>
          <p:cNvPr id="50" name="object 52">
            <a:extLst>
              <a:ext uri="{FF2B5EF4-FFF2-40B4-BE49-F238E27FC236}">
                <a16:creationId xmlns:a16="http://schemas.microsoft.com/office/drawing/2014/main" id="{3B3F0ECE-4A80-5C88-8D96-03A456606F6F}"/>
              </a:ext>
            </a:extLst>
          </p:cNvPr>
          <p:cNvSpPr txBox="1"/>
          <p:nvPr/>
        </p:nvSpPr>
        <p:spPr>
          <a:xfrm>
            <a:off x="3040216" y="5692269"/>
            <a:ext cx="2852420" cy="197490"/>
          </a:xfrm>
          <a:prstGeom prst="rect">
            <a:avLst/>
          </a:prstGeom>
        </p:spPr>
        <p:txBody>
          <a:bodyPr vert="horz" wrap="square" lIns="0" tIns="12700" rIns="0" bIns="0" rtlCol="0">
            <a:spAutoFit/>
          </a:bodyPr>
          <a:lstStyle/>
          <a:p>
            <a:pPr marL="12700">
              <a:lnSpc>
                <a:spcPct val="100000"/>
              </a:lnSpc>
              <a:spcBef>
                <a:spcPts val="100"/>
              </a:spcBef>
              <a:tabLst>
                <a:tab pos="2479040" algn="l"/>
              </a:tabLst>
            </a:pPr>
            <a:r>
              <a:rPr sz="1200" spc="-20" dirty="0">
                <a:latin typeface="Gill Sans MT"/>
                <a:cs typeface="Gill Sans MT"/>
              </a:rPr>
              <a:t>2019</a:t>
            </a:r>
            <a:r>
              <a:rPr sz="1200" dirty="0">
                <a:latin typeface="Gill Sans MT"/>
                <a:cs typeface="Gill Sans MT"/>
              </a:rPr>
              <a:t>	</a:t>
            </a:r>
            <a:r>
              <a:rPr sz="1200" spc="-20" dirty="0">
                <a:latin typeface="Gill Sans MT"/>
                <a:cs typeface="Gill Sans MT"/>
              </a:rPr>
              <a:t>2024</a:t>
            </a:r>
            <a:endParaRPr sz="1200">
              <a:latin typeface="Gill Sans MT"/>
              <a:cs typeface="Gill Sans MT"/>
            </a:endParaRPr>
          </a:p>
        </p:txBody>
      </p:sp>
      <p:sp>
        <p:nvSpPr>
          <p:cNvPr id="51" name="object 53">
            <a:extLst>
              <a:ext uri="{FF2B5EF4-FFF2-40B4-BE49-F238E27FC236}">
                <a16:creationId xmlns:a16="http://schemas.microsoft.com/office/drawing/2014/main" id="{F1FEC3A7-B6F5-DED2-6C1C-46ACFEE68B3A}"/>
              </a:ext>
            </a:extLst>
          </p:cNvPr>
          <p:cNvSpPr/>
          <p:nvPr/>
        </p:nvSpPr>
        <p:spPr>
          <a:xfrm>
            <a:off x="2947190" y="5426964"/>
            <a:ext cx="228600" cy="213360"/>
          </a:xfrm>
          <a:custGeom>
            <a:avLst/>
            <a:gdLst/>
            <a:ahLst/>
            <a:cxnLst/>
            <a:rect l="l" t="t" r="r" b="b"/>
            <a:pathLst>
              <a:path w="228600" h="213360">
                <a:moveTo>
                  <a:pt x="228600" y="0"/>
                </a:moveTo>
                <a:lnTo>
                  <a:pt x="0" y="0"/>
                </a:lnTo>
                <a:lnTo>
                  <a:pt x="0" y="213359"/>
                </a:lnTo>
                <a:lnTo>
                  <a:pt x="228600" y="213359"/>
                </a:lnTo>
                <a:lnTo>
                  <a:pt x="228600" y="0"/>
                </a:lnTo>
                <a:close/>
              </a:path>
            </a:pathLst>
          </a:custGeom>
          <a:solidFill>
            <a:srgbClr val="756F6F"/>
          </a:solidFill>
        </p:spPr>
        <p:txBody>
          <a:bodyPr wrap="square" lIns="0" tIns="0" rIns="0" bIns="0" rtlCol="0"/>
          <a:lstStyle/>
          <a:p>
            <a:endParaRPr sz="1600"/>
          </a:p>
        </p:txBody>
      </p:sp>
      <p:sp>
        <p:nvSpPr>
          <p:cNvPr id="52" name="object 54">
            <a:extLst>
              <a:ext uri="{FF2B5EF4-FFF2-40B4-BE49-F238E27FC236}">
                <a16:creationId xmlns:a16="http://schemas.microsoft.com/office/drawing/2014/main" id="{B2FF59FF-3AA4-92FC-5A33-095A015AF122}"/>
              </a:ext>
            </a:extLst>
          </p:cNvPr>
          <p:cNvSpPr txBox="1"/>
          <p:nvPr/>
        </p:nvSpPr>
        <p:spPr>
          <a:xfrm>
            <a:off x="2959382" y="5406263"/>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Gill Sans MT"/>
                <a:cs typeface="Gill Sans MT"/>
              </a:rPr>
              <a:t>54</a:t>
            </a:r>
            <a:endParaRPr sz="1200">
              <a:latin typeface="Gill Sans MT"/>
              <a:cs typeface="Gill Sans MT"/>
            </a:endParaRPr>
          </a:p>
        </p:txBody>
      </p:sp>
      <p:sp>
        <p:nvSpPr>
          <p:cNvPr id="53" name="object 55">
            <a:extLst>
              <a:ext uri="{FF2B5EF4-FFF2-40B4-BE49-F238E27FC236}">
                <a16:creationId xmlns:a16="http://schemas.microsoft.com/office/drawing/2014/main" id="{65BE6AB0-9140-0E74-FCE3-416B7B154DD1}"/>
              </a:ext>
            </a:extLst>
          </p:cNvPr>
          <p:cNvSpPr txBox="1"/>
          <p:nvPr/>
        </p:nvSpPr>
        <p:spPr>
          <a:xfrm>
            <a:off x="573264" y="5692269"/>
            <a:ext cx="1618615" cy="197490"/>
          </a:xfrm>
          <a:prstGeom prst="rect">
            <a:avLst/>
          </a:prstGeom>
        </p:spPr>
        <p:txBody>
          <a:bodyPr vert="horz" wrap="square" lIns="0" tIns="12700" rIns="0" bIns="0" rtlCol="0">
            <a:spAutoFit/>
          </a:bodyPr>
          <a:lstStyle/>
          <a:p>
            <a:pPr marL="12700">
              <a:lnSpc>
                <a:spcPct val="100000"/>
              </a:lnSpc>
              <a:spcBef>
                <a:spcPts val="100"/>
              </a:spcBef>
              <a:tabLst>
                <a:tab pos="1245870" algn="l"/>
              </a:tabLst>
            </a:pPr>
            <a:r>
              <a:rPr sz="1200" spc="-20" dirty="0">
                <a:latin typeface="Gill Sans MT"/>
                <a:cs typeface="Gill Sans MT"/>
              </a:rPr>
              <a:t>2017</a:t>
            </a:r>
            <a:r>
              <a:rPr sz="1200" dirty="0">
                <a:latin typeface="Gill Sans MT"/>
                <a:cs typeface="Gill Sans MT"/>
              </a:rPr>
              <a:t>	</a:t>
            </a:r>
            <a:r>
              <a:rPr sz="1200" spc="-20" dirty="0">
                <a:latin typeface="Gill Sans MT"/>
                <a:cs typeface="Gill Sans MT"/>
              </a:rPr>
              <a:t>2018</a:t>
            </a:r>
            <a:endParaRPr sz="1200">
              <a:latin typeface="Gill Sans MT"/>
              <a:cs typeface="Gill Sans MT"/>
            </a:endParaRPr>
          </a:p>
        </p:txBody>
      </p:sp>
      <p:sp>
        <p:nvSpPr>
          <p:cNvPr id="54" name="object 56">
            <a:extLst>
              <a:ext uri="{FF2B5EF4-FFF2-40B4-BE49-F238E27FC236}">
                <a16:creationId xmlns:a16="http://schemas.microsoft.com/office/drawing/2014/main" id="{6690A989-CF79-E565-0EE4-59ABE1CC2FF8}"/>
              </a:ext>
            </a:extLst>
          </p:cNvPr>
          <p:cNvSpPr/>
          <p:nvPr/>
        </p:nvSpPr>
        <p:spPr>
          <a:xfrm>
            <a:off x="1712749" y="5434584"/>
            <a:ext cx="228600" cy="213360"/>
          </a:xfrm>
          <a:custGeom>
            <a:avLst/>
            <a:gdLst/>
            <a:ahLst/>
            <a:cxnLst/>
            <a:rect l="l" t="t" r="r" b="b"/>
            <a:pathLst>
              <a:path w="228600" h="213360">
                <a:moveTo>
                  <a:pt x="228600" y="0"/>
                </a:moveTo>
                <a:lnTo>
                  <a:pt x="0" y="0"/>
                </a:lnTo>
                <a:lnTo>
                  <a:pt x="0" y="213359"/>
                </a:lnTo>
                <a:lnTo>
                  <a:pt x="228600" y="213359"/>
                </a:lnTo>
                <a:lnTo>
                  <a:pt x="228600" y="0"/>
                </a:lnTo>
                <a:close/>
              </a:path>
            </a:pathLst>
          </a:custGeom>
          <a:solidFill>
            <a:srgbClr val="756F6F"/>
          </a:solidFill>
        </p:spPr>
        <p:txBody>
          <a:bodyPr wrap="square" lIns="0" tIns="0" rIns="0" bIns="0" rtlCol="0"/>
          <a:lstStyle/>
          <a:p>
            <a:endParaRPr sz="1600"/>
          </a:p>
        </p:txBody>
      </p:sp>
      <p:sp>
        <p:nvSpPr>
          <p:cNvPr id="55" name="object 57">
            <a:extLst>
              <a:ext uri="{FF2B5EF4-FFF2-40B4-BE49-F238E27FC236}">
                <a16:creationId xmlns:a16="http://schemas.microsoft.com/office/drawing/2014/main" id="{A4B19BF9-7AA4-F82F-3204-E32C0811E9F1}"/>
              </a:ext>
            </a:extLst>
          </p:cNvPr>
          <p:cNvSpPr txBox="1"/>
          <p:nvPr/>
        </p:nvSpPr>
        <p:spPr>
          <a:xfrm>
            <a:off x="1725894" y="5414200"/>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Gill Sans MT"/>
                <a:cs typeface="Gill Sans MT"/>
              </a:rPr>
              <a:t>47</a:t>
            </a:r>
            <a:endParaRPr sz="1200">
              <a:latin typeface="Gill Sans MT"/>
              <a:cs typeface="Gill Sans MT"/>
            </a:endParaRPr>
          </a:p>
        </p:txBody>
      </p:sp>
      <p:sp>
        <p:nvSpPr>
          <p:cNvPr id="56" name="object 58">
            <a:extLst>
              <a:ext uri="{FF2B5EF4-FFF2-40B4-BE49-F238E27FC236}">
                <a16:creationId xmlns:a16="http://schemas.microsoft.com/office/drawing/2014/main" id="{A5194EDF-5F46-ABF5-5B81-29BB85184B5D}"/>
              </a:ext>
            </a:extLst>
          </p:cNvPr>
          <p:cNvSpPr/>
          <p:nvPr/>
        </p:nvSpPr>
        <p:spPr>
          <a:xfrm>
            <a:off x="822733" y="5353811"/>
            <a:ext cx="228600" cy="213360"/>
          </a:xfrm>
          <a:custGeom>
            <a:avLst/>
            <a:gdLst/>
            <a:ahLst/>
            <a:cxnLst/>
            <a:rect l="l" t="t" r="r" b="b"/>
            <a:pathLst>
              <a:path w="228600" h="213360">
                <a:moveTo>
                  <a:pt x="228600" y="0"/>
                </a:moveTo>
                <a:lnTo>
                  <a:pt x="0" y="0"/>
                </a:lnTo>
                <a:lnTo>
                  <a:pt x="0" y="213359"/>
                </a:lnTo>
                <a:lnTo>
                  <a:pt x="228600" y="213359"/>
                </a:lnTo>
                <a:lnTo>
                  <a:pt x="228600" y="0"/>
                </a:lnTo>
                <a:close/>
              </a:path>
            </a:pathLst>
          </a:custGeom>
          <a:solidFill>
            <a:srgbClr val="E3E1E1"/>
          </a:solidFill>
        </p:spPr>
        <p:txBody>
          <a:bodyPr wrap="square" lIns="0" tIns="0" rIns="0" bIns="0" rtlCol="0"/>
          <a:lstStyle/>
          <a:p>
            <a:endParaRPr sz="1600"/>
          </a:p>
        </p:txBody>
      </p:sp>
      <p:sp>
        <p:nvSpPr>
          <p:cNvPr id="57" name="object 59">
            <a:extLst>
              <a:ext uri="{FF2B5EF4-FFF2-40B4-BE49-F238E27FC236}">
                <a16:creationId xmlns:a16="http://schemas.microsoft.com/office/drawing/2014/main" id="{8082459C-4DA3-436B-9D40-FCA123A66D4C}"/>
              </a:ext>
            </a:extLst>
          </p:cNvPr>
          <p:cNvSpPr txBox="1"/>
          <p:nvPr/>
        </p:nvSpPr>
        <p:spPr>
          <a:xfrm>
            <a:off x="848007" y="5333238"/>
            <a:ext cx="193040" cy="197490"/>
          </a:xfrm>
          <a:prstGeom prst="rect">
            <a:avLst/>
          </a:prstGeom>
        </p:spPr>
        <p:txBody>
          <a:bodyPr vert="horz" wrap="square" lIns="0" tIns="12700" rIns="0" bIns="0" rtlCol="0">
            <a:spAutoFit/>
          </a:bodyPr>
          <a:lstStyle/>
          <a:p>
            <a:pPr>
              <a:lnSpc>
                <a:spcPct val="100000"/>
              </a:lnSpc>
              <a:spcBef>
                <a:spcPts val="100"/>
              </a:spcBef>
            </a:pPr>
            <a:r>
              <a:rPr sz="1200" spc="-25" dirty="0">
                <a:solidFill>
                  <a:srgbClr val="004685"/>
                </a:solidFill>
                <a:latin typeface="Gill Sans MT"/>
                <a:cs typeface="Gill Sans MT"/>
              </a:rPr>
              <a:t>43</a:t>
            </a:r>
            <a:endParaRPr sz="1200">
              <a:latin typeface="Gill Sans MT"/>
              <a:cs typeface="Gill Sans MT"/>
            </a:endParaRPr>
          </a:p>
        </p:txBody>
      </p:sp>
      <p:sp>
        <p:nvSpPr>
          <p:cNvPr id="58" name="object 60">
            <a:extLst>
              <a:ext uri="{FF2B5EF4-FFF2-40B4-BE49-F238E27FC236}">
                <a16:creationId xmlns:a16="http://schemas.microsoft.com/office/drawing/2014/main" id="{4530CF27-3461-8A03-9F9B-1C43E4AB3D5F}"/>
              </a:ext>
            </a:extLst>
          </p:cNvPr>
          <p:cNvSpPr/>
          <p:nvPr/>
        </p:nvSpPr>
        <p:spPr>
          <a:xfrm>
            <a:off x="3290090" y="5298947"/>
            <a:ext cx="228600" cy="212090"/>
          </a:xfrm>
          <a:custGeom>
            <a:avLst/>
            <a:gdLst/>
            <a:ahLst/>
            <a:cxnLst/>
            <a:rect l="l" t="t" r="r" b="b"/>
            <a:pathLst>
              <a:path w="228600" h="212089">
                <a:moveTo>
                  <a:pt x="228600" y="0"/>
                </a:moveTo>
                <a:lnTo>
                  <a:pt x="0" y="0"/>
                </a:lnTo>
                <a:lnTo>
                  <a:pt x="0" y="211835"/>
                </a:lnTo>
                <a:lnTo>
                  <a:pt x="228600" y="211835"/>
                </a:lnTo>
                <a:lnTo>
                  <a:pt x="228600" y="0"/>
                </a:lnTo>
                <a:close/>
              </a:path>
            </a:pathLst>
          </a:custGeom>
          <a:solidFill>
            <a:srgbClr val="E3E1E1"/>
          </a:solidFill>
        </p:spPr>
        <p:txBody>
          <a:bodyPr wrap="square" lIns="0" tIns="0" rIns="0" bIns="0" rtlCol="0"/>
          <a:lstStyle/>
          <a:p>
            <a:endParaRPr sz="1600"/>
          </a:p>
        </p:txBody>
      </p:sp>
      <p:sp>
        <p:nvSpPr>
          <p:cNvPr id="59" name="object 61">
            <a:extLst>
              <a:ext uri="{FF2B5EF4-FFF2-40B4-BE49-F238E27FC236}">
                <a16:creationId xmlns:a16="http://schemas.microsoft.com/office/drawing/2014/main" id="{0C31EAAC-736F-EAFB-ACDB-0B334FA8DCA4}"/>
              </a:ext>
            </a:extLst>
          </p:cNvPr>
          <p:cNvSpPr txBox="1"/>
          <p:nvPr/>
        </p:nvSpPr>
        <p:spPr>
          <a:xfrm>
            <a:off x="3302282" y="5277675"/>
            <a:ext cx="205740" cy="197490"/>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004685"/>
                </a:solidFill>
                <a:latin typeface="Gill Sans MT"/>
                <a:cs typeface="Gill Sans MT"/>
              </a:rPr>
              <a:t>68</a:t>
            </a:r>
            <a:endParaRPr sz="1200">
              <a:latin typeface="Gill Sans MT"/>
              <a:cs typeface="Gill Sans MT"/>
            </a:endParaRPr>
          </a:p>
        </p:txBody>
      </p:sp>
      <p:sp>
        <p:nvSpPr>
          <p:cNvPr id="60" name="object 62">
            <a:extLst>
              <a:ext uri="{FF2B5EF4-FFF2-40B4-BE49-F238E27FC236}">
                <a16:creationId xmlns:a16="http://schemas.microsoft.com/office/drawing/2014/main" id="{14A81600-C247-A2D1-BD72-156DC501E4B5}"/>
              </a:ext>
            </a:extLst>
          </p:cNvPr>
          <p:cNvSpPr/>
          <p:nvPr/>
        </p:nvSpPr>
        <p:spPr>
          <a:xfrm>
            <a:off x="479833" y="5440679"/>
            <a:ext cx="228600" cy="213360"/>
          </a:xfrm>
          <a:custGeom>
            <a:avLst/>
            <a:gdLst/>
            <a:ahLst/>
            <a:cxnLst/>
            <a:rect l="l" t="t" r="r" b="b"/>
            <a:pathLst>
              <a:path w="228600" h="213360">
                <a:moveTo>
                  <a:pt x="228600" y="0"/>
                </a:moveTo>
                <a:lnTo>
                  <a:pt x="0" y="0"/>
                </a:lnTo>
                <a:lnTo>
                  <a:pt x="0" y="213360"/>
                </a:lnTo>
                <a:lnTo>
                  <a:pt x="228600" y="213360"/>
                </a:lnTo>
                <a:lnTo>
                  <a:pt x="228600" y="0"/>
                </a:lnTo>
                <a:close/>
              </a:path>
            </a:pathLst>
          </a:custGeom>
          <a:solidFill>
            <a:srgbClr val="756F6F"/>
          </a:solidFill>
        </p:spPr>
        <p:txBody>
          <a:bodyPr wrap="square" lIns="0" tIns="0" rIns="0" bIns="0" rtlCol="0"/>
          <a:lstStyle/>
          <a:p>
            <a:endParaRPr sz="1600"/>
          </a:p>
        </p:txBody>
      </p:sp>
      <p:sp>
        <p:nvSpPr>
          <p:cNvPr id="61" name="object 63">
            <a:extLst>
              <a:ext uri="{FF2B5EF4-FFF2-40B4-BE49-F238E27FC236}">
                <a16:creationId xmlns:a16="http://schemas.microsoft.com/office/drawing/2014/main" id="{B97A0F7D-6A94-6BEA-EF5B-D33F0D86E20A}"/>
              </a:ext>
            </a:extLst>
          </p:cNvPr>
          <p:cNvSpPr txBox="1"/>
          <p:nvPr/>
        </p:nvSpPr>
        <p:spPr>
          <a:xfrm>
            <a:off x="505107" y="5420550"/>
            <a:ext cx="193040" cy="197490"/>
          </a:xfrm>
          <a:prstGeom prst="rect">
            <a:avLst/>
          </a:prstGeom>
        </p:spPr>
        <p:txBody>
          <a:bodyPr vert="horz" wrap="square" lIns="0" tIns="12700" rIns="0" bIns="0" rtlCol="0">
            <a:spAutoFit/>
          </a:bodyPr>
          <a:lstStyle/>
          <a:p>
            <a:pPr>
              <a:lnSpc>
                <a:spcPct val="100000"/>
              </a:lnSpc>
              <a:spcBef>
                <a:spcPts val="100"/>
              </a:spcBef>
            </a:pPr>
            <a:r>
              <a:rPr sz="1200" spc="-25" dirty="0">
                <a:solidFill>
                  <a:srgbClr val="FFFFFF"/>
                </a:solidFill>
                <a:latin typeface="Gill Sans MT"/>
                <a:cs typeface="Gill Sans MT"/>
              </a:rPr>
              <a:t>40</a:t>
            </a:r>
            <a:endParaRPr sz="1200">
              <a:latin typeface="Gill Sans MT"/>
              <a:cs typeface="Gill Sans MT"/>
            </a:endParaRPr>
          </a:p>
        </p:txBody>
      </p:sp>
      <p:sp>
        <p:nvSpPr>
          <p:cNvPr id="62" name="object 64">
            <a:extLst>
              <a:ext uri="{FF2B5EF4-FFF2-40B4-BE49-F238E27FC236}">
                <a16:creationId xmlns:a16="http://schemas.microsoft.com/office/drawing/2014/main" id="{34BB1751-17CD-2458-E513-FA42382E97FB}"/>
              </a:ext>
            </a:extLst>
          </p:cNvPr>
          <p:cNvSpPr txBox="1"/>
          <p:nvPr/>
        </p:nvSpPr>
        <p:spPr>
          <a:xfrm>
            <a:off x="617935" y="4343926"/>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Gill Sans MT"/>
                <a:cs typeface="Gill Sans MT"/>
              </a:rPr>
              <a:t>468</a:t>
            </a:r>
            <a:endParaRPr sz="1200" dirty="0">
              <a:latin typeface="Gill Sans MT"/>
              <a:cs typeface="Gill Sans MT"/>
            </a:endParaRPr>
          </a:p>
        </p:txBody>
      </p:sp>
      <p:sp>
        <p:nvSpPr>
          <p:cNvPr id="63" name="object 65">
            <a:extLst>
              <a:ext uri="{FF2B5EF4-FFF2-40B4-BE49-F238E27FC236}">
                <a16:creationId xmlns:a16="http://schemas.microsoft.com/office/drawing/2014/main" id="{D57F1EAD-B71F-BDF4-9730-A4DA2B641BB3}"/>
              </a:ext>
            </a:extLst>
          </p:cNvPr>
          <p:cNvSpPr txBox="1"/>
          <p:nvPr/>
        </p:nvSpPr>
        <p:spPr>
          <a:xfrm>
            <a:off x="1851470" y="4182022"/>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Gill Sans MT"/>
                <a:cs typeface="Gill Sans MT"/>
              </a:rPr>
              <a:t>544</a:t>
            </a:r>
            <a:endParaRPr sz="1200" dirty="0">
              <a:latin typeface="Gill Sans MT"/>
              <a:cs typeface="Gill Sans MT"/>
            </a:endParaRPr>
          </a:p>
        </p:txBody>
      </p:sp>
      <p:sp>
        <p:nvSpPr>
          <p:cNvPr id="64" name="object 66">
            <a:extLst>
              <a:ext uri="{FF2B5EF4-FFF2-40B4-BE49-F238E27FC236}">
                <a16:creationId xmlns:a16="http://schemas.microsoft.com/office/drawing/2014/main" id="{09E16AC2-D1A2-0596-9887-96192EE33F7F}"/>
              </a:ext>
            </a:extLst>
          </p:cNvPr>
          <p:cNvSpPr txBox="1"/>
          <p:nvPr/>
        </p:nvSpPr>
        <p:spPr>
          <a:xfrm>
            <a:off x="3085005" y="4004250"/>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Gill Sans MT"/>
                <a:cs typeface="Gill Sans MT"/>
              </a:rPr>
              <a:t>628</a:t>
            </a:r>
            <a:endParaRPr sz="1200">
              <a:latin typeface="Gill Sans MT"/>
              <a:cs typeface="Gill Sans MT"/>
            </a:endParaRPr>
          </a:p>
        </p:txBody>
      </p:sp>
      <p:grpSp>
        <p:nvGrpSpPr>
          <p:cNvPr id="65" name="object 67">
            <a:extLst>
              <a:ext uri="{FF2B5EF4-FFF2-40B4-BE49-F238E27FC236}">
                <a16:creationId xmlns:a16="http://schemas.microsoft.com/office/drawing/2014/main" id="{DE4E46ED-D58F-F2BA-35D3-F3B9598CDBA2}"/>
              </a:ext>
            </a:extLst>
          </p:cNvPr>
          <p:cNvGrpSpPr/>
          <p:nvPr/>
        </p:nvGrpSpPr>
        <p:grpSpPr>
          <a:xfrm>
            <a:off x="1691223" y="3707701"/>
            <a:ext cx="616585" cy="311785"/>
            <a:chOff x="3570541" y="3918013"/>
            <a:chExt cx="616585" cy="311785"/>
          </a:xfrm>
        </p:grpSpPr>
        <p:sp>
          <p:nvSpPr>
            <p:cNvPr id="66" name="object 68">
              <a:extLst>
                <a:ext uri="{FF2B5EF4-FFF2-40B4-BE49-F238E27FC236}">
                  <a16:creationId xmlns:a16="http://schemas.microsoft.com/office/drawing/2014/main" id="{C91E3B64-5DC9-0A98-ABC0-37346FE87CAD}"/>
                </a:ext>
              </a:extLst>
            </p:cNvPr>
            <p:cNvSpPr/>
            <p:nvPr/>
          </p:nvSpPr>
          <p:spPr>
            <a:xfrm>
              <a:off x="3575303" y="3922776"/>
              <a:ext cx="607060" cy="302260"/>
            </a:xfrm>
            <a:custGeom>
              <a:avLst/>
              <a:gdLst/>
              <a:ahLst/>
              <a:cxnLst/>
              <a:rect l="l" t="t" r="r" b="b"/>
              <a:pathLst>
                <a:path w="607060"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p>
          </p:txBody>
        </p:sp>
        <p:sp>
          <p:nvSpPr>
            <p:cNvPr id="67" name="object 69">
              <a:extLst>
                <a:ext uri="{FF2B5EF4-FFF2-40B4-BE49-F238E27FC236}">
                  <a16:creationId xmlns:a16="http://schemas.microsoft.com/office/drawing/2014/main" id="{624F2289-8B9E-5071-051A-51CD8320909E}"/>
                </a:ext>
              </a:extLst>
            </p:cNvPr>
            <p:cNvSpPr/>
            <p:nvPr/>
          </p:nvSpPr>
          <p:spPr>
            <a:xfrm>
              <a:off x="3575303" y="3922776"/>
              <a:ext cx="607060" cy="302260"/>
            </a:xfrm>
            <a:custGeom>
              <a:avLst/>
              <a:gdLst/>
              <a:ahLst/>
              <a:cxnLst/>
              <a:rect l="l" t="t" r="r" b="b"/>
              <a:pathLst>
                <a:path w="607060"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p>
          </p:txBody>
        </p:sp>
      </p:grpSp>
      <p:sp>
        <p:nvSpPr>
          <p:cNvPr id="68" name="object 70">
            <a:extLst>
              <a:ext uri="{FF2B5EF4-FFF2-40B4-BE49-F238E27FC236}">
                <a16:creationId xmlns:a16="http://schemas.microsoft.com/office/drawing/2014/main" id="{0813B35D-83F2-4196-F3F5-44BE7812FA1B}"/>
              </a:ext>
            </a:extLst>
          </p:cNvPr>
          <p:cNvSpPr txBox="1"/>
          <p:nvPr/>
        </p:nvSpPr>
        <p:spPr>
          <a:xfrm>
            <a:off x="1771932" y="3736213"/>
            <a:ext cx="456565"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Gill Sans MT"/>
                <a:cs typeface="Gill Sans MT"/>
              </a:rPr>
              <a:t>+16%</a:t>
            </a:r>
            <a:endParaRPr sz="1200">
              <a:latin typeface="Gill Sans MT"/>
              <a:cs typeface="Gill Sans MT"/>
            </a:endParaRPr>
          </a:p>
        </p:txBody>
      </p:sp>
      <p:grpSp>
        <p:nvGrpSpPr>
          <p:cNvPr id="69" name="object 71">
            <a:extLst>
              <a:ext uri="{FF2B5EF4-FFF2-40B4-BE49-F238E27FC236}">
                <a16:creationId xmlns:a16="http://schemas.microsoft.com/office/drawing/2014/main" id="{BE83D379-DE7B-10CF-6A7D-A4D3E876C471}"/>
              </a:ext>
            </a:extLst>
          </p:cNvPr>
          <p:cNvGrpSpPr/>
          <p:nvPr/>
        </p:nvGrpSpPr>
        <p:grpSpPr>
          <a:xfrm>
            <a:off x="4158579" y="2604325"/>
            <a:ext cx="616585" cy="311785"/>
            <a:chOff x="6037897" y="2814637"/>
            <a:chExt cx="616585" cy="311785"/>
          </a:xfrm>
        </p:grpSpPr>
        <p:sp>
          <p:nvSpPr>
            <p:cNvPr id="70" name="object 72">
              <a:extLst>
                <a:ext uri="{FF2B5EF4-FFF2-40B4-BE49-F238E27FC236}">
                  <a16:creationId xmlns:a16="http://schemas.microsoft.com/office/drawing/2014/main" id="{CBF64478-8AA4-3A77-5429-EA60B2ACABBE}"/>
                </a:ext>
              </a:extLst>
            </p:cNvPr>
            <p:cNvSpPr/>
            <p:nvPr/>
          </p:nvSpPr>
          <p:spPr>
            <a:xfrm>
              <a:off x="6042659" y="2819400"/>
              <a:ext cx="607060" cy="302260"/>
            </a:xfrm>
            <a:custGeom>
              <a:avLst/>
              <a:gdLst/>
              <a:ahLst/>
              <a:cxnLst/>
              <a:rect l="l" t="t" r="r" b="b"/>
              <a:pathLst>
                <a:path w="607059"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p>
          </p:txBody>
        </p:sp>
        <p:sp>
          <p:nvSpPr>
            <p:cNvPr id="71" name="object 73">
              <a:extLst>
                <a:ext uri="{FF2B5EF4-FFF2-40B4-BE49-F238E27FC236}">
                  <a16:creationId xmlns:a16="http://schemas.microsoft.com/office/drawing/2014/main" id="{BAFA42C0-F4DB-9F15-6A7E-7BAE1AEAC705}"/>
                </a:ext>
              </a:extLst>
            </p:cNvPr>
            <p:cNvSpPr/>
            <p:nvPr/>
          </p:nvSpPr>
          <p:spPr>
            <a:xfrm>
              <a:off x="6042659" y="2819400"/>
              <a:ext cx="607060" cy="302260"/>
            </a:xfrm>
            <a:custGeom>
              <a:avLst/>
              <a:gdLst/>
              <a:ahLst/>
              <a:cxnLst/>
              <a:rect l="l" t="t" r="r" b="b"/>
              <a:pathLst>
                <a:path w="607059"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p>
          </p:txBody>
        </p:sp>
      </p:grpSp>
      <p:sp>
        <p:nvSpPr>
          <p:cNvPr id="72" name="object 74">
            <a:extLst>
              <a:ext uri="{FF2B5EF4-FFF2-40B4-BE49-F238E27FC236}">
                <a16:creationId xmlns:a16="http://schemas.microsoft.com/office/drawing/2014/main" id="{E9436D9F-43A9-C09B-95A8-B2E622E068D3}"/>
              </a:ext>
            </a:extLst>
          </p:cNvPr>
          <p:cNvSpPr txBox="1"/>
          <p:nvPr/>
        </p:nvSpPr>
        <p:spPr>
          <a:xfrm>
            <a:off x="4238907" y="2632900"/>
            <a:ext cx="456565" cy="198131"/>
          </a:xfrm>
          <a:prstGeom prst="rect">
            <a:avLst/>
          </a:prstGeom>
        </p:spPr>
        <p:txBody>
          <a:bodyPr vert="horz" wrap="square" lIns="0" tIns="13335" rIns="0" bIns="0" rtlCol="0">
            <a:spAutoFit/>
          </a:bodyPr>
          <a:lstStyle/>
          <a:p>
            <a:pPr marL="12700">
              <a:lnSpc>
                <a:spcPct val="100000"/>
              </a:lnSpc>
              <a:spcBef>
                <a:spcPts val="105"/>
              </a:spcBef>
            </a:pPr>
            <a:r>
              <a:rPr sz="1200" b="1" spc="-20" dirty="0">
                <a:latin typeface="Gill Sans MT"/>
                <a:cs typeface="Gill Sans MT"/>
              </a:rPr>
              <a:t>+19%</a:t>
            </a:r>
            <a:endParaRPr sz="1200">
              <a:latin typeface="Gill Sans MT"/>
              <a:cs typeface="Gill Sans MT"/>
            </a:endParaRPr>
          </a:p>
        </p:txBody>
      </p:sp>
      <p:sp>
        <p:nvSpPr>
          <p:cNvPr id="76" name="object 79">
            <a:extLst>
              <a:ext uri="{FF2B5EF4-FFF2-40B4-BE49-F238E27FC236}">
                <a16:creationId xmlns:a16="http://schemas.microsoft.com/office/drawing/2014/main" id="{EDC34067-C5DB-7711-C966-D39FF6897ABD}"/>
              </a:ext>
            </a:extLst>
          </p:cNvPr>
          <p:cNvSpPr txBox="1"/>
          <p:nvPr/>
        </p:nvSpPr>
        <p:spPr>
          <a:xfrm>
            <a:off x="343610" y="2416969"/>
            <a:ext cx="692150" cy="182101"/>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panose="020B0604030504040204" pitchFamily="50" charset="-128"/>
                <a:ea typeface="Meiryo UI" panose="020B0604030504040204" pitchFamily="50" charset="-128"/>
                <a:cs typeface="Arial"/>
              </a:rPr>
              <a:t>(</a:t>
            </a:r>
            <a:r>
              <a:rPr sz="1100" dirty="0">
                <a:latin typeface="Meiryo UI" panose="020B0604030504040204" pitchFamily="50" charset="-128"/>
                <a:ea typeface="Meiryo UI" panose="020B0604030504040204" pitchFamily="50" charset="-128"/>
                <a:cs typeface="ＭＳ Ｐゴシック"/>
              </a:rPr>
              <a:t>百万ドル</a:t>
            </a:r>
            <a:r>
              <a:rPr sz="1100" spc="-50" dirty="0">
                <a:latin typeface="Meiryo UI" panose="020B0604030504040204" pitchFamily="50" charset="-128"/>
                <a:ea typeface="Meiryo UI" panose="020B0604030504040204" pitchFamily="50" charset="-128"/>
                <a:cs typeface="Arial"/>
              </a:rPr>
              <a:t>)</a:t>
            </a:r>
            <a:endParaRPr sz="1100">
              <a:latin typeface="Meiryo UI" panose="020B0604030504040204" pitchFamily="50" charset="-128"/>
              <a:ea typeface="Meiryo UI" panose="020B0604030504040204" pitchFamily="50" charset="-128"/>
              <a:cs typeface="Arial"/>
            </a:endParaRPr>
          </a:p>
        </p:txBody>
      </p:sp>
      <p:grpSp>
        <p:nvGrpSpPr>
          <p:cNvPr id="77" name="object 80">
            <a:extLst>
              <a:ext uri="{FF2B5EF4-FFF2-40B4-BE49-F238E27FC236}">
                <a16:creationId xmlns:a16="http://schemas.microsoft.com/office/drawing/2014/main" id="{A1FA7B8C-8CBA-B9E0-FB16-20B8DCDF55A6}"/>
              </a:ext>
            </a:extLst>
          </p:cNvPr>
          <p:cNvGrpSpPr/>
          <p:nvPr/>
        </p:nvGrpSpPr>
        <p:grpSpPr>
          <a:xfrm>
            <a:off x="203989" y="2796539"/>
            <a:ext cx="187960" cy="984885"/>
            <a:chOff x="2083307" y="3006851"/>
            <a:chExt cx="187960" cy="984885"/>
          </a:xfrm>
        </p:grpSpPr>
        <p:sp>
          <p:nvSpPr>
            <p:cNvPr id="78" name="object 81">
              <a:extLst>
                <a:ext uri="{FF2B5EF4-FFF2-40B4-BE49-F238E27FC236}">
                  <a16:creationId xmlns:a16="http://schemas.microsoft.com/office/drawing/2014/main" id="{77DF316A-67B0-32F5-6809-368085AA67AF}"/>
                </a:ext>
              </a:extLst>
            </p:cNvPr>
            <p:cNvSpPr/>
            <p:nvPr/>
          </p:nvSpPr>
          <p:spPr>
            <a:xfrm>
              <a:off x="2083307" y="3006851"/>
              <a:ext cx="187960" cy="140335"/>
            </a:xfrm>
            <a:custGeom>
              <a:avLst/>
              <a:gdLst/>
              <a:ahLst/>
              <a:cxnLst/>
              <a:rect l="l" t="t" r="r" b="b"/>
              <a:pathLst>
                <a:path w="187960" h="140335">
                  <a:moveTo>
                    <a:pt x="187451" y="0"/>
                  </a:moveTo>
                  <a:lnTo>
                    <a:pt x="0" y="0"/>
                  </a:lnTo>
                  <a:lnTo>
                    <a:pt x="0" y="140208"/>
                  </a:lnTo>
                  <a:lnTo>
                    <a:pt x="187451" y="140208"/>
                  </a:lnTo>
                  <a:lnTo>
                    <a:pt x="187451" y="0"/>
                  </a:lnTo>
                  <a:close/>
                </a:path>
              </a:pathLst>
            </a:custGeom>
            <a:solidFill>
              <a:srgbClr val="007BC3"/>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79" name="object 82">
              <a:extLst>
                <a:ext uri="{FF2B5EF4-FFF2-40B4-BE49-F238E27FC236}">
                  <a16:creationId xmlns:a16="http://schemas.microsoft.com/office/drawing/2014/main" id="{71F34810-9271-1232-C2D5-16C7211FB3D4}"/>
                </a:ext>
              </a:extLst>
            </p:cNvPr>
            <p:cNvSpPr/>
            <p:nvPr/>
          </p:nvSpPr>
          <p:spPr>
            <a:xfrm>
              <a:off x="2083307" y="3640835"/>
              <a:ext cx="187960" cy="139065"/>
            </a:xfrm>
            <a:custGeom>
              <a:avLst/>
              <a:gdLst/>
              <a:ahLst/>
              <a:cxnLst/>
              <a:rect l="l" t="t" r="r" b="b"/>
              <a:pathLst>
                <a:path w="187960" h="139064">
                  <a:moveTo>
                    <a:pt x="187451" y="0"/>
                  </a:moveTo>
                  <a:lnTo>
                    <a:pt x="0" y="0"/>
                  </a:lnTo>
                  <a:lnTo>
                    <a:pt x="0" y="138683"/>
                  </a:lnTo>
                  <a:lnTo>
                    <a:pt x="187451" y="138683"/>
                  </a:lnTo>
                  <a:lnTo>
                    <a:pt x="187451" y="0"/>
                  </a:lnTo>
                  <a:close/>
                </a:path>
              </a:pathLst>
            </a:custGeom>
            <a:solidFill>
              <a:srgbClr val="E3E1E1"/>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0" name="object 83">
              <a:extLst>
                <a:ext uri="{FF2B5EF4-FFF2-40B4-BE49-F238E27FC236}">
                  <a16:creationId xmlns:a16="http://schemas.microsoft.com/office/drawing/2014/main" id="{34C092E0-4BA2-1DEA-981F-E8C4B2FF6E9F}"/>
                </a:ext>
              </a:extLst>
            </p:cNvPr>
            <p:cNvSpPr/>
            <p:nvPr/>
          </p:nvSpPr>
          <p:spPr>
            <a:xfrm>
              <a:off x="2083307" y="3217163"/>
              <a:ext cx="187960" cy="140335"/>
            </a:xfrm>
            <a:custGeom>
              <a:avLst/>
              <a:gdLst/>
              <a:ahLst/>
              <a:cxnLst/>
              <a:rect l="l" t="t" r="r" b="b"/>
              <a:pathLst>
                <a:path w="187960" h="140335">
                  <a:moveTo>
                    <a:pt x="187451" y="0"/>
                  </a:moveTo>
                  <a:lnTo>
                    <a:pt x="0" y="0"/>
                  </a:lnTo>
                  <a:lnTo>
                    <a:pt x="0" y="140208"/>
                  </a:lnTo>
                  <a:lnTo>
                    <a:pt x="187451" y="140208"/>
                  </a:lnTo>
                  <a:lnTo>
                    <a:pt x="187451" y="0"/>
                  </a:lnTo>
                  <a:close/>
                </a:path>
              </a:pathLst>
            </a:custGeom>
            <a:solidFill>
              <a:srgbClr val="6BA4DB"/>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1" name="object 84">
              <a:extLst>
                <a:ext uri="{FF2B5EF4-FFF2-40B4-BE49-F238E27FC236}">
                  <a16:creationId xmlns:a16="http://schemas.microsoft.com/office/drawing/2014/main" id="{5FB98FFC-56B5-15CA-C3A3-E93C4C10D3E0}"/>
                </a:ext>
              </a:extLst>
            </p:cNvPr>
            <p:cNvSpPr/>
            <p:nvPr/>
          </p:nvSpPr>
          <p:spPr>
            <a:xfrm>
              <a:off x="2083307" y="3428999"/>
              <a:ext cx="187960" cy="140335"/>
            </a:xfrm>
            <a:custGeom>
              <a:avLst/>
              <a:gdLst/>
              <a:ahLst/>
              <a:cxnLst/>
              <a:rect l="l" t="t" r="r" b="b"/>
              <a:pathLst>
                <a:path w="187960" h="140335">
                  <a:moveTo>
                    <a:pt x="187451" y="0"/>
                  </a:moveTo>
                  <a:lnTo>
                    <a:pt x="0" y="0"/>
                  </a:lnTo>
                  <a:lnTo>
                    <a:pt x="0" y="140208"/>
                  </a:lnTo>
                  <a:lnTo>
                    <a:pt x="187451" y="140208"/>
                  </a:lnTo>
                  <a:lnTo>
                    <a:pt x="187451" y="0"/>
                  </a:lnTo>
                  <a:close/>
                </a:path>
              </a:pathLst>
            </a:custGeom>
            <a:solidFill>
              <a:srgbClr val="C2DAE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2" name="object 85">
              <a:extLst>
                <a:ext uri="{FF2B5EF4-FFF2-40B4-BE49-F238E27FC236}">
                  <a16:creationId xmlns:a16="http://schemas.microsoft.com/office/drawing/2014/main" id="{72ECCCAC-02AF-ADC2-7894-75C8351FA04A}"/>
                </a:ext>
              </a:extLst>
            </p:cNvPr>
            <p:cNvSpPr/>
            <p:nvPr/>
          </p:nvSpPr>
          <p:spPr>
            <a:xfrm>
              <a:off x="2083307" y="3851147"/>
              <a:ext cx="187960" cy="140335"/>
            </a:xfrm>
            <a:custGeom>
              <a:avLst/>
              <a:gdLst/>
              <a:ahLst/>
              <a:cxnLst/>
              <a:rect l="l" t="t" r="r" b="b"/>
              <a:pathLst>
                <a:path w="187960" h="140335">
                  <a:moveTo>
                    <a:pt x="187451" y="0"/>
                  </a:moveTo>
                  <a:lnTo>
                    <a:pt x="0" y="0"/>
                  </a:lnTo>
                  <a:lnTo>
                    <a:pt x="0" y="140207"/>
                  </a:lnTo>
                  <a:lnTo>
                    <a:pt x="187451" y="140207"/>
                  </a:lnTo>
                  <a:lnTo>
                    <a:pt x="187451" y="0"/>
                  </a:lnTo>
                  <a:close/>
                </a:path>
              </a:pathLst>
            </a:custGeom>
            <a:solidFill>
              <a:srgbClr val="756F6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83" name="object 86">
            <a:extLst>
              <a:ext uri="{FF2B5EF4-FFF2-40B4-BE49-F238E27FC236}">
                <a16:creationId xmlns:a16="http://schemas.microsoft.com/office/drawing/2014/main" id="{7B3C92F5-E711-88A2-DF0D-2F11A1AE5AAC}"/>
              </a:ext>
            </a:extLst>
          </p:cNvPr>
          <p:cNvSpPr txBox="1"/>
          <p:nvPr/>
        </p:nvSpPr>
        <p:spPr>
          <a:xfrm>
            <a:off x="428907" y="2724379"/>
            <a:ext cx="1044575" cy="1034642"/>
          </a:xfrm>
          <a:prstGeom prst="rect">
            <a:avLst/>
          </a:prstGeom>
        </p:spPr>
        <p:txBody>
          <a:bodyPr vert="horz" wrap="square" lIns="0" tIns="12700" rIns="0" bIns="0" rtlCol="0">
            <a:spAutoFit/>
          </a:bodyPr>
          <a:lstStyle/>
          <a:p>
            <a:pPr marL="12700" marR="5080">
              <a:lnSpc>
                <a:spcPct val="131900"/>
              </a:lnSpc>
              <a:spcBef>
                <a:spcPts val="100"/>
              </a:spcBef>
            </a:pPr>
            <a:r>
              <a:rPr sz="1000" spc="-20" dirty="0">
                <a:latin typeface="Meiryo UI" panose="020B0604030504040204" pitchFamily="50" charset="-128"/>
                <a:ea typeface="Meiryo UI" panose="020B0604030504040204" pitchFamily="50" charset="-128"/>
                <a:cs typeface="ＭＳ Ｐゴシック"/>
              </a:rPr>
              <a:t>オリゴヌクレオチド</a:t>
            </a:r>
            <a:r>
              <a:rPr sz="1000" spc="-15" dirty="0">
                <a:latin typeface="Meiryo UI" panose="020B0604030504040204" pitchFamily="50" charset="-128"/>
                <a:ea typeface="Meiryo UI" panose="020B0604030504040204" pitchFamily="50" charset="-128"/>
                <a:cs typeface="ＭＳ Ｐゴシック"/>
              </a:rPr>
              <a:t>機能性ゲノム</a:t>
            </a:r>
            <a:endParaRPr sz="1000">
              <a:latin typeface="Meiryo UI" panose="020B0604030504040204" pitchFamily="50" charset="-128"/>
              <a:ea typeface="Meiryo UI" panose="020B0604030504040204" pitchFamily="50" charset="-128"/>
              <a:cs typeface="ＭＳ Ｐゴシック"/>
            </a:endParaRPr>
          </a:p>
          <a:p>
            <a:pPr marL="12700">
              <a:lnSpc>
                <a:spcPct val="100000"/>
              </a:lnSpc>
              <a:spcBef>
                <a:spcPts val="400"/>
              </a:spcBef>
            </a:pPr>
            <a:r>
              <a:rPr sz="1000" spc="-15" dirty="0">
                <a:latin typeface="Meiryo UI" panose="020B0604030504040204" pitchFamily="50" charset="-128"/>
                <a:ea typeface="Meiryo UI" panose="020B0604030504040204" pitchFamily="50" charset="-128"/>
                <a:cs typeface="ＭＳ Ｐゴシック"/>
              </a:rPr>
              <a:t>標準ゲノム</a:t>
            </a:r>
            <a:endParaRPr sz="1000">
              <a:latin typeface="Meiryo UI" panose="020B0604030504040204" pitchFamily="50" charset="-128"/>
              <a:ea typeface="Meiryo UI" panose="020B0604030504040204" pitchFamily="50" charset="-128"/>
              <a:cs typeface="ＭＳ Ｐゴシック"/>
            </a:endParaRPr>
          </a:p>
          <a:p>
            <a:pPr marL="12700">
              <a:lnSpc>
                <a:spcPct val="100000"/>
              </a:lnSpc>
              <a:spcBef>
                <a:spcPts val="390"/>
              </a:spcBef>
            </a:pPr>
            <a:r>
              <a:rPr sz="1000" dirty="0">
                <a:latin typeface="Meiryo UI" panose="020B0604030504040204" pitchFamily="50" charset="-128"/>
                <a:ea typeface="Meiryo UI" panose="020B0604030504040204" pitchFamily="50" charset="-128"/>
                <a:cs typeface="Gill Sans MT"/>
              </a:rPr>
              <a:t>BioBricks</a:t>
            </a:r>
            <a:r>
              <a:rPr sz="1000" spc="-70" dirty="0">
                <a:latin typeface="Meiryo UI" panose="020B0604030504040204" pitchFamily="50" charset="-128"/>
                <a:ea typeface="Meiryo UI" panose="020B0604030504040204" pitchFamily="50" charset="-128"/>
                <a:cs typeface="Gill Sans MT"/>
              </a:rPr>
              <a:t> </a:t>
            </a:r>
            <a:r>
              <a:rPr sz="1000" spc="-10" dirty="0">
                <a:latin typeface="Meiryo UI" panose="020B0604030504040204" pitchFamily="50" charset="-128"/>
                <a:ea typeface="Meiryo UI" panose="020B0604030504040204" pitchFamily="50" charset="-128"/>
                <a:cs typeface="Gill Sans MT"/>
              </a:rPr>
              <a:t>Parts</a:t>
            </a:r>
            <a:endParaRPr sz="1000">
              <a:latin typeface="Meiryo UI" panose="020B0604030504040204" pitchFamily="50" charset="-128"/>
              <a:ea typeface="Meiryo UI" panose="020B0604030504040204" pitchFamily="50" charset="-128"/>
              <a:cs typeface="Gill Sans MT"/>
            </a:endParaRPr>
          </a:p>
          <a:p>
            <a:pPr marL="12700">
              <a:lnSpc>
                <a:spcPct val="100000"/>
              </a:lnSpc>
              <a:spcBef>
                <a:spcPts val="415"/>
              </a:spcBef>
            </a:pPr>
            <a:r>
              <a:rPr sz="1000" spc="-20" dirty="0">
                <a:latin typeface="Meiryo UI" panose="020B0604030504040204" pitchFamily="50" charset="-128"/>
                <a:ea typeface="Meiryo UI" panose="020B0604030504040204" pitchFamily="50" charset="-128"/>
                <a:cs typeface="ＭＳ Ｐゴシック"/>
              </a:rPr>
              <a:t>プラスミド</a:t>
            </a:r>
            <a:endParaRPr sz="1000">
              <a:latin typeface="Meiryo UI" panose="020B0604030504040204" pitchFamily="50" charset="-128"/>
              <a:ea typeface="Meiryo UI" panose="020B0604030504040204" pitchFamily="50" charset="-128"/>
              <a:cs typeface="ＭＳ Ｐゴシック"/>
            </a:endParaRPr>
          </a:p>
        </p:txBody>
      </p:sp>
      <p:grpSp>
        <p:nvGrpSpPr>
          <p:cNvPr id="84" name="object 6">
            <a:extLst>
              <a:ext uri="{FF2B5EF4-FFF2-40B4-BE49-F238E27FC236}">
                <a16:creationId xmlns:a16="http://schemas.microsoft.com/office/drawing/2014/main" id="{2DACAC62-3CCE-3061-E4E2-278E9FC88046}"/>
              </a:ext>
            </a:extLst>
          </p:cNvPr>
          <p:cNvGrpSpPr/>
          <p:nvPr/>
        </p:nvGrpSpPr>
        <p:grpSpPr>
          <a:xfrm>
            <a:off x="6533511" y="3063554"/>
            <a:ext cx="5128895" cy="2536190"/>
            <a:chOff x="2502217" y="3032696"/>
            <a:chExt cx="5128895" cy="2536190"/>
          </a:xfrm>
        </p:grpSpPr>
        <p:sp>
          <p:nvSpPr>
            <p:cNvPr id="85" name="object 7">
              <a:extLst>
                <a:ext uri="{FF2B5EF4-FFF2-40B4-BE49-F238E27FC236}">
                  <a16:creationId xmlns:a16="http://schemas.microsoft.com/office/drawing/2014/main" id="{544FA4AE-6FBC-7075-BE5C-D0FA49367B5F}"/>
                </a:ext>
              </a:extLst>
            </p:cNvPr>
            <p:cNvSpPr/>
            <p:nvPr/>
          </p:nvSpPr>
          <p:spPr>
            <a:xfrm>
              <a:off x="5350763" y="3034283"/>
              <a:ext cx="1478280" cy="1910080"/>
            </a:xfrm>
            <a:custGeom>
              <a:avLst/>
              <a:gdLst/>
              <a:ahLst/>
              <a:cxnLst/>
              <a:rect l="l" t="t" r="r" b="b"/>
              <a:pathLst>
                <a:path w="1478279" h="1910079">
                  <a:moveTo>
                    <a:pt x="0" y="1909762"/>
                  </a:moveTo>
                  <a:lnTo>
                    <a:pt x="1477962" y="0"/>
                  </a:lnTo>
                </a:path>
              </a:pathLst>
            </a:custGeom>
            <a:ln w="3175">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6" name="object 8">
              <a:extLst>
                <a:ext uri="{FF2B5EF4-FFF2-40B4-BE49-F238E27FC236}">
                  <a16:creationId xmlns:a16="http://schemas.microsoft.com/office/drawing/2014/main" id="{3E26BA53-D693-0E4D-0EFF-99B8F6BD8BE6}"/>
                </a:ext>
              </a:extLst>
            </p:cNvPr>
            <p:cNvSpPr/>
            <p:nvPr/>
          </p:nvSpPr>
          <p:spPr>
            <a:xfrm>
              <a:off x="6830567" y="3034283"/>
              <a:ext cx="568960" cy="2529840"/>
            </a:xfrm>
            <a:custGeom>
              <a:avLst/>
              <a:gdLst/>
              <a:ahLst/>
              <a:cxnLst/>
              <a:rect l="l" t="t" r="r" b="b"/>
              <a:pathLst>
                <a:path w="568959" h="2529840">
                  <a:moveTo>
                    <a:pt x="568451" y="0"/>
                  </a:moveTo>
                  <a:lnTo>
                    <a:pt x="0" y="0"/>
                  </a:lnTo>
                  <a:lnTo>
                    <a:pt x="0" y="2529840"/>
                  </a:lnTo>
                  <a:lnTo>
                    <a:pt x="568451" y="2529840"/>
                  </a:lnTo>
                  <a:lnTo>
                    <a:pt x="568451" y="0"/>
                  </a:lnTo>
                  <a:close/>
                </a:path>
              </a:pathLst>
            </a:custGeom>
            <a:solidFill>
              <a:srgbClr val="C000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7" name="object 9">
              <a:extLst>
                <a:ext uri="{FF2B5EF4-FFF2-40B4-BE49-F238E27FC236}">
                  <a16:creationId xmlns:a16="http://schemas.microsoft.com/office/drawing/2014/main" id="{319D0EAA-6EF7-AD76-7004-8DCE56DC5331}"/>
                </a:ext>
              </a:extLst>
            </p:cNvPr>
            <p:cNvSpPr/>
            <p:nvPr/>
          </p:nvSpPr>
          <p:spPr>
            <a:xfrm>
              <a:off x="4328159" y="4943855"/>
              <a:ext cx="454025" cy="141605"/>
            </a:xfrm>
            <a:custGeom>
              <a:avLst/>
              <a:gdLst/>
              <a:ahLst/>
              <a:cxnLst/>
              <a:rect l="l" t="t" r="r" b="b"/>
              <a:pathLst>
                <a:path w="454025" h="141604">
                  <a:moveTo>
                    <a:pt x="0" y="141287"/>
                  </a:moveTo>
                  <a:lnTo>
                    <a:pt x="454025" y="0"/>
                  </a:lnTo>
                </a:path>
              </a:pathLst>
            </a:custGeom>
            <a:ln w="3175">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8" name="object 10">
              <a:extLst>
                <a:ext uri="{FF2B5EF4-FFF2-40B4-BE49-F238E27FC236}">
                  <a16:creationId xmlns:a16="http://schemas.microsoft.com/office/drawing/2014/main" id="{C7E74BAD-01C6-4054-C813-0C5684FF0528}"/>
                </a:ext>
              </a:extLst>
            </p:cNvPr>
            <p:cNvSpPr/>
            <p:nvPr/>
          </p:nvSpPr>
          <p:spPr>
            <a:xfrm>
              <a:off x="4782311" y="4943855"/>
              <a:ext cx="568960" cy="620395"/>
            </a:xfrm>
            <a:custGeom>
              <a:avLst/>
              <a:gdLst/>
              <a:ahLst/>
              <a:cxnLst/>
              <a:rect l="l" t="t" r="r" b="b"/>
              <a:pathLst>
                <a:path w="568960" h="620395">
                  <a:moveTo>
                    <a:pt x="568451" y="0"/>
                  </a:moveTo>
                  <a:lnTo>
                    <a:pt x="0" y="0"/>
                  </a:lnTo>
                  <a:lnTo>
                    <a:pt x="0" y="620268"/>
                  </a:lnTo>
                  <a:lnTo>
                    <a:pt x="568451" y="620268"/>
                  </a:lnTo>
                  <a:lnTo>
                    <a:pt x="568451" y="0"/>
                  </a:lnTo>
                  <a:close/>
                </a:path>
              </a:pathLst>
            </a:custGeom>
            <a:solidFill>
              <a:srgbClr val="C00000"/>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89" name="object 11">
              <a:extLst>
                <a:ext uri="{FF2B5EF4-FFF2-40B4-BE49-F238E27FC236}">
                  <a16:creationId xmlns:a16="http://schemas.microsoft.com/office/drawing/2014/main" id="{A0316A3E-CF11-4FE9-F5CD-FFA24BB80000}"/>
                </a:ext>
              </a:extLst>
            </p:cNvPr>
            <p:cNvSpPr/>
            <p:nvPr/>
          </p:nvSpPr>
          <p:spPr>
            <a:xfrm>
              <a:off x="3304031" y="5084063"/>
              <a:ext cx="454025" cy="93980"/>
            </a:xfrm>
            <a:custGeom>
              <a:avLst/>
              <a:gdLst/>
              <a:ahLst/>
              <a:cxnLst/>
              <a:rect l="l" t="t" r="r" b="b"/>
              <a:pathLst>
                <a:path w="454025" h="93979">
                  <a:moveTo>
                    <a:pt x="0" y="93662"/>
                  </a:moveTo>
                  <a:lnTo>
                    <a:pt x="454025" y="0"/>
                  </a:lnTo>
                </a:path>
              </a:pathLst>
            </a:custGeom>
            <a:ln w="3175">
              <a:solidFill>
                <a:srgbClr val="C7C5C5"/>
              </a:solidFill>
              <a:prstDash val="sysDash"/>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90" name="object 12">
              <a:extLst>
                <a:ext uri="{FF2B5EF4-FFF2-40B4-BE49-F238E27FC236}">
                  <a16:creationId xmlns:a16="http://schemas.microsoft.com/office/drawing/2014/main" id="{2CCD2F57-A25E-DCF1-5916-A6E8AC627048}"/>
                </a:ext>
              </a:extLst>
            </p:cNvPr>
            <p:cNvSpPr/>
            <p:nvPr/>
          </p:nvSpPr>
          <p:spPr>
            <a:xfrm>
              <a:off x="2734056" y="5085587"/>
              <a:ext cx="1592580" cy="478790"/>
            </a:xfrm>
            <a:custGeom>
              <a:avLst/>
              <a:gdLst/>
              <a:ahLst/>
              <a:cxnLst/>
              <a:rect l="l" t="t" r="r" b="b"/>
              <a:pathLst>
                <a:path w="1592579" h="478789">
                  <a:moveTo>
                    <a:pt x="568452" y="92964"/>
                  </a:moveTo>
                  <a:lnTo>
                    <a:pt x="0" y="92964"/>
                  </a:lnTo>
                  <a:lnTo>
                    <a:pt x="0" y="478536"/>
                  </a:lnTo>
                  <a:lnTo>
                    <a:pt x="568452" y="478536"/>
                  </a:lnTo>
                  <a:lnTo>
                    <a:pt x="568452" y="92964"/>
                  </a:lnTo>
                  <a:close/>
                </a:path>
                <a:path w="1592579" h="478789">
                  <a:moveTo>
                    <a:pt x="1592580" y="0"/>
                  </a:moveTo>
                  <a:lnTo>
                    <a:pt x="1024128" y="0"/>
                  </a:lnTo>
                  <a:lnTo>
                    <a:pt x="1024128" y="478536"/>
                  </a:lnTo>
                  <a:lnTo>
                    <a:pt x="1592580" y="478536"/>
                  </a:lnTo>
                  <a:lnTo>
                    <a:pt x="1592580" y="0"/>
                  </a:lnTo>
                  <a:close/>
                </a:path>
              </a:pathLst>
            </a:custGeom>
            <a:solidFill>
              <a:srgbClr val="C00000"/>
            </a:solidFill>
          </p:spPr>
          <p:txBody>
            <a:bodyPr wrap="square" lIns="0" tIns="0" rIns="0" bIns="0" rtlCol="0"/>
            <a:lstStyle/>
            <a:p>
              <a:endParaRPr sz="1600" dirty="0">
                <a:latin typeface="Meiryo UI" panose="020B0604030504040204" pitchFamily="50" charset="-128"/>
                <a:ea typeface="Meiryo UI" panose="020B0604030504040204" pitchFamily="50" charset="-128"/>
              </a:endParaRPr>
            </a:p>
          </p:txBody>
        </p:sp>
        <p:sp>
          <p:nvSpPr>
            <p:cNvPr id="91" name="object 13">
              <a:extLst>
                <a:ext uri="{FF2B5EF4-FFF2-40B4-BE49-F238E27FC236}">
                  <a16:creationId xmlns:a16="http://schemas.microsoft.com/office/drawing/2014/main" id="{33BBAAF0-ECC4-1531-6890-C0AE0FD175A1}"/>
                </a:ext>
              </a:extLst>
            </p:cNvPr>
            <p:cNvSpPr/>
            <p:nvPr/>
          </p:nvSpPr>
          <p:spPr>
            <a:xfrm>
              <a:off x="2506979" y="5564123"/>
              <a:ext cx="5119370" cy="0"/>
            </a:xfrm>
            <a:custGeom>
              <a:avLst/>
              <a:gdLst/>
              <a:ahLst/>
              <a:cxnLst/>
              <a:rect l="l" t="t" r="r" b="b"/>
              <a:pathLst>
                <a:path w="5119370">
                  <a:moveTo>
                    <a:pt x="0" y="0"/>
                  </a:moveTo>
                  <a:lnTo>
                    <a:pt x="5119116" y="0"/>
                  </a:lnTo>
                </a:path>
              </a:pathLst>
            </a:custGeom>
            <a:ln w="952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92" name="object 14">
            <a:extLst>
              <a:ext uri="{FF2B5EF4-FFF2-40B4-BE49-F238E27FC236}">
                <a16:creationId xmlns:a16="http://schemas.microsoft.com/office/drawing/2014/main" id="{9FE431B6-4760-E698-319C-1AD255DBFC2E}"/>
              </a:ext>
            </a:extLst>
          </p:cNvPr>
          <p:cNvSpPr txBox="1"/>
          <p:nvPr/>
        </p:nvSpPr>
        <p:spPr>
          <a:xfrm>
            <a:off x="6902352" y="4947242"/>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Meiryo UI" panose="020B0604030504040204" pitchFamily="50" charset="-128"/>
                <a:ea typeface="Meiryo UI" panose="020B0604030504040204" pitchFamily="50" charset="-128"/>
                <a:cs typeface="Gill Sans MT"/>
              </a:rPr>
              <a:t>787</a:t>
            </a:r>
            <a:endParaRPr sz="1200">
              <a:latin typeface="Meiryo UI" panose="020B0604030504040204" pitchFamily="50" charset="-128"/>
              <a:ea typeface="Meiryo UI" panose="020B0604030504040204" pitchFamily="50" charset="-128"/>
              <a:cs typeface="Gill Sans MT"/>
            </a:endParaRPr>
          </a:p>
        </p:txBody>
      </p:sp>
      <p:sp>
        <p:nvSpPr>
          <p:cNvPr id="93" name="object 15">
            <a:extLst>
              <a:ext uri="{FF2B5EF4-FFF2-40B4-BE49-F238E27FC236}">
                <a16:creationId xmlns:a16="http://schemas.microsoft.com/office/drawing/2014/main" id="{9BF202B5-141A-70BE-0F52-8D91352B6806}"/>
              </a:ext>
            </a:extLst>
          </p:cNvPr>
          <p:cNvSpPr txBox="1"/>
          <p:nvPr/>
        </p:nvSpPr>
        <p:spPr>
          <a:xfrm>
            <a:off x="7926375" y="4854522"/>
            <a:ext cx="295275" cy="197490"/>
          </a:xfrm>
          <a:prstGeom prst="rect">
            <a:avLst/>
          </a:prstGeom>
        </p:spPr>
        <p:txBody>
          <a:bodyPr vert="horz" wrap="square" lIns="0" tIns="12700" rIns="0" bIns="0" rtlCol="0">
            <a:spAutoFit/>
          </a:bodyPr>
          <a:lstStyle/>
          <a:p>
            <a:pPr marL="12700">
              <a:lnSpc>
                <a:spcPct val="100000"/>
              </a:lnSpc>
              <a:spcBef>
                <a:spcPts val="100"/>
              </a:spcBef>
            </a:pPr>
            <a:r>
              <a:rPr sz="1200" spc="-25" dirty="0">
                <a:latin typeface="Meiryo UI" panose="020B0604030504040204" pitchFamily="50" charset="-128"/>
                <a:ea typeface="Meiryo UI" panose="020B0604030504040204" pitchFamily="50" charset="-128"/>
                <a:cs typeface="Gill Sans MT"/>
              </a:rPr>
              <a:t>978</a:t>
            </a:r>
            <a:endParaRPr sz="1200">
              <a:latin typeface="Meiryo UI" panose="020B0604030504040204" pitchFamily="50" charset="-128"/>
              <a:ea typeface="Meiryo UI" panose="020B0604030504040204" pitchFamily="50" charset="-128"/>
              <a:cs typeface="Gill Sans MT"/>
            </a:endParaRPr>
          </a:p>
        </p:txBody>
      </p:sp>
      <p:sp>
        <p:nvSpPr>
          <p:cNvPr id="94" name="object 16">
            <a:extLst>
              <a:ext uri="{FF2B5EF4-FFF2-40B4-BE49-F238E27FC236}">
                <a16:creationId xmlns:a16="http://schemas.microsoft.com/office/drawing/2014/main" id="{3004AEA8-9D7B-BB92-1BE1-B8E30C99F526}"/>
              </a:ext>
            </a:extLst>
          </p:cNvPr>
          <p:cNvSpPr txBox="1"/>
          <p:nvPr/>
        </p:nvSpPr>
        <p:spPr>
          <a:xfrm>
            <a:off x="8886385" y="4713837"/>
            <a:ext cx="568960" cy="197490"/>
          </a:xfrm>
          <a:prstGeom prst="rect">
            <a:avLst/>
          </a:prstGeom>
        </p:spPr>
        <p:txBody>
          <a:bodyPr vert="horz" wrap="square" lIns="0" tIns="12700" rIns="0" bIns="0" rtlCol="0">
            <a:spAutoFit/>
          </a:bodyPr>
          <a:lstStyle/>
          <a:p>
            <a:pPr marL="12700">
              <a:lnSpc>
                <a:spcPct val="100000"/>
              </a:lnSpc>
              <a:spcBef>
                <a:spcPts val="100"/>
              </a:spcBef>
            </a:pPr>
            <a:r>
              <a:rPr sz="1200" spc="-20" dirty="0">
                <a:latin typeface="Meiryo UI" panose="020B0604030504040204" pitchFamily="50" charset="-128"/>
                <a:ea typeface="Meiryo UI" panose="020B0604030504040204" pitchFamily="50" charset="-128"/>
                <a:cs typeface="Gill Sans MT"/>
              </a:rPr>
              <a:t>1,267</a:t>
            </a:r>
            <a:endParaRPr sz="1200" dirty="0">
              <a:latin typeface="Meiryo UI" panose="020B0604030504040204" pitchFamily="50" charset="-128"/>
              <a:ea typeface="Meiryo UI" panose="020B0604030504040204" pitchFamily="50" charset="-128"/>
              <a:cs typeface="Gill Sans MT"/>
            </a:endParaRPr>
          </a:p>
        </p:txBody>
      </p:sp>
      <p:sp>
        <p:nvSpPr>
          <p:cNvPr id="95" name="object 17">
            <a:extLst>
              <a:ext uri="{FF2B5EF4-FFF2-40B4-BE49-F238E27FC236}">
                <a16:creationId xmlns:a16="http://schemas.microsoft.com/office/drawing/2014/main" id="{200B2A91-5A47-CA07-CC3C-B024CBE7F60D}"/>
              </a:ext>
            </a:extLst>
          </p:cNvPr>
          <p:cNvSpPr txBox="1"/>
          <p:nvPr/>
        </p:nvSpPr>
        <p:spPr>
          <a:xfrm>
            <a:off x="10934253" y="2803445"/>
            <a:ext cx="514476" cy="198131"/>
          </a:xfrm>
          <a:prstGeom prst="rect">
            <a:avLst/>
          </a:prstGeom>
        </p:spPr>
        <p:txBody>
          <a:bodyPr vert="horz" wrap="square" lIns="0" tIns="13335" rIns="0" bIns="0" rtlCol="0">
            <a:spAutoFit/>
          </a:bodyPr>
          <a:lstStyle/>
          <a:p>
            <a:pPr marL="12700">
              <a:lnSpc>
                <a:spcPct val="100000"/>
              </a:lnSpc>
              <a:spcBef>
                <a:spcPts val="105"/>
              </a:spcBef>
            </a:pPr>
            <a:r>
              <a:rPr sz="1200" spc="-20" dirty="0">
                <a:latin typeface="Meiryo UI" panose="020B0604030504040204" pitchFamily="50" charset="-128"/>
                <a:ea typeface="Meiryo UI" panose="020B0604030504040204" pitchFamily="50" charset="-128"/>
                <a:cs typeface="Gill Sans MT"/>
              </a:rPr>
              <a:t>5,162</a:t>
            </a:r>
            <a:endParaRPr sz="1200" dirty="0">
              <a:latin typeface="Meiryo UI" panose="020B0604030504040204" pitchFamily="50" charset="-128"/>
              <a:ea typeface="Meiryo UI" panose="020B0604030504040204" pitchFamily="50" charset="-128"/>
              <a:cs typeface="Gill Sans MT"/>
            </a:endParaRPr>
          </a:p>
        </p:txBody>
      </p:sp>
      <p:grpSp>
        <p:nvGrpSpPr>
          <p:cNvPr id="96" name="object 18">
            <a:extLst>
              <a:ext uri="{FF2B5EF4-FFF2-40B4-BE49-F238E27FC236}">
                <a16:creationId xmlns:a16="http://schemas.microsoft.com/office/drawing/2014/main" id="{7636F366-2F55-7509-3A08-12819B1A9BE9}"/>
              </a:ext>
            </a:extLst>
          </p:cNvPr>
          <p:cNvGrpSpPr/>
          <p:nvPr/>
        </p:nvGrpSpPr>
        <p:grpSpPr>
          <a:xfrm>
            <a:off x="7035288" y="2422775"/>
            <a:ext cx="4110990" cy="3250565"/>
            <a:chOff x="3003994" y="2391917"/>
            <a:chExt cx="4110990" cy="3250565"/>
          </a:xfrm>
        </p:grpSpPr>
        <p:pic>
          <p:nvPicPr>
            <p:cNvPr id="97" name="object 19">
              <a:extLst>
                <a:ext uri="{FF2B5EF4-FFF2-40B4-BE49-F238E27FC236}">
                  <a16:creationId xmlns:a16="http://schemas.microsoft.com/office/drawing/2014/main" id="{225FCB47-3A32-5F03-0F3D-27BD05CFC111}"/>
                </a:ext>
              </a:extLst>
            </p:cNvPr>
            <p:cNvPicPr/>
            <p:nvPr/>
          </p:nvPicPr>
          <p:blipFill>
            <a:blip r:embed="rId3" cstate="print"/>
            <a:stretch>
              <a:fillRect/>
            </a:stretch>
          </p:blipFill>
          <p:spPr>
            <a:xfrm>
              <a:off x="6037896" y="5486209"/>
              <a:ext cx="105537" cy="155828"/>
            </a:xfrm>
            <a:prstGeom prst="rect">
              <a:avLst/>
            </a:prstGeom>
          </p:spPr>
        </p:pic>
        <p:sp>
          <p:nvSpPr>
            <p:cNvPr id="98" name="object 20">
              <a:extLst>
                <a:ext uri="{FF2B5EF4-FFF2-40B4-BE49-F238E27FC236}">
                  <a16:creationId xmlns:a16="http://schemas.microsoft.com/office/drawing/2014/main" id="{CDB5C3AB-2D77-2250-3256-EAC304CE5593}"/>
                </a:ext>
              </a:extLst>
            </p:cNvPr>
            <p:cNvSpPr/>
            <p:nvPr/>
          </p:nvSpPr>
          <p:spPr>
            <a:xfrm>
              <a:off x="3018282" y="4309630"/>
              <a:ext cx="1977389" cy="227329"/>
            </a:xfrm>
            <a:custGeom>
              <a:avLst/>
              <a:gdLst/>
              <a:ahLst/>
              <a:cxnLst/>
              <a:rect l="l" t="t" r="r" b="b"/>
              <a:pathLst>
                <a:path w="1977389" h="227329">
                  <a:moveTo>
                    <a:pt x="0" y="226809"/>
                  </a:moveTo>
                  <a:lnTo>
                    <a:pt x="1976907" y="0"/>
                  </a:lnTo>
                </a:path>
              </a:pathLst>
            </a:custGeom>
            <a:ln w="2857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99" name="object 21">
              <a:extLst>
                <a:ext uri="{FF2B5EF4-FFF2-40B4-BE49-F238E27FC236}">
                  <a16:creationId xmlns:a16="http://schemas.microsoft.com/office/drawing/2014/main" id="{B44D022D-603F-A105-3981-477B373B419A}"/>
                </a:ext>
              </a:extLst>
            </p:cNvPr>
            <p:cNvSpPr/>
            <p:nvPr/>
          </p:nvSpPr>
          <p:spPr>
            <a:xfrm>
              <a:off x="4976100" y="4268682"/>
              <a:ext cx="90170" cy="85725"/>
            </a:xfrm>
            <a:custGeom>
              <a:avLst/>
              <a:gdLst/>
              <a:ahLst/>
              <a:cxnLst/>
              <a:rect l="l" t="t" r="r" b="b"/>
              <a:pathLst>
                <a:path w="90170" h="85725">
                  <a:moveTo>
                    <a:pt x="0" y="0"/>
                  </a:moveTo>
                  <a:lnTo>
                    <a:pt x="9778" y="85166"/>
                  </a:lnTo>
                  <a:lnTo>
                    <a:pt x="90055" y="32804"/>
                  </a:lnTo>
                  <a:lnTo>
                    <a:pt x="0" y="0"/>
                  </a:lnTo>
                  <a:close/>
                </a:path>
              </a:pathLst>
            </a:custGeom>
            <a:solidFill>
              <a:srgbClr val="004685"/>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0" name="object 22">
              <a:extLst>
                <a:ext uri="{FF2B5EF4-FFF2-40B4-BE49-F238E27FC236}">
                  <a16:creationId xmlns:a16="http://schemas.microsoft.com/office/drawing/2014/main" id="{076D50DC-EA16-41E1-22A3-927DB5292E71}"/>
                </a:ext>
              </a:extLst>
            </p:cNvPr>
            <p:cNvSpPr/>
            <p:nvPr/>
          </p:nvSpPr>
          <p:spPr>
            <a:xfrm>
              <a:off x="5066538" y="2440635"/>
              <a:ext cx="1995805" cy="1861185"/>
            </a:xfrm>
            <a:custGeom>
              <a:avLst/>
              <a:gdLst/>
              <a:ahLst/>
              <a:cxnLst/>
              <a:rect l="l" t="t" r="r" b="b"/>
              <a:pathLst>
                <a:path w="1995804" h="1861185">
                  <a:moveTo>
                    <a:pt x="0" y="1861045"/>
                  </a:moveTo>
                  <a:lnTo>
                    <a:pt x="1995627" y="0"/>
                  </a:lnTo>
                </a:path>
              </a:pathLst>
            </a:custGeom>
            <a:ln w="2857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1" name="object 23">
              <a:extLst>
                <a:ext uri="{FF2B5EF4-FFF2-40B4-BE49-F238E27FC236}">
                  <a16:creationId xmlns:a16="http://schemas.microsoft.com/office/drawing/2014/main" id="{F1E0F0E3-E193-5A35-1FF5-E9092D117D16}"/>
                </a:ext>
              </a:extLst>
            </p:cNvPr>
            <p:cNvSpPr/>
            <p:nvPr/>
          </p:nvSpPr>
          <p:spPr>
            <a:xfrm>
              <a:off x="7022485" y="2391917"/>
              <a:ext cx="92075" cy="90170"/>
            </a:xfrm>
            <a:custGeom>
              <a:avLst/>
              <a:gdLst/>
              <a:ahLst/>
              <a:cxnLst/>
              <a:rect l="l" t="t" r="r" b="b"/>
              <a:pathLst>
                <a:path w="92075" h="90169">
                  <a:moveTo>
                    <a:pt x="91922" y="0"/>
                  </a:moveTo>
                  <a:lnTo>
                    <a:pt x="0" y="27127"/>
                  </a:lnTo>
                  <a:lnTo>
                    <a:pt x="58470" y="89814"/>
                  </a:lnTo>
                  <a:lnTo>
                    <a:pt x="91922" y="0"/>
                  </a:lnTo>
                  <a:close/>
                </a:path>
              </a:pathLst>
            </a:custGeom>
            <a:solidFill>
              <a:srgbClr val="004685"/>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02" name="object 24">
            <a:extLst>
              <a:ext uri="{FF2B5EF4-FFF2-40B4-BE49-F238E27FC236}">
                <a16:creationId xmlns:a16="http://schemas.microsoft.com/office/drawing/2014/main" id="{2875DDE1-7FD1-3D05-FFB9-FCB96B0310D0}"/>
              </a:ext>
            </a:extLst>
          </p:cNvPr>
          <p:cNvSpPr txBox="1"/>
          <p:nvPr/>
        </p:nvSpPr>
        <p:spPr>
          <a:xfrm>
            <a:off x="6856861" y="5633462"/>
            <a:ext cx="1409065" cy="197490"/>
          </a:xfrm>
          <a:prstGeom prst="rect">
            <a:avLst/>
          </a:prstGeom>
        </p:spPr>
        <p:txBody>
          <a:bodyPr vert="horz" wrap="square" lIns="0" tIns="12700" rIns="0" bIns="0" rtlCol="0">
            <a:spAutoFit/>
          </a:bodyPr>
          <a:lstStyle/>
          <a:p>
            <a:pPr marL="12700">
              <a:lnSpc>
                <a:spcPct val="100000"/>
              </a:lnSpc>
              <a:spcBef>
                <a:spcPts val="100"/>
              </a:spcBef>
              <a:tabLst>
                <a:tab pos="1036319" algn="l"/>
              </a:tabLst>
            </a:pPr>
            <a:r>
              <a:rPr sz="1200" spc="-20" dirty="0">
                <a:latin typeface="Meiryo UI" panose="020B0604030504040204" pitchFamily="50" charset="-128"/>
                <a:ea typeface="Meiryo UI" panose="020B0604030504040204" pitchFamily="50" charset="-128"/>
                <a:cs typeface="Gill Sans MT"/>
              </a:rPr>
              <a:t>2017</a:t>
            </a:r>
            <a:r>
              <a:rPr sz="1200" dirty="0">
                <a:latin typeface="Meiryo UI" panose="020B0604030504040204" pitchFamily="50" charset="-128"/>
                <a:ea typeface="Meiryo UI" panose="020B0604030504040204" pitchFamily="50" charset="-128"/>
                <a:cs typeface="Gill Sans MT"/>
              </a:rPr>
              <a:t>	</a:t>
            </a:r>
            <a:r>
              <a:rPr sz="1200" spc="-20" dirty="0">
                <a:latin typeface="Meiryo UI" panose="020B0604030504040204" pitchFamily="50" charset="-128"/>
                <a:ea typeface="Meiryo UI" panose="020B0604030504040204" pitchFamily="50" charset="-128"/>
                <a:cs typeface="Gill Sans MT"/>
              </a:rPr>
              <a:t>2018</a:t>
            </a:r>
            <a:endParaRPr sz="1200">
              <a:latin typeface="Meiryo UI" panose="020B0604030504040204" pitchFamily="50" charset="-128"/>
              <a:ea typeface="Meiryo UI" panose="020B0604030504040204" pitchFamily="50" charset="-128"/>
              <a:cs typeface="Gill Sans MT"/>
            </a:endParaRPr>
          </a:p>
        </p:txBody>
      </p:sp>
      <p:sp>
        <p:nvSpPr>
          <p:cNvPr id="103" name="object 25">
            <a:extLst>
              <a:ext uri="{FF2B5EF4-FFF2-40B4-BE49-F238E27FC236}">
                <a16:creationId xmlns:a16="http://schemas.microsoft.com/office/drawing/2014/main" id="{AF9E6F5A-9729-3F44-C276-EC570647DB18}"/>
              </a:ext>
            </a:extLst>
          </p:cNvPr>
          <p:cNvSpPr txBox="1"/>
          <p:nvPr/>
        </p:nvSpPr>
        <p:spPr>
          <a:xfrm>
            <a:off x="8904728" y="5633462"/>
            <a:ext cx="2433320" cy="197490"/>
          </a:xfrm>
          <a:prstGeom prst="rect">
            <a:avLst/>
          </a:prstGeom>
        </p:spPr>
        <p:txBody>
          <a:bodyPr vert="horz" wrap="square" lIns="0" tIns="12700" rIns="0" bIns="0" rtlCol="0">
            <a:spAutoFit/>
          </a:bodyPr>
          <a:lstStyle/>
          <a:p>
            <a:pPr marL="12700">
              <a:lnSpc>
                <a:spcPct val="100000"/>
              </a:lnSpc>
              <a:spcBef>
                <a:spcPts val="100"/>
              </a:spcBef>
              <a:tabLst>
                <a:tab pos="2060575" algn="l"/>
              </a:tabLst>
            </a:pPr>
            <a:r>
              <a:rPr sz="1200" spc="-20" dirty="0">
                <a:latin typeface="Meiryo UI" panose="020B0604030504040204" pitchFamily="50" charset="-128"/>
                <a:ea typeface="Meiryo UI" panose="020B0604030504040204" pitchFamily="50" charset="-128"/>
                <a:cs typeface="Gill Sans MT"/>
              </a:rPr>
              <a:t>2019</a:t>
            </a:r>
            <a:r>
              <a:rPr sz="1200" dirty="0">
                <a:latin typeface="Meiryo UI" panose="020B0604030504040204" pitchFamily="50" charset="-128"/>
                <a:ea typeface="Meiryo UI" panose="020B0604030504040204" pitchFamily="50" charset="-128"/>
                <a:cs typeface="Gill Sans MT"/>
              </a:rPr>
              <a:t>	</a:t>
            </a:r>
            <a:r>
              <a:rPr sz="1200" spc="-20" dirty="0">
                <a:latin typeface="Meiryo UI" panose="020B0604030504040204" pitchFamily="50" charset="-128"/>
                <a:ea typeface="Meiryo UI" panose="020B0604030504040204" pitchFamily="50" charset="-128"/>
                <a:cs typeface="Gill Sans MT"/>
              </a:rPr>
              <a:t>2024</a:t>
            </a:r>
            <a:endParaRPr sz="1200">
              <a:latin typeface="Meiryo UI" panose="020B0604030504040204" pitchFamily="50" charset="-128"/>
              <a:ea typeface="Meiryo UI" panose="020B0604030504040204" pitchFamily="50" charset="-128"/>
              <a:cs typeface="Gill Sans MT"/>
            </a:endParaRPr>
          </a:p>
        </p:txBody>
      </p:sp>
      <p:grpSp>
        <p:nvGrpSpPr>
          <p:cNvPr id="104" name="object 26">
            <a:extLst>
              <a:ext uri="{FF2B5EF4-FFF2-40B4-BE49-F238E27FC236}">
                <a16:creationId xmlns:a16="http://schemas.microsoft.com/office/drawing/2014/main" id="{DA134C3B-DA54-B3B9-235C-1D1929316E66}"/>
              </a:ext>
            </a:extLst>
          </p:cNvPr>
          <p:cNvGrpSpPr/>
          <p:nvPr/>
        </p:nvGrpSpPr>
        <p:grpSpPr>
          <a:xfrm>
            <a:off x="7764903" y="4293295"/>
            <a:ext cx="616585" cy="311785"/>
            <a:chOff x="3733609" y="4262437"/>
            <a:chExt cx="616585" cy="311785"/>
          </a:xfrm>
        </p:grpSpPr>
        <p:sp>
          <p:nvSpPr>
            <p:cNvPr id="105" name="object 27">
              <a:extLst>
                <a:ext uri="{FF2B5EF4-FFF2-40B4-BE49-F238E27FC236}">
                  <a16:creationId xmlns:a16="http://schemas.microsoft.com/office/drawing/2014/main" id="{82576A49-78D3-344F-9CFC-3120CE8FB5E0}"/>
                </a:ext>
              </a:extLst>
            </p:cNvPr>
            <p:cNvSpPr/>
            <p:nvPr/>
          </p:nvSpPr>
          <p:spPr>
            <a:xfrm>
              <a:off x="3738371" y="4267200"/>
              <a:ext cx="607060" cy="302260"/>
            </a:xfrm>
            <a:custGeom>
              <a:avLst/>
              <a:gdLst/>
              <a:ahLst/>
              <a:cxnLst/>
              <a:rect l="l" t="t" r="r" b="b"/>
              <a:pathLst>
                <a:path w="607060"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06" name="object 28">
              <a:extLst>
                <a:ext uri="{FF2B5EF4-FFF2-40B4-BE49-F238E27FC236}">
                  <a16:creationId xmlns:a16="http://schemas.microsoft.com/office/drawing/2014/main" id="{2D04BBBF-4DE3-1E30-CD2E-83D847A53468}"/>
                </a:ext>
              </a:extLst>
            </p:cNvPr>
            <p:cNvSpPr/>
            <p:nvPr/>
          </p:nvSpPr>
          <p:spPr>
            <a:xfrm>
              <a:off x="3738371" y="4267200"/>
              <a:ext cx="607060" cy="302260"/>
            </a:xfrm>
            <a:custGeom>
              <a:avLst/>
              <a:gdLst/>
              <a:ahLst/>
              <a:cxnLst/>
              <a:rect l="l" t="t" r="r" b="b"/>
              <a:pathLst>
                <a:path w="607060"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07" name="object 29">
            <a:extLst>
              <a:ext uri="{FF2B5EF4-FFF2-40B4-BE49-F238E27FC236}">
                <a16:creationId xmlns:a16="http://schemas.microsoft.com/office/drawing/2014/main" id="{CEF2AC89-0A3F-9C00-601B-21DAAA5304FF}"/>
              </a:ext>
            </a:extLst>
          </p:cNvPr>
          <p:cNvSpPr txBox="1"/>
          <p:nvPr/>
        </p:nvSpPr>
        <p:spPr>
          <a:xfrm>
            <a:off x="7846056" y="4321870"/>
            <a:ext cx="565341"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Meiryo UI" panose="020B0604030504040204" pitchFamily="50" charset="-128"/>
                <a:ea typeface="Meiryo UI" panose="020B0604030504040204" pitchFamily="50" charset="-128"/>
                <a:cs typeface="Gill Sans MT"/>
              </a:rPr>
              <a:t>+27%</a:t>
            </a:r>
            <a:endParaRPr sz="1200" dirty="0">
              <a:latin typeface="Meiryo UI" panose="020B0604030504040204" pitchFamily="50" charset="-128"/>
              <a:ea typeface="Meiryo UI" panose="020B0604030504040204" pitchFamily="50" charset="-128"/>
              <a:cs typeface="Gill Sans MT"/>
            </a:endParaRPr>
          </a:p>
        </p:txBody>
      </p:sp>
      <p:grpSp>
        <p:nvGrpSpPr>
          <p:cNvPr id="108" name="object 30">
            <a:extLst>
              <a:ext uri="{FF2B5EF4-FFF2-40B4-BE49-F238E27FC236}">
                <a16:creationId xmlns:a16="http://schemas.microsoft.com/office/drawing/2014/main" id="{0E1AC74D-6711-A491-D999-A831C86EDB73}"/>
              </a:ext>
            </a:extLst>
          </p:cNvPr>
          <p:cNvGrpSpPr/>
          <p:nvPr/>
        </p:nvGrpSpPr>
        <p:grpSpPr>
          <a:xfrm>
            <a:off x="9813159" y="3220399"/>
            <a:ext cx="616585" cy="311785"/>
            <a:chOff x="5781865" y="3189541"/>
            <a:chExt cx="616585" cy="311785"/>
          </a:xfrm>
        </p:grpSpPr>
        <p:sp>
          <p:nvSpPr>
            <p:cNvPr id="109" name="object 31">
              <a:extLst>
                <a:ext uri="{FF2B5EF4-FFF2-40B4-BE49-F238E27FC236}">
                  <a16:creationId xmlns:a16="http://schemas.microsoft.com/office/drawing/2014/main" id="{C240F791-CC09-2939-EA27-1B9B461F14C9}"/>
                </a:ext>
              </a:extLst>
            </p:cNvPr>
            <p:cNvSpPr/>
            <p:nvPr/>
          </p:nvSpPr>
          <p:spPr>
            <a:xfrm>
              <a:off x="5786628" y="3194304"/>
              <a:ext cx="607060" cy="302260"/>
            </a:xfrm>
            <a:custGeom>
              <a:avLst/>
              <a:gdLst/>
              <a:ahLst/>
              <a:cxnLst/>
              <a:rect l="l" t="t" r="r" b="b"/>
              <a:pathLst>
                <a:path w="607060" h="302260">
                  <a:moveTo>
                    <a:pt x="303276" y="0"/>
                  </a:moveTo>
                  <a:lnTo>
                    <a:pt x="242153" y="3065"/>
                  </a:lnTo>
                  <a:lnTo>
                    <a:pt x="185224" y="11856"/>
                  </a:lnTo>
                  <a:lnTo>
                    <a:pt x="133709" y="25767"/>
                  </a:lnTo>
                  <a:lnTo>
                    <a:pt x="88825" y="44191"/>
                  </a:lnTo>
                  <a:lnTo>
                    <a:pt x="51793" y="66520"/>
                  </a:lnTo>
                  <a:lnTo>
                    <a:pt x="6161" y="120469"/>
                  </a:lnTo>
                  <a:lnTo>
                    <a:pt x="0" y="150875"/>
                  </a:lnTo>
                  <a:lnTo>
                    <a:pt x="6161" y="181282"/>
                  </a:lnTo>
                  <a:lnTo>
                    <a:pt x="51793" y="235231"/>
                  </a:lnTo>
                  <a:lnTo>
                    <a:pt x="88825" y="257560"/>
                  </a:lnTo>
                  <a:lnTo>
                    <a:pt x="133709" y="275984"/>
                  </a:lnTo>
                  <a:lnTo>
                    <a:pt x="185224" y="289895"/>
                  </a:lnTo>
                  <a:lnTo>
                    <a:pt x="242153" y="298686"/>
                  </a:lnTo>
                  <a:lnTo>
                    <a:pt x="303276" y="301752"/>
                  </a:lnTo>
                  <a:lnTo>
                    <a:pt x="364398" y="298686"/>
                  </a:lnTo>
                  <a:lnTo>
                    <a:pt x="421327" y="289895"/>
                  </a:lnTo>
                  <a:lnTo>
                    <a:pt x="472842" y="275984"/>
                  </a:lnTo>
                  <a:lnTo>
                    <a:pt x="517726" y="257560"/>
                  </a:lnTo>
                  <a:lnTo>
                    <a:pt x="554758" y="235231"/>
                  </a:lnTo>
                  <a:lnTo>
                    <a:pt x="600390" y="181282"/>
                  </a:lnTo>
                  <a:lnTo>
                    <a:pt x="606552" y="150875"/>
                  </a:lnTo>
                  <a:lnTo>
                    <a:pt x="600390" y="120469"/>
                  </a:lnTo>
                  <a:lnTo>
                    <a:pt x="554758" y="66520"/>
                  </a:lnTo>
                  <a:lnTo>
                    <a:pt x="517726" y="44191"/>
                  </a:lnTo>
                  <a:lnTo>
                    <a:pt x="472842" y="25767"/>
                  </a:lnTo>
                  <a:lnTo>
                    <a:pt x="421327" y="11856"/>
                  </a:lnTo>
                  <a:lnTo>
                    <a:pt x="364398" y="3065"/>
                  </a:lnTo>
                  <a:lnTo>
                    <a:pt x="303276" y="0"/>
                  </a:lnTo>
                  <a:close/>
                </a:path>
              </a:pathLst>
            </a:custGeom>
            <a:solidFill>
              <a:srgbClr val="FFFFFF"/>
            </a:solidFill>
          </p:spPr>
          <p:txBody>
            <a:bodyPr wrap="square" lIns="0" tIns="0" rIns="0" bIns="0" rtlCol="0"/>
            <a:lstStyle/>
            <a:p>
              <a:endParaRPr sz="1600">
                <a:latin typeface="Meiryo UI" panose="020B0604030504040204" pitchFamily="50" charset="-128"/>
                <a:ea typeface="Meiryo UI" panose="020B0604030504040204" pitchFamily="50" charset="-128"/>
              </a:endParaRPr>
            </a:p>
          </p:txBody>
        </p:sp>
        <p:sp>
          <p:nvSpPr>
            <p:cNvPr id="110" name="object 32">
              <a:extLst>
                <a:ext uri="{FF2B5EF4-FFF2-40B4-BE49-F238E27FC236}">
                  <a16:creationId xmlns:a16="http://schemas.microsoft.com/office/drawing/2014/main" id="{04DCA530-AEEC-03A5-B36F-C31E769BC9A7}"/>
                </a:ext>
              </a:extLst>
            </p:cNvPr>
            <p:cNvSpPr/>
            <p:nvPr/>
          </p:nvSpPr>
          <p:spPr>
            <a:xfrm>
              <a:off x="5786628" y="3194304"/>
              <a:ext cx="607060" cy="302260"/>
            </a:xfrm>
            <a:custGeom>
              <a:avLst/>
              <a:gdLst/>
              <a:ahLst/>
              <a:cxnLst/>
              <a:rect l="l" t="t" r="r" b="b"/>
              <a:pathLst>
                <a:path w="607060" h="302260">
                  <a:moveTo>
                    <a:pt x="0" y="150875"/>
                  </a:moveTo>
                  <a:lnTo>
                    <a:pt x="23832" y="92149"/>
                  </a:lnTo>
                  <a:lnTo>
                    <a:pt x="88825" y="44191"/>
                  </a:lnTo>
                  <a:lnTo>
                    <a:pt x="133709" y="25767"/>
                  </a:lnTo>
                  <a:lnTo>
                    <a:pt x="185224" y="11856"/>
                  </a:lnTo>
                  <a:lnTo>
                    <a:pt x="242153" y="3065"/>
                  </a:lnTo>
                  <a:lnTo>
                    <a:pt x="303276" y="0"/>
                  </a:lnTo>
                  <a:lnTo>
                    <a:pt x="364398" y="3065"/>
                  </a:lnTo>
                  <a:lnTo>
                    <a:pt x="421327" y="11856"/>
                  </a:lnTo>
                  <a:lnTo>
                    <a:pt x="472842" y="25767"/>
                  </a:lnTo>
                  <a:lnTo>
                    <a:pt x="517726" y="44191"/>
                  </a:lnTo>
                  <a:lnTo>
                    <a:pt x="554758" y="66520"/>
                  </a:lnTo>
                  <a:lnTo>
                    <a:pt x="600390" y="120469"/>
                  </a:lnTo>
                  <a:lnTo>
                    <a:pt x="606552" y="150875"/>
                  </a:lnTo>
                  <a:lnTo>
                    <a:pt x="600390" y="181282"/>
                  </a:lnTo>
                  <a:lnTo>
                    <a:pt x="554758" y="235231"/>
                  </a:lnTo>
                  <a:lnTo>
                    <a:pt x="517726" y="257560"/>
                  </a:lnTo>
                  <a:lnTo>
                    <a:pt x="472842" y="275984"/>
                  </a:lnTo>
                  <a:lnTo>
                    <a:pt x="421327" y="289895"/>
                  </a:lnTo>
                  <a:lnTo>
                    <a:pt x="364398" y="298686"/>
                  </a:lnTo>
                  <a:lnTo>
                    <a:pt x="303276" y="301752"/>
                  </a:lnTo>
                  <a:lnTo>
                    <a:pt x="242153" y="298686"/>
                  </a:lnTo>
                  <a:lnTo>
                    <a:pt x="185224" y="289895"/>
                  </a:lnTo>
                  <a:lnTo>
                    <a:pt x="133709" y="275984"/>
                  </a:lnTo>
                  <a:lnTo>
                    <a:pt x="88825" y="257560"/>
                  </a:lnTo>
                  <a:lnTo>
                    <a:pt x="51793" y="235231"/>
                  </a:lnTo>
                  <a:lnTo>
                    <a:pt x="6161" y="181282"/>
                  </a:lnTo>
                  <a:lnTo>
                    <a:pt x="0" y="150875"/>
                  </a:lnTo>
                  <a:close/>
                </a:path>
              </a:pathLst>
            </a:custGeom>
            <a:ln w="9525">
              <a:solidFill>
                <a:srgbClr val="004685"/>
              </a:solidFill>
            </a:ln>
          </p:spPr>
          <p:txBody>
            <a:bodyPr wrap="square" lIns="0" tIns="0" rIns="0" bIns="0" rtlCol="0"/>
            <a:lstStyle/>
            <a:p>
              <a:endParaRPr sz="1600">
                <a:latin typeface="Meiryo UI" panose="020B0604030504040204" pitchFamily="50" charset="-128"/>
                <a:ea typeface="Meiryo UI" panose="020B0604030504040204" pitchFamily="50" charset="-128"/>
              </a:endParaRPr>
            </a:p>
          </p:txBody>
        </p:sp>
      </p:grpSp>
      <p:sp>
        <p:nvSpPr>
          <p:cNvPr id="111" name="object 33">
            <a:extLst>
              <a:ext uri="{FF2B5EF4-FFF2-40B4-BE49-F238E27FC236}">
                <a16:creationId xmlns:a16="http://schemas.microsoft.com/office/drawing/2014/main" id="{035D04AC-CC4A-C891-A6B2-60E5B455CB6F}"/>
              </a:ext>
            </a:extLst>
          </p:cNvPr>
          <p:cNvSpPr txBox="1"/>
          <p:nvPr/>
        </p:nvSpPr>
        <p:spPr>
          <a:xfrm>
            <a:off x="9893931" y="3248720"/>
            <a:ext cx="531051" cy="198131"/>
          </a:xfrm>
          <a:prstGeom prst="rect">
            <a:avLst/>
          </a:prstGeom>
        </p:spPr>
        <p:txBody>
          <a:bodyPr vert="horz" wrap="square" lIns="0" tIns="13335" rIns="0" bIns="0" rtlCol="0">
            <a:spAutoFit/>
          </a:bodyPr>
          <a:lstStyle/>
          <a:p>
            <a:pPr marL="12700">
              <a:lnSpc>
                <a:spcPct val="100000"/>
              </a:lnSpc>
              <a:spcBef>
                <a:spcPts val="105"/>
              </a:spcBef>
            </a:pPr>
            <a:r>
              <a:rPr sz="1200" b="1" spc="-20" dirty="0">
                <a:latin typeface="Meiryo UI" panose="020B0604030504040204" pitchFamily="50" charset="-128"/>
                <a:ea typeface="Meiryo UI" panose="020B0604030504040204" pitchFamily="50" charset="-128"/>
                <a:cs typeface="Gill Sans MT"/>
              </a:rPr>
              <a:t>+32%</a:t>
            </a:r>
            <a:endParaRPr sz="1200" dirty="0">
              <a:latin typeface="Meiryo UI" panose="020B0604030504040204" pitchFamily="50" charset="-128"/>
              <a:ea typeface="Meiryo UI" panose="020B0604030504040204" pitchFamily="50" charset="-128"/>
              <a:cs typeface="Gill Sans MT"/>
            </a:endParaRPr>
          </a:p>
        </p:txBody>
      </p:sp>
      <p:sp>
        <p:nvSpPr>
          <p:cNvPr id="114" name="object 36">
            <a:extLst>
              <a:ext uri="{FF2B5EF4-FFF2-40B4-BE49-F238E27FC236}">
                <a16:creationId xmlns:a16="http://schemas.microsoft.com/office/drawing/2014/main" id="{8D494CCB-18C3-14E8-3B96-C8C39B204B8C}"/>
              </a:ext>
            </a:extLst>
          </p:cNvPr>
          <p:cNvSpPr txBox="1"/>
          <p:nvPr/>
        </p:nvSpPr>
        <p:spPr>
          <a:xfrm>
            <a:off x="7638061" y="2055891"/>
            <a:ext cx="2691130" cy="258404"/>
          </a:xfrm>
          <a:prstGeom prst="rect">
            <a:avLst/>
          </a:prstGeom>
        </p:spPr>
        <p:txBody>
          <a:bodyPr vert="horz" wrap="square" lIns="0" tIns="12065" rIns="0" bIns="0" rtlCol="0">
            <a:spAutoFit/>
          </a:bodyPr>
          <a:lstStyle/>
          <a:p>
            <a:pPr marL="12700">
              <a:lnSpc>
                <a:spcPct val="100000"/>
              </a:lnSpc>
              <a:spcBef>
                <a:spcPts val="95"/>
              </a:spcBef>
            </a:pPr>
            <a:r>
              <a:rPr sz="1600" spc="-25" dirty="0">
                <a:latin typeface="BIZ UDP明朝 Medium" panose="02020500000000000000" pitchFamily="18" charset="-128"/>
                <a:ea typeface="BIZ UDP明朝 Medium" panose="02020500000000000000" pitchFamily="18" charset="-128"/>
                <a:cs typeface="ＭＳ Ｐゴシック"/>
              </a:rPr>
              <a:t>ゲ</a:t>
            </a:r>
            <a:r>
              <a:rPr sz="1600" spc="-20" dirty="0">
                <a:latin typeface="BIZ UDP明朝 Medium" panose="02020500000000000000" pitchFamily="18" charset="-128"/>
                <a:ea typeface="BIZ UDP明朝 Medium" panose="02020500000000000000" pitchFamily="18" charset="-128"/>
                <a:cs typeface="ＭＳ Ｐゴシック"/>
              </a:rPr>
              <a:t>ノ</a:t>
            </a:r>
            <a:r>
              <a:rPr sz="1600" spc="-25" dirty="0">
                <a:latin typeface="BIZ UDP明朝 Medium" panose="02020500000000000000" pitchFamily="18" charset="-128"/>
                <a:ea typeface="BIZ UDP明朝 Medium" panose="02020500000000000000" pitchFamily="18" charset="-128"/>
                <a:cs typeface="ＭＳ Ｐゴシック"/>
              </a:rPr>
              <a:t>ム編集の市場規模</a:t>
            </a:r>
            <a:r>
              <a:rPr sz="1600" spc="-10" dirty="0">
                <a:latin typeface="BIZ UDP明朝 Medium" panose="02020500000000000000" pitchFamily="18" charset="-128"/>
                <a:ea typeface="BIZ UDP明朝 Medium" panose="02020500000000000000" pitchFamily="18" charset="-128"/>
                <a:cs typeface="ＭＳ Ｐゴシック"/>
              </a:rPr>
              <a:t>・</a:t>
            </a:r>
            <a:r>
              <a:rPr sz="1600" spc="-25" dirty="0">
                <a:latin typeface="BIZ UDP明朝 Medium" panose="02020500000000000000" pitchFamily="18" charset="-128"/>
                <a:ea typeface="BIZ UDP明朝 Medium" panose="02020500000000000000" pitchFamily="18" charset="-128"/>
                <a:cs typeface="ＭＳ Ｐゴシック"/>
              </a:rPr>
              <a:t>成長</a:t>
            </a:r>
            <a:r>
              <a:rPr sz="1600" spc="-50" dirty="0">
                <a:latin typeface="BIZ UDP明朝 Medium" panose="02020500000000000000" pitchFamily="18" charset="-128"/>
                <a:ea typeface="BIZ UDP明朝 Medium" panose="02020500000000000000" pitchFamily="18" charset="-128"/>
                <a:cs typeface="ＭＳ Ｐゴシック"/>
              </a:rPr>
              <a:t>率</a:t>
            </a:r>
            <a:endParaRPr sz="1600">
              <a:latin typeface="BIZ UDP明朝 Medium" panose="02020500000000000000" pitchFamily="18" charset="-128"/>
              <a:ea typeface="BIZ UDP明朝 Medium" panose="02020500000000000000" pitchFamily="18" charset="-128"/>
              <a:cs typeface="ＭＳ Ｐゴシック"/>
            </a:endParaRPr>
          </a:p>
        </p:txBody>
      </p:sp>
      <p:sp>
        <p:nvSpPr>
          <p:cNvPr id="116" name="object 38">
            <a:extLst>
              <a:ext uri="{FF2B5EF4-FFF2-40B4-BE49-F238E27FC236}">
                <a16:creationId xmlns:a16="http://schemas.microsoft.com/office/drawing/2014/main" id="{859DFF35-3208-7F48-9FCA-A46999AFE4A3}"/>
              </a:ext>
            </a:extLst>
          </p:cNvPr>
          <p:cNvSpPr txBox="1"/>
          <p:nvPr/>
        </p:nvSpPr>
        <p:spPr>
          <a:xfrm>
            <a:off x="6550211" y="2705610"/>
            <a:ext cx="692150" cy="182101"/>
          </a:xfrm>
          <a:prstGeom prst="rect">
            <a:avLst/>
          </a:prstGeom>
        </p:spPr>
        <p:txBody>
          <a:bodyPr vert="horz" wrap="square" lIns="0" tIns="12700" rIns="0" bIns="0" rtlCol="0">
            <a:spAutoFit/>
          </a:bodyPr>
          <a:lstStyle/>
          <a:p>
            <a:pPr marL="12700">
              <a:lnSpc>
                <a:spcPct val="100000"/>
              </a:lnSpc>
              <a:spcBef>
                <a:spcPts val="100"/>
              </a:spcBef>
            </a:pPr>
            <a:r>
              <a:rPr sz="1100" spc="-10" dirty="0">
                <a:latin typeface="Meiryo UI" panose="020B0604030504040204" pitchFamily="50" charset="-128"/>
                <a:ea typeface="Meiryo UI" panose="020B0604030504040204" pitchFamily="50" charset="-128"/>
                <a:cs typeface="Arial"/>
              </a:rPr>
              <a:t>(</a:t>
            </a:r>
            <a:r>
              <a:rPr sz="1100" dirty="0">
                <a:latin typeface="Meiryo UI" panose="020B0604030504040204" pitchFamily="50" charset="-128"/>
                <a:ea typeface="Meiryo UI" panose="020B0604030504040204" pitchFamily="50" charset="-128"/>
                <a:cs typeface="ＭＳ Ｐゴシック"/>
              </a:rPr>
              <a:t>百万ドル</a:t>
            </a:r>
            <a:r>
              <a:rPr sz="1100" spc="-50" dirty="0">
                <a:latin typeface="Meiryo UI" panose="020B0604030504040204" pitchFamily="50" charset="-128"/>
                <a:ea typeface="Meiryo UI" panose="020B0604030504040204" pitchFamily="50" charset="-128"/>
                <a:cs typeface="Arial"/>
              </a:rPr>
              <a:t>)</a:t>
            </a:r>
            <a:endParaRPr sz="1100">
              <a:latin typeface="Meiryo UI" panose="020B0604030504040204" pitchFamily="50" charset="-128"/>
              <a:ea typeface="Meiryo UI" panose="020B0604030504040204" pitchFamily="50" charset="-128"/>
              <a:cs typeface="Arial"/>
            </a:endParaRPr>
          </a:p>
        </p:txBody>
      </p:sp>
      <p:sp>
        <p:nvSpPr>
          <p:cNvPr id="117" name="object 4">
            <a:extLst>
              <a:ext uri="{FF2B5EF4-FFF2-40B4-BE49-F238E27FC236}">
                <a16:creationId xmlns:a16="http://schemas.microsoft.com/office/drawing/2014/main" id="{F33A2840-9295-2D1C-887D-C3A5C6A0D07C}"/>
              </a:ext>
            </a:extLst>
          </p:cNvPr>
          <p:cNvSpPr txBox="1"/>
          <p:nvPr/>
        </p:nvSpPr>
        <p:spPr>
          <a:xfrm>
            <a:off x="6435673" y="977891"/>
            <a:ext cx="5470384" cy="602088"/>
          </a:xfrm>
          <a:prstGeom prst="rect">
            <a:avLst/>
          </a:prstGeom>
        </p:spPr>
        <p:txBody>
          <a:bodyPr vert="horz" wrap="square" lIns="0" tIns="12065" rIns="0" bIns="0" rtlCol="0">
            <a:spAutoFit/>
          </a:bodyPr>
          <a:lstStyle/>
          <a:p>
            <a:pPr marL="12700" marR="5080">
              <a:lnSpc>
                <a:spcPts val="2280"/>
              </a:lnSpc>
              <a:spcBef>
                <a:spcPts val="1065"/>
              </a:spcBef>
            </a:pPr>
            <a:r>
              <a:rPr sz="2000" b="1" spc="-20" dirty="0" err="1">
                <a:latin typeface="BIZ UDP明朝 Medium" panose="02020500000000000000" pitchFamily="18" charset="-128"/>
                <a:ea typeface="BIZ UDP明朝 Medium" panose="02020500000000000000" pitchFamily="18" charset="-128"/>
                <a:cs typeface="ＭＳ Ｐゴシック"/>
              </a:rPr>
              <a:t>ゲ</a:t>
            </a:r>
            <a:r>
              <a:rPr sz="2000" b="1" spc="-10" dirty="0" err="1">
                <a:latin typeface="BIZ UDP明朝 Medium" panose="02020500000000000000" pitchFamily="18" charset="-128"/>
                <a:ea typeface="BIZ UDP明朝 Medium" panose="02020500000000000000" pitchFamily="18" charset="-128"/>
                <a:cs typeface="ＭＳ Ｐゴシック"/>
              </a:rPr>
              <a:t>ノム</a:t>
            </a:r>
            <a:r>
              <a:rPr sz="2000" b="1" spc="-20" dirty="0" err="1">
                <a:latin typeface="BIZ UDP明朝 Medium" panose="02020500000000000000" pitchFamily="18" charset="-128"/>
                <a:ea typeface="BIZ UDP明朝 Medium" panose="02020500000000000000" pitchFamily="18" charset="-128"/>
                <a:cs typeface="ＭＳ Ｐゴシック"/>
              </a:rPr>
              <a:t>編集市場は独自</a:t>
            </a:r>
            <a:r>
              <a:rPr sz="2000" b="1" spc="-30" dirty="0" err="1">
                <a:latin typeface="BIZ UDP明朝 Medium" panose="02020500000000000000" pitchFamily="18" charset="-128"/>
                <a:ea typeface="BIZ UDP明朝 Medium" panose="02020500000000000000" pitchFamily="18" charset="-128"/>
                <a:cs typeface="ＭＳ Ｐゴシック"/>
              </a:rPr>
              <a:t>の</a:t>
            </a:r>
            <a:r>
              <a:rPr sz="2000" b="1" spc="-20" dirty="0" err="1">
                <a:latin typeface="BIZ UDP明朝 Medium" panose="02020500000000000000" pitchFamily="18" charset="-128"/>
                <a:ea typeface="BIZ UDP明朝 Medium" panose="02020500000000000000" pitchFamily="18" charset="-128"/>
                <a:cs typeface="ＭＳ Ｐゴシック"/>
              </a:rPr>
              <a:t>技術</a:t>
            </a:r>
            <a:r>
              <a:rPr sz="2000" b="1" spc="-10" dirty="0" err="1">
                <a:latin typeface="BIZ UDP明朝 Medium" panose="02020500000000000000" pitchFamily="18" charset="-128"/>
                <a:ea typeface="BIZ UDP明朝 Medium" panose="02020500000000000000" pitchFamily="18" charset="-128"/>
                <a:cs typeface="ＭＳ Ｐゴシック"/>
              </a:rPr>
              <a:t>を</a:t>
            </a:r>
            <a:r>
              <a:rPr sz="2000" b="1" spc="-30" dirty="0" err="1">
                <a:latin typeface="BIZ UDP明朝 Medium" panose="02020500000000000000" pitchFamily="18" charset="-128"/>
                <a:ea typeface="BIZ UDP明朝 Medium" panose="02020500000000000000" pitchFamily="18" charset="-128"/>
                <a:cs typeface="ＭＳ Ｐゴシック"/>
              </a:rPr>
              <a:t>保有する</a:t>
            </a:r>
            <a:r>
              <a:rPr sz="2000" b="1" spc="-20" dirty="0" err="1">
                <a:latin typeface="BIZ UDP明朝 Medium" panose="02020500000000000000" pitchFamily="18" charset="-128"/>
                <a:ea typeface="BIZ UDP明朝 Medium" panose="02020500000000000000" pitchFamily="18" charset="-128"/>
                <a:cs typeface="ＭＳ Ｐゴシック"/>
              </a:rPr>
              <a:t>企業</a:t>
            </a:r>
            <a:r>
              <a:rPr sz="2000" b="1" spc="-30" dirty="0" err="1">
                <a:latin typeface="BIZ UDP明朝 Medium" panose="02020500000000000000" pitchFamily="18" charset="-128"/>
                <a:ea typeface="BIZ UDP明朝 Medium" panose="02020500000000000000" pitchFamily="18" charset="-128"/>
                <a:cs typeface="ＭＳ Ｐゴシック"/>
              </a:rPr>
              <a:t>が</a:t>
            </a:r>
            <a:r>
              <a:rPr sz="2000" b="1" spc="-20" dirty="0" err="1">
                <a:latin typeface="BIZ UDP明朝 Medium" panose="02020500000000000000" pitchFamily="18" charset="-128"/>
                <a:ea typeface="BIZ UDP明朝 Medium" panose="02020500000000000000" pitchFamily="18" charset="-128"/>
                <a:cs typeface="ＭＳ Ｐゴシック"/>
              </a:rPr>
              <a:t>様々</a:t>
            </a:r>
            <a:r>
              <a:rPr sz="2000" b="1" spc="-30" dirty="0" err="1">
                <a:latin typeface="BIZ UDP明朝 Medium" panose="02020500000000000000" pitchFamily="18" charset="-128"/>
                <a:ea typeface="BIZ UDP明朝 Medium" panose="02020500000000000000" pitchFamily="18" charset="-128"/>
                <a:cs typeface="ＭＳ Ｐゴシック"/>
              </a:rPr>
              <a:t>な最</a:t>
            </a:r>
            <a:r>
              <a:rPr sz="2000" b="1" spc="-20" dirty="0" err="1">
                <a:latin typeface="BIZ UDP明朝 Medium" panose="02020500000000000000" pitchFamily="18" charset="-128"/>
                <a:ea typeface="BIZ UDP明朝 Medium" panose="02020500000000000000" pitchFamily="18" charset="-128"/>
                <a:cs typeface="ＭＳ Ｐゴシック"/>
              </a:rPr>
              <a:t>終産業</a:t>
            </a:r>
            <a:r>
              <a:rPr sz="2000" b="1" spc="-30" dirty="0" err="1">
                <a:latin typeface="BIZ UDP明朝 Medium" panose="02020500000000000000" pitchFamily="18" charset="-128"/>
                <a:ea typeface="BIZ UDP明朝 Medium" panose="02020500000000000000" pitchFamily="18" charset="-128"/>
                <a:cs typeface="ＭＳ Ｐゴシック"/>
              </a:rPr>
              <a:t>の</a:t>
            </a:r>
            <a:r>
              <a:rPr sz="2000" b="1" spc="-20" dirty="0" err="1">
                <a:latin typeface="BIZ UDP明朝 Medium" panose="02020500000000000000" pitchFamily="18" charset="-128"/>
                <a:ea typeface="BIZ UDP明朝 Medium" panose="02020500000000000000" pitchFamily="18" charset="-128"/>
                <a:cs typeface="ＭＳ Ｐゴシック"/>
              </a:rPr>
              <a:t>製品</a:t>
            </a:r>
            <a:r>
              <a:rPr sz="2000" b="1" spc="-25" dirty="0" err="1">
                <a:latin typeface="BIZ UDP明朝 Medium" panose="02020500000000000000" pitchFamily="18" charset="-128"/>
                <a:ea typeface="BIZ UDP明朝 Medium" panose="02020500000000000000" pitchFamily="18" charset="-128"/>
                <a:cs typeface="ＭＳ Ｐゴシック"/>
              </a:rPr>
              <a:t>を</a:t>
            </a:r>
            <a:r>
              <a:rPr sz="2000" b="1" spc="-20" dirty="0" err="1">
                <a:latin typeface="BIZ UDP明朝 Medium" panose="02020500000000000000" pitchFamily="18" charset="-128"/>
                <a:ea typeface="BIZ UDP明朝 Medium" panose="02020500000000000000" pitchFamily="18" charset="-128"/>
                <a:cs typeface="ＭＳ Ｐゴシック"/>
              </a:rPr>
              <a:t>対象</a:t>
            </a:r>
            <a:r>
              <a:rPr sz="2000" b="1" spc="-30" dirty="0" err="1">
                <a:latin typeface="BIZ UDP明朝 Medium" panose="02020500000000000000" pitchFamily="18" charset="-128"/>
                <a:ea typeface="BIZ UDP明朝 Medium" panose="02020500000000000000" pitchFamily="18" charset="-128"/>
                <a:cs typeface="ＭＳ Ｐゴシック"/>
              </a:rPr>
              <a:t>に</a:t>
            </a:r>
            <a:r>
              <a:rPr sz="2000" b="1" spc="-20" dirty="0" err="1">
                <a:latin typeface="BIZ UDP明朝 Medium" panose="02020500000000000000" pitchFamily="18" charset="-128"/>
                <a:ea typeface="BIZ UDP明朝 Medium" panose="02020500000000000000" pitchFamily="18" charset="-128"/>
                <a:cs typeface="ＭＳ Ｐゴシック"/>
              </a:rPr>
              <a:t>サ</a:t>
            </a:r>
            <a:r>
              <a:rPr sz="2000" b="1" spc="-50" dirty="0" err="1">
                <a:latin typeface="BIZ UDP明朝 Medium" panose="02020500000000000000" pitchFamily="18" charset="-128"/>
                <a:ea typeface="BIZ UDP明朝 Medium" panose="02020500000000000000" pitchFamily="18" charset="-128"/>
                <a:cs typeface="ＭＳ Ｐゴシック"/>
              </a:rPr>
              <a:t>ー</a:t>
            </a:r>
            <a:r>
              <a:rPr sz="2000" b="1" spc="-10" dirty="0" err="1">
                <a:latin typeface="BIZ UDP明朝 Medium" panose="02020500000000000000" pitchFamily="18" charset="-128"/>
                <a:ea typeface="BIZ UDP明朝 Medium" panose="02020500000000000000" pitchFamily="18" charset="-128"/>
                <a:cs typeface="ＭＳ Ｐゴシック"/>
              </a:rPr>
              <a:t>ビスを</a:t>
            </a:r>
            <a:r>
              <a:rPr sz="2000" b="1" spc="-20" dirty="0" err="1">
                <a:latin typeface="BIZ UDP明朝 Medium" panose="02020500000000000000" pitchFamily="18" charset="-128"/>
                <a:ea typeface="BIZ UDP明朝 Medium" panose="02020500000000000000" pitchFamily="18" charset="-128"/>
                <a:cs typeface="ＭＳ Ｐゴシック"/>
              </a:rPr>
              <a:t>提</a:t>
            </a:r>
            <a:r>
              <a:rPr sz="2000" b="1" spc="-35" dirty="0" err="1">
                <a:latin typeface="BIZ UDP明朝 Medium" panose="02020500000000000000" pitchFamily="18" charset="-128"/>
                <a:ea typeface="BIZ UDP明朝 Medium" panose="02020500000000000000" pitchFamily="18" charset="-128"/>
                <a:cs typeface="ＭＳ Ｐゴシック"/>
              </a:rPr>
              <a:t>供</a:t>
            </a:r>
            <a:r>
              <a:rPr sz="2000" b="1" spc="-35" dirty="0">
                <a:latin typeface="BIZ UDP明朝 Medium" panose="02020500000000000000" pitchFamily="18" charset="-128"/>
                <a:ea typeface="BIZ UDP明朝 Medium" panose="02020500000000000000" pitchFamily="18" charset="-128"/>
                <a:cs typeface="ＭＳ Ｐゴシック"/>
              </a:rPr>
              <a:t>。</a:t>
            </a:r>
            <a:endParaRPr sz="2000" dirty="0">
              <a:latin typeface="BIZ UDP明朝 Medium" panose="02020500000000000000" pitchFamily="18" charset="-128"/>
              <a:ea typeface="BIZ UDP明朝 Medium" panose="02020500000000000000" pitchFamily="18" charset="-128"/>
              <a:cs typeface="ＭＳ Ｐゴシック"/>
            </a:endParaRPr>
          </a:p>
        </p:txBody>
      </p:sp>
      <p:sp>
        <p:nvSpPr>
          <p:cNvPr id="118" name="object 5">
            <a:extLst>
              <a:ext uri="{FF2B5EF4-FFF2-40B4-BE49-F238E27FC236}">
                <a16:creationId xmlns:a16="http://schemas.microsoft.com/office/drawing/2014/main" id="{54346FE2-13A8-95F6-1A1F-76350188BB8B}"/>
              </a:ext>
            </a:extLst>
          </p:cNvPr>
          <p:cNvSpPr txBox="1"/>
          <p:nvPr/>
        </p:nvSpPr>
        <p:spPr>
          <a:xfrm>
            <a:off x="6524622" y="6481583"/>
            <a:ext cx="5470385" cy="302647"/>
          </a:xfrm>
          <a:prstGeom prst="rect">
            <a:avLst/>
          </a:prstGeom>
        </p:spPr>
        <p:txBody>
          <a:bodyPr vert="horz" wrap="square" lIns="0" tIns="12700" rIns="0" bIns="0" rtlCol="0">
            <a:spAutoFit/>
          </a:bodyPr>
          <a:lstStyle/>
          <a:p>
            <a:pPr marL="12700" algn="ctr">
              <a:lnSpc>
                <a:spcPct val="100000"/>
              </a:lnSpc>
              <a:spcBef>
                <a:spcPts val="100"/>
              </a:spcBef>
            </a:pPr>
            <a:r>
              <a:rPr sz="900" dirty="0" err="1">
                <a:latin typeface="BIZ UDP明朝 Medium" panose="02020500000000000000" pitchFamily="18" charset="-128"/>
                <a:ea typeface="BIZ UDP明朝 Medium" panose="02020500000000000000" pitchFamily="18" charset="-128"/>
                <a:cs typeface="ＭＳ Ｐゴシック"/>
              </a:rPr>
              <a:t>出所</a:t>
            </a:r>
            <a:r>
              <a:rPr sz="900" dirty="0">
                <a:latin typeface="BIZ UDP明朝 Medium" panose="02020500000000000000" pitchFamily="18" charset="-128"/>
                <a:ea typeface="BIZ UDP明朝 Medium" panose="02020500000000000000" pitchFamily="18" charset="-128"/>
                <a:cs typeface="ＭＳ Ｐゴシック"/>
              </a:rPr>
              <a:t>：</a:t>
            </a:r>
            <a:r>
              <a:rPr lang="ja-JP" altLang="en-US" sz="900" dirty="0">
                <a:latin typeface="BIZ UDP明朝 Medium" panose="02020500000000000000" pitchFamily="18" charset="-128"/>
                <a:ea typeface="BIZ UDP明朝 Medium" panose="02020500000000000000" pitchFamily="18" charset="-128"/>
                <a:cs typeface="ＭＳ Ｐゴシック"/>
              </a:rPr>
              <a:t>経済産業省</a:t>
            </a:r>
            <a:endParaRPr lang="en-US" altLang="ja-JP" sz="900"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spcBef>
                <a:spcPts val="100"/>
              </a:spcBef>
            </a:pPr>
            <a:r>
              <a:rPr sz="900" dirty="0">
                <a:latin typeface="BIZ UDP明朝 Medium" panose="02020500000000000000" pitchFamily="18" charset="-128"/>
                <a:ea typeface="BIZ UDP明朝 Medium" panose="02020500000000000000" pitchFamily="18" charset="-128"/>
                <a:cs typeface="Gill Sans MT"/>
              </a:rPr>
              <a:t>BCC</a:t>
            </a:r>
            <a:r>
              <a:rPr sz="900" spc="2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Research</a:t>
            </a:r>
            <a:r>
              <a:rPr sz="900" dirty="0">
                <a:latin typeface="BIZ UDP明朝 Medium" panose="02020500000000000000" pitchFamily="18" charset="-128"/>
                <a:ea typeface="BIZ UDP明朝 Medium" panose="02020500000000000000" pitchFamily="18" charset="-128"/>
                <a:cs typeface="ＭＳ Ｐゴシック"/>
              </a:rPr>
              <a:t>「</a:t>
            </a:r>
            <a:r>
              <a:rPr sz="900" spc="-10" dirty="0">
                <a:latin typeface="BIZ UDP明朝 Medium" panose="02020500000000000000" pitchFamily="18" charset="-128"/>
                <a:ea typeface="BIZ UDP明朝 Medium" panose="02020500000000000000" pitchFamily="18" charset="-128"/>
                <a:cs typeface="Gill Sans MT"/>
              </a:rPr>
              <a:t>Synthetic</a:t>
            </a:r>
            <a:r>
              <a:rPr sz="900" dirty="0">
                <a:latin typeface="BIZ UDP明朝 Medium" panose="02020500000000000000" pitchFamily="18" charset="-128"/>
                <a:ea typeface="BIZ UDP明朝 Medium" panose="02020500000000000000" pitchFamily="18" charset="-128"/>
                <a:cs typeface="Gill Sans MT"/>
              </a:rPr>
              <a:t> Biology</a:t>
            </a:r>
            <a:r>
              <a:rPr sz="900" spc="10" dirty="0">
                <a:latin typeface="BIZ UDP明朝 Medium" panose="02020500000000000000" pitchFamily="18" charset="-128"/>
                <a:ea typeface="BIZ UDP明朝 Medium" panose="02020500000000000000" pitchFamily="18" charset="-128"/>
                <a:cs typeface="Gill Sans MT"/>
              </a:rPr>
              <a:t>: </a:t>
            </a:r>
            <a:r>
              <a:rPr sz="900" dirty="0">
                <a:latin typeface="BIZ UDP明朝 Medium" panose="02020500000000000000" pitchFamily="18" charset="-128"/>
                <a:ea typeface="BIZ UDP明朝 Medium" panose="02020500000000000000" pitchFamily="18" charset="-128"/>
                <a:cs typeface="Gill Sans MT"/>
              </a:rPr>
              <a:t>Global</a:t>
            </a:r>
            <a:r>
              <a:rPr sz="900" spc="30" dirty="0">
                <a:latin typeface="BIZ UDP明朝 Medium" panose="02020500000000000000" pitchFamily="18" charset="-128"/>
                <a:ea typeface="BIZ UDP明朝 Medium" panose="02020500000000000000" pitchFamily="18" charset="-128"/>
                <a:cs typeface="Gill Sans MT"/>
              </a:rPr>
              <a:t> </a:t>
            </a:r>
            <a:r>
              <a:rPr sz="900" spc="-10" dirty="0">
                <a:latin typeface="BIZ UDP明朝 Medium" panose="02020500000000000000" pitchFamily="18" charset="-128"/>
                <a:ea typeface="BIZ UDP明朝 Medium" panose="02020500000000000000" pitchFamily="18" charset="-128"/>
                <a:cs typeface="Gill Sans MT"/>
              </a:rPr>
              <a:t>Markets</a:t>
            </a:r>
            <a:r>
              <a:rPr sz="900" spc="-15" dirty="0">
                <a:latin typeface="BIZ UDP明朝 Medium" panose="02020500000000000000" pitchFamily="18" charset="-128"/>
                <a:ea typeface="BIZ UDP明朝 Medium" panose="02020500000000000000" pitchFamily="18" charset="-128"/>
                <a:cs typeface="ＭＳ Ｐゴシック"/>
              </a:rPr>
              <a:t>」</a:t>
            </a:r>
            <a:endParaRPr sz="900" dirty="0">
              <a:latin typeface="BIZ UDP明朝 Medium" panose="02020500000000000000" pitchFamily="18" charset="-128"/>
              <a:ea typeface="BIZ UDP明朝 Medium" panose="02020500000000000000" pitchFamily="18" charset="-128"/>
              <a:cs typeface="ＭＳ Ｐゴシック"/>
            </a:endParaRPr>
          </a:p>
        </p:txBody>
      </p:sp>
      <p:sp>
        <p:nvSpPr>
          <p:cNvPr id="120" name="テキスト ボックス 119">
            <a:extLst>
              <a:ext uri="{FF2B5EF4-FFF2-40B4-BE49-F238E27FC236}">
                <a16:creationId xmlns:a16="http://schemas.microsoft.com/office/drawing/2014/main" id="{42DAC637-6C92-4AF2-957C-121E61F1CF00}"/>
              </a:ext>
            </a:extLst>
          </p:cNvPr>
          <p:cNvSpPr txBox="1"/>
          <p:nvPr/>
        </p:nvSpPr>
        <p:spPr>
          <a:xfrm>
            <a:off x="411224" y="877971"/>
            <a:ext cx="5461127" cy="1087477"/>
          </a:xfrm>
          <a:prstGeom prst="rect">
            <a:avLst/>
          </a:prstGeom>
          <a:noFill/>
        </p:spPr>
        <p:txBody>
          <a:bodyPr wrap="square">
            <a:spAutoFit/>
          </a:bodyPr>
          <a:lstStyle/>
          <a:p>
            <a:pPr marL="12700">
              <a:lnSpc>
                <a:spcPct val="100000"/>
              </a:lnSpc>
              <a:spcBef>
                <a:spcPts val="770"/>
              </a:spcBef>
            </a:pPr>
            <a:r>
              <a:rPr lang="en-US" altLang="ja-JP" sz="2000" b="1" spc="-10" dirty="0">
                <a:latin typeface="BIZ UDP明朝 Medium" panose="02020500000000000000" pitchFamily="18" charset="-128"/>
                <a:ea typeface="BIZ UDP明朝 Medium" panose="02020500000000000000" pitchFamily="18" charset="-128"/>
                <a:cs typeface="Gill Sans MT"/>
              </a:rPr>
              <a:t>DNA</a:t>
            </a:r>
            <a:r>
              <a:rPr lang="ja-JP" altLang="en-US" sz="2000" b="1" spc="-20" dirty="0">
                <a:latin typeface="BIZ UDP明朝 Medium" panose="02020500000000000000" pitchFamily="18" charset="-128"/>
                <a:ea typeface="BIZ UDP明朝 Medium" panose="02020500000000000000" pitchFamily="18" charset="-128"/>
                <a:cs typeface="ＭＳ Ｐゴシック"/>
              </a:rPr>
              <a:t>合成は外部委託</a:t>
            </a:r>
            <a:r>
              <a:rPr lang="ja-JP" altLang="en-US" sz="2000" b="1" spc="-25" dirty="0">
                <a:latin typeface="BIZ UDP明朝 Medium" panose="02020500000000000000" pitchFamily="18" charset="-128"/>
                <a:ea typeface="BIZ UDP明朝 Medium" panose="02020500000000000000" pitchFamily="18" charset="-128"/>
                <a:cs typeface="ＭＳ Ｐゴシック"/>
              </a:rPr>
              <a:t>さ</a:t>
            </a:r>
            <a:r>
              <a:rPr lang="ja-JP" altLang="en-US" sz="2000" b="1" spc="-20" dirty="0">
                <a:latin typeface="BIZ UDP明朝 Medium" panose="02020500000000000000" pitchFamily="18" charset="-128"/>
                <a:ea typeface="BIZ UDP明朝 Medium" panose="02020500000000000000" pitchFamily="18" charset="-128"/>
                <a:cs typeface="ＭＳ Ｐゴシック"/>
              </a:rPr>
              <a:t>れ</a:t>
            </a:r>
            <a:r>
              <a:rPr lang="ja-JP" altLang="en-US" sz="2000" b="1" spc="-10" dirty="0">
                <a:latin typeface="BIZ UDP明朝 Medium" panose="02020500000000000000" pitchFamily="18" charset="-128"/>
                <a:ea typeface="BIZ UDP明朝 Medium" panose="02020500000000000000" pitchFamily="18" charset="-128"/>
                <a:cs typeface="ＭＳ Ｐゴシック"/>
              </a:rPr>
              <a:t>る</a:t>
            </a:r>
            <a:r>
              <a:rPr lang="ja-JP" altLang="en-US" sz="2000" b="1" spc="-30" dirty="0">
                <a:latin typeface="BIZ UDP明朝 Medium" panose="02020500000000000000" pitchFamily="18" charset="-128"/>
                <a:ea typeface="BIZ UDP明朝 Medium" panose="02020500000000000000" pitchFamily="18" charset="-128"/>
                <a:cs typeface="ＭＳ Ｐゴシック"/>
              </a:rPr>
              <a:t>こと</a:t>
            </a:r>
            <a:r>
              <a:rPr lang="ja-JP" altLang="en-US" sz="2000" b="1" spc="-20" dirty="0">
                <a:latin typeface="BIZ UDP明朝 Medium" panose="02020500000000000000" pitchFamily="18" charset="-128"/>
                <a:ea typeface="BIZ UDP明朝 Medium" panose="02020500000000000000" pitchFamily="18" charset="-128"/>
                <a:cs typeface="ＭＳ Ｐゴシック"/>
              </a:rPr>
              <a:t>が多</a:t>
            </a:r>
            <a:r>
              <a:rPr lang="ja-JP" altLang="en-US" sz="2000" b="1" spc="-25" dirty="0">
                <a:latin typeface="BIZ UDP明朝 Medium" panose="02020500000000000000" pitchFamily="18" charset="-128"/>
                <a:ea typeface="BIZ UDP明朝 Medium" panose="02020500000000000000" pitchFamily="18" charset="-128"/>
                <a:cs typeface="ＭＳ Ｐゴシック"/>
              </a:rPr>
              <a:t>く、一定</a:t>
            </a:r>
            <a:r>
              <a:rPr lang="ja-JP" altLang="en-US" sz="2000" b="1" spc="-20" dirty="0">
                <a:latin typeface="BIZ UDP明朝 Medium" panose="02020500000000000000" pitchFamily="18" charset="-128"/>
                <a:ea typeface="BIZ UDP明朝 Medium" panose="02020500000000000000" pitchFamily="18" charset="-128"/>
                <a:cs typeface="ＭＳ Ｐゴシック"/>
              </a:rPr>
              <a:t>規模の</a:t>
            </a:r>
            <a:r>
              <a:rPr lang="ja-JP" altLang="en-US" sz="2000" b="1" spc="-30" dirty="0">
                <a:latin typeface="BIZ UDP明朝 Medium" panose="02020500000000000000" pitchFamily="18" charset="-128"/>
                <a:ea typeface="BIZ UDP明朝 Medium" panose="02020500000000000000" pitchFamily="18" charset="-128"/>
                <a:cs typeface="ＭＳ Ｐゴシック"/>
              </a:rPr>
              <a:t>市</a:t>
            </a:r>
            <a:r>
              <a:rPr lang="ja-JP" altLang="en-US" sz="2000" b="1" spc="-20" dirty="0">
                <a:latin typeface="BIZ UDP明朝 Medium" panose="02020500000000000000" pitchFamily="18" charset="-128"/>
                <a:ea typeface="BIZ UDP明朝 Medium" panose="02020500000000000000" pitchFamily="18" charset="-128"/>
                <a:cs typeface="ＭＳ Ｐゴシック"/>
              </a:rPr>
              <a:t>場</a:t>
            </a:r>
            <a:r>
              <a:rPr lang="ja-JP" altLang="en-US" sz="2000" b="1" spc="-10" dirty="0">
                <a:latin typeface="BIZ UDP明朝 Medium" panose="02020500000000000000" pitchFamily="18" charset="-128"/>
                <a:ea typeface="BIZ UDP明朝 Medium" panose="02020500000000000000" pitchFamily="18" charset="-128"/>
                <a:cs typeface="ＭＳ Ｐゴシック"/>
              </a:rPr>
              <a:t>を</a:t>
            </a:r>
            <a:r>
              <a:rPr lang="ja-JP" altLang="en-US" sz="2000" b="1" spc="-25" dirty="0">
                <a:latin typeface="BIZ UDP明朝 Medium" panose="02020500000000000000" pitchFamily="18" charset="-128"/>
                <a:ea typeface="BIZ UDP明朝 Medium" panose="02020500000000000000" pitchFamily="18" charset="-128"/>
                <a:cs typeface="ＭＳ Ｐゴシック"/>
              </a:rPr>
              <a:t>形成</a:t>
            </a:r>
            <a:r>
              <a:rPr lang="ja-JP" altLang="en-US" sz="2000" b="1" spc="-30" dirty="0">
                <a:latin typeface="BIZ UDP明朝 Medium" panose="02020500000000000000" pitchFamily="18" charset="-128"/>
                <a:ea typeface="BIZ UDP明朝 Medium" panose="02020500000000000000" pitchFamily="18" charset="-128"/>
                <a:cs typeface="ＭＳ Ｐゴシック"/>
              </a:rPr>
              <a:t>。</a:t>
            </a:r>
            <a:endParaRPr lang="en-US" altLang="ja-JP" sz="2000" b="1" spc="-30" dirty="0">
              <a:latin typeface="BIZ UDP明朝 Medium" panose="02020500000000000000" pitchFamily="18" charset="-128"/>
              <a:ea typeface="BIZ UDP明朝 Medium" panose="02020500000000000000" pitchFamily="18" charset="-128"/>
              <a:cs typeface="ＭＳ Ｐゴシック"/>
            </a:endParaRPr>
          </a:p>
          <a:p>
            <a:pPr marL="12700">
              <a:lnSpc>
                <a:spcPct val="100000"/>
              </a:lnSpc>
              <a:spcBef>
                <a:spcPts val="770"/>
              </a:spcBef>
            </a:pPr>
            <a:r>
              <a:rPr lang="en-US" altLang="ja-JP" sz="1600" dirty="0">
                <a:latin typeface="BIZ UDP明朝 Medium" panose="02020500000000000000" pitchFamily="18" charset="-128"/>
                <a:ea typeface="BIZ UDP明朝 Medium" panose="02020500000000000000" pitchFamily="18" charset="-128"/>
                <a:cs typeface="ＭＳ Ｐゴシック"/>
              </a:rPr>
              <a:t>Synthetic</a:t>
            </a:r>
            <a:r>
              <a:rPr lang="ja-JP" altLang="en-US" sz="1600" spc="-25" dirty="0">
                <a:latin typeface="BIZ UDP明朝 Medium" panose="02020500000000000000" pitchFamily="18" charset="-128"/>
                <a:ea typeface="BIZ UDP明朝 Medium" panose="02020500000000000000" pitchFamily="18" charset="-128"/>
                <a:cs typeface="ＭＳ Ｐゴシック"/>
              </a:rPr>
              <a:t> </a:t>
            </a:r>
            <a:r>
              <a:rPr lang="en-US" altLang="ja-JP" sz="1600" dirty="0">
                <a:latin typeface="BIZ UDP明朝 Medium" panose="02020500000000000000" pitchFamily="18" charset="-128"/>
                <a:ea typeface="BIZ UDP明朝 Medium" panose="02020500000000000000" pitchFamily="18" charset="-128"/>
                <a:cs typeface="ＭＳ Ｐゴシック"/>
              </a:rPr>
              <a:t>Biologic</a:t>
            </a:r>
            <a:r>
              <a:rPr lang="ja-JP" altLang="en-US" sz="1600" spc="-10" dirty="0">
                <a:latin typeface="BIZ UDP明朝 Medium" panose="02020500000000000000" pitchFamily="18" charset="-128"/>
                <a:ea typeface="BIZ UDP明朝 Medium" panose="02020500000000000000" pitchFamily="18" charset="-128"/>
                <a:cs typeface="ＭＳ Ｐゴシック"/>
              </a:rPr>
              <a:t> </a:t>
            </a:r>
            <a:r>
              <a:rPr lang="en-US" altLang="ja-JP" sz="1600" spc="-10" dirty="0" err="1">
                <a:latin typeface="BIZ UDP明朝 Medium" panose="02020500000000000000" pitchFamily="18" charset="-128"/>
                <a:ea typeface="BIZ UDP明朝 Medium" panose="02020500000000000000" pitchFamily="18" charset="-128"/>
                <a:cs typeface="ＭＳ Ｐゴシック"/>
              </a:rPr>
              <a:t>Componets</a:t>
            </a:r>
            <a:r>
              <a:rPr lang="ja-JP" altLang="en-US" sz="1600" spc="-25" dirty="0">
                <a:latin typeface="BIZ UDP明朝 Medium" panose="02020500000000000000" pitchFamily="18" charset="-128"/>
                <a:ea typeface="BIZ UDP明朝 Medium" panose="02020500000000000000" pitchFamily="18" charset="-128"/>
                <a:cs typeface="ＭＳ Ｐゴシック"/>
              </a:rPr>
              <a:t>の市場規模</a:t>
            </a:r>
            <a:r>
              <a:rPr lang="ja-JP" altLang="en-US" sz="1600" spc="-10" dirty="0">
                <a:latin typeface="BIZ UDP明朝 Medium" panose="02020500000000000000" pitchFamily="18" charset="-128"/>
                <a:ea typeface="BIZ UDP明朝 Medium" panose="02020500000000000000" pitchFamily="18" charset="-128"/>
                <a:cs typeface="ＭＳ Ｐゴシック"/>
              </a:rPr>
              <a:t>・</a:t>
            </a:r>
            <a:r>
              <a:rPr lang="ja-JP" altLang="en-US" sz="1600" spc="-25" dirty="0">
                <a:latin typeface="BIZ UDP明朝 Medium" panose="02020500000000000000" pitchFamily="18" charset="-128"/>
                <a:ea typeface="BIZ UDP明朝 Medium" panose="02020500000000000000" pitchFamily="18" charset="-128"/>
                <a:cs typeface="ＭＳ Ｐゴシック"/>
              </a:rPr>
              <a:t>成長</a:t>
            </a:r>
            <a:r>
              <a:rPr lang="ja-JP" altLang="en-US" sz="1600" spc="-50" dirty="0">
                <a:latin typeface="BIZ UDP明朝 Medium" panose="02020500000000000000" pitchFamily="18" charset="-128"/>
                <a:ea typeface="BIZ UDP明朝 Medium" panose="02020500000000000000" pitchFamily="18" charset="-128"/>
                <a:cs typeface="ＭＳ Ｐゴシック"/>
              </a:rPr>
              <a:t>率</a:t>
            </a:r>
            <a:endParaRPr lang="ja-JP" altLang="en-US" sz="1600" dirty="0">
              <a:latin typeface="BIZ UDP明朝 Medium" panose="02020500000000000000" pitchFamily="18" charset="-128"/>
              <a:ea typeface="BIZ UDP明朝 Medium" panose="02020500000000000000" pitchFamily="18" charset="-128"/>
              <a:cs typeface="ＭＳ Ｐゴシック"/>
            </a:endParaRPr>
          </a:p>
        </p:txBody>
      </p:sp>
      <p:sp>
        <p:nvSpPr>
          <p:cNvPr id="73" name="テキスト ボックス 72">
            <a:extLst>
              <a:ext uri="{FF2B5EF4-FFF2-40B4-BE49-F238E27FC236}">
                <a16:creationId xmlns:a16="http://schemas.microsoft.com/office/drawing/2014/main" id="{169F836E-8F16-470A-9A41-DD9B770B4C5F}"/>
              </a:ext>
            </a:extLst>
          </p:cNvPr>
          <p:cNvSpPr txBox="1"/>
          <p:nvPr/>
        </p:nvSpPr>
        <p:spPr>
          <a:xfrm>
            <a:off x="2392403" y="225726"/>
            <a:ext cx="7423467"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バイオファウンドリ：外部委託と最終製品化サービス</a:t>
            </a:r>
          </a:p>
        </p:txBody>
      </p:sp>
    </p:spTree>
    <p:extLst>
      <p:ext uri="{BB962C8B-B14F-4D97-AF65-F5344CB8AC3E}">
        <p14:creationId xmlns:p14="http://schemas.microsoft.com/office/powerpoint/2010/main" val="2568941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762F743-EEA2-44A2-98CB-6B9E423B83C7}"/>
              </a:ext>
            </a:extLst>
          </p:cNvPr>
          <p:cNvSpPr txBox="1"/>
          <p:nvPr/>
        </p:nvSpPr>
        <p:spPr>
          <a:xfrm>
            <a:off x="4489226" y="11712"/>
            <a:ext cx="3254327"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肝はバイオファウンドリ</a:t>
            </a:r>
          </a:p>
        </p:txBody>
      </p:sp>
      <p:pic>
        <p:nvPicPr>
          <p:cNvPr id="27" name="object 10">
            <a:extLst>
              <a:ext uri="{FF2B5EF4-FFF2-40B4-BE49-F238E27FC236}">
                <a16:creationId xmlns:a16="http://schemas.microsoft.com/office/drawing/2014/main" id="{3BFFA3D2-18E7-4417-B732-4B701E91F71A}"/>
              </a:ext>
            </a:extLst>
          </p:cNvPr>
          <p:cNvPicPr/>
          <p:nvPr/>
        </p:nvPicPr>
        <p:blipFill>
          <a:blip r:embed="rId2" cstate="print"/>
          <a:stretch>
            <a:fillRect/>
          </a:stretch>
        </p:blipFill>
        <p:spPr>
          <a:xfrm>
            <a:off x="1219164" y="488979"/>
            <a:ext cx="9794450" cy="6339525"/>
          </a:xfrm>
          <a:prstGeom prst="rect">
            <a:avLst/>
          </a:prstGeom>
        </p:spPr>
      </p:pic>
      <p:sp>
        <p:nvSpPr>
          <p:cNvPr id="28" name="テキスト ボックス 27">
            <a:extLst>
              <a:ext uri="{FF2B5EF4-FFF2-40B4-BE49-F238E27FC236}">
                <a16:creationId xmlns:a16="http://schemas.microsoft.com/office/drawing/2014/main" id="{437AD32B-05FC-4D94-B785-065D03B54E63}"/>
              </a:ext>
            </a:extLst>
          </p:cNvPr>
          <p:cNvSpPr txBox="1"/>
          <p:nvPr/>
        </p:nvSpPr>
        <p:spPr>
          <a:xfrm>
            <a:off x="0" y="6604084"/>
            <a:ext cx="1225485" cy="253916"/>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
        <p:nvSpPr>
          <p:cNvPr id="3" name="テキスト ボックス 2">
            <a:extLst>
              <a:ext uri="{FF2B5EF4-FFF2-40B4-BE49-F238E27FC236}">
                <a16:creationId xmlns:a16="http://schemas.microsoft.com/office/drawing/2014/main" id="{E694ABC4-8171-46CB-8F5C-3CBDE4FDD4C2}"/>
              </a:ext>
            </a:extLst>
          </p:cNvPr>
          <p:cNvSpPr txBox="1"/>
          <p:nvPr/>
        </p:nvSpPr>
        <p:spPr>
          <a:xfrm>
            <a:off x="172724" y="1111045"/>
            <a:ext cx="1046440" cy="2949678"/>
          </a:xfrm>
          <a:prstGeom prst="rect">
            <a:avLst/>
          </a:prstGeom>
          <a:noFill/>
        </p:spPr>
        <p:txBody>
          <a:bodyPr vert="eaVert" wrap="square" rtlCol="0">
            <a:spAutoFit/>
          </a:bodyPr>
          <a:lstStyle/>
          <a:p>
            <a:r>
              <a:rPr kumimoji="1" lang="ja-JP" altLang="en-US" sz="2800" dirty="0">
                <a:solidFill>
                  <a:srgbClr val="C00000"/>
                </a:solidFill>
                <a:latin typeface="BIZ UDP明朝 Medium" panose="02020500000000000000" pitchFamily="18" charset="-128"/>
                <a:ea typeface="BIZ UDP明朝 Medium" panose="02020500000000000000" pitchFamily="18" charset="-128"/>
              </a:rPr>
              <a:t>↑</a:t>
            </a:r>
            <a:endParaRPr kumimoji="1" lang="en-US" altLang="ja-JP" sz="2800" dirty="0">
              <a:solidFill>
                <a:srgbClr val="C00000"/>
              </a:solidFill>
              <a:latin typeface="BIZ UDP明朝 Medium" panose="02020500000000000000" pitchFamily="18" charset="-128"/>
              <a:ea typeface="BIZ UDP明朝 Medium" panose="02020500000000000000" pitchFamily="18" charset="-128"/>
            </a:endParaRPr>
          </a:p>
          <a:p>
            <a:r>
              <a:rPr lang="ja-JP" altLang="en-US" sz="2800" dirty="0">
                <a:solidFill>
                  <a:srgbClr val="C00000"/>
                </a:solidFill>
                <a:latin typeface="BIZ UDP明朝 Medium" panose="02020500000000000000" pitchFamily="18" charset="-128"/>
                <a:ea typeface="BIZ UDP明朝 Medium" panose="02020500000000000000" pitchFamily="18" charset="-128"/>
              </a:rPr>
              <a:t>半導体産業</a:t>
            </a:r>
            <a:endParaRPr kumimoji="1" lang="ja-JP" altLang="en-US" sz="2800"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00843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217" y="1875205"/>
            <a:ext cx="4151117" cy="3998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0" y="5789003"/>
            <a:ext cx="3793019" cy="922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636"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66087"/>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Tree>
    <p:extLst>
      <p:ext uri="{BB962C8B-B14F-4D97-AF65-F5344CB8AC3E}">
        <p14:creationId xmlns:p14="http://schemas.microsoft.com/office/powerpoint/2010/main" val="1144383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1561ADD-1F19-A273-9FDB-994865CB1540}"/>
              </a:ext>
            </a:extLst>
          </p:cNvPr>
          <p:cNvSpPr txBox="1">
            <a:spLocks/>
          </p:cNvSpPr>
          <p:nvPr/>
        </p:nvSpPr>
        <p:spPr>
          <a:xfrm>
            <a:off x="139337" y="162313"/>
            <a:ext cx="11930743" cy="381515"/>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95"/>
              </a:spcBef>
            </a:pPr>
            <a:r>
              <a:rPr lang="ja-JP" altLang="en-US" sz="2400" spc="-25" dirty="0">
                <a:latin typeface="BIZ UDP明朝 Medium" panose="02020500000000000000" pitchFamily="18" charset="-128"/>
                <a:ea typeface="BIZ UDP明朝 Medium" panose="02020500000000000000" pitchFamily="18" charset="-128"/>
              </a:rPr>
              <a:t>バ</a:t>
            </a:r>
            <a:r>
              <a:rPr lang="ja-JP" altLang="en-US" sz="2400" spc="-20" dirty="0">
                <a:latin typeface="BIZ UDP明朝 Medium" panose="02020500000000000000" pitchFamily="18" charset="-128"/>
                <a:ea typeface="BIZ UDP明朝 Medium" panose="02020500000000000000" pitchFamily="18" charset="-128"/>
              </a:rPr>
              <a:t>イ</a:t>
            </a:r>
            <a:r>
              <a:rPr lang="ja-JP" altLang="en-US" sz="2400" spc="-25" dirty="0">
                <a:latin typeface="BIZ UDP明朝 Medium" panose="02020500000000000000" pitchFamily="18" charset="-128"/>
                <a:ea typeface="BIZ UDP明朝 Medium" panose="02020500000000000000" pitchFamily="18" charset="-128"/>
              </a:rPr>
              <a:t>オフ</a:t>
            </a:r>
            <a:r>
              <a:rPr lang="ja-JP" altLang="en-US" sz="2400" spc="-30" dirty="0">
                <a:latin typeface="BIZ UDP明朝 Medium" panose="02020500000000000000" pitchFamily="18" charset="-128"/>
                <a:ea typeface="BIZ UDP明朝 Medium" panose="02020500000000000000" pitchFamily="18" charset="-128"/>
              </a:rPr>
              <a:t>ァウンドリ事業の</a:t>
            </a:r>
            <a:r>
              <a:rPr lang="ja-JP" altLang="en-US" sz="2400" spc="-25" dirty="0">
                <a:latin typeface="BIZ UDP明朝 Medium" panose="02020500000000000000" pitchFamily="18" charset="-128"/>
                <a:ea typeface="BIZ UDP明朝 Medium" panose="02020500000000000000" pitchFamily="18" charset="-128"/>
              </a:rPr>
              <a:t>重要技術</a:t>
            </a:r>
            <a:r>
              <a:rPr lang="ja-JP" altLang="en-US" sz="2400" spc="-15" dirty="0">
                <a:latin typeface="BIZ UDP明朝 Medium" panose="02020500000000000000" pitchFamily="18" charset="-128"/>
                <a:ea typeface="BIZ UDP明朝 Medium" panose="02020500000000000000" pitchFamily="18" charset="-128"/>
              </a:rPr>
              <a:t>・ス</a:t>
            </a:r>
            <a:r>
              <a:rPr lang="ja-JP" altLang="en-US" sz="2400" spc="-25" dirty="0">
                <a:latin typeface="BIZ UDP明朝 Medium" panose="02020500000000000000" pitchFamily="18" charset="-128"/>
                <a:ea typeface="BIZ UDP明朝 Medium" panose="02020500000000000000" pitchFamily="18" charset="-128"/>
              </a:rPr>
              <a:t>キル</a:t>
            </a:r>
            <a:endParaRPr lang="ja-JP" altLang="en-US" sz="2400" spc="-30" dirty="0">
              <a:latin typeface="BIZ UDP明朝 Medium" panose="02020500000000000000" pitchFamily="18" charset="-128"/>
              <a:ea typeface="BIZ UDP明朝 Medium" panose="02020500000000000000" pitchFamily="18" charset="-128"/>
            </a:endParaRPr>
          </a:p>
        </p:txBody>
      </p:sp>
      <p:sp>
        <p:nvSpPr>
          <p:cNvPr id="4" name="object 4">
            <a:extLst>
              <a:ext uri="{FF2B5EF4-FFF2-40B4-BE49-F238E27FC236}">
                <a16:creationId xmlns:a16="http://schemas.microsoft.com/office/drawing/2014/main" id="{38C86200-6AC1-1D87-40E7-51F2AFD3890A}"/>
              </a:ext>
            </a:extLst>
          </p:cNvPr>
          <p:cNvSpPr txBox="1"/>
          <p:nvPr/>
        </p:nvSpPr>
        <p:spPr>
          <a:xfrm>
            <a:off x="1261951" y="6524575"/>
            <a:ext cx="9673152" cy="333425"/>
          </a:xfrm>
          <a:prstGeom prst="rect">
            <a:avLst/>
          </a:prstGeom>
        </p:spPr>
        <p:txBody>
          <a:bodyPr vert="horz" wrap="square" lIns="0" tIns="12700" rIns="0" bIns="0" rtlCol="0">
            <a:spAutoFit/>
          </a:bodyPr>
          <a:lstStyle/>
          <a:p>
            <a:pPr marL="12700" algn="ctr">
              <a:lnSpc>
                <a:spcPct val="100000"/>
              </a:lnSpc>
              <a:spcBef>
                <a:spcPts val="100"/>
              </a:spcBef>
            </a:pPr>
            <a:r>
              <a:rPr sz="1000" spc="-15" dirty="0" err="1">
                <a:latin typeface="BIZ UDP明朝 Medium" panose="02020500000000000000" pitchFamily="18" charset="-128"/>
                <a:ea typeface="BIZ UDP明朝 Medium" panose="02020500000000000000" pitchFamily="18" charset="-128"/>
                <a:cs typeface="ＭＳ Ｐゴシック"/>
              </a:rPr>
              <a:t>出所</a:t>
            </a:r>
            <a:r>
              <a:rPr sz="1000" spc="-15" dirty="0">
                <a:latin typeface="BIZ UDP明朝 Medium" panose="02020500000000000000" pitchFamily="18" charset="-128"/>
                <a:ea typeface="BIZ UDP明朝 Medium" panose="02020500000000000000" pitchFamily="18" charset="-128"/>
                <a:cs typeface="ＭＳ Ｐゴシック"/>
              </a:rPr>
              <a:t>：</a:t>
            </a:r>
            <a:r>
              <a:rPr lang="ja-JP" altLang="en-US" sz="1000" spc="-15" dirty="0">
                <a:latin typeface="BIZ UDP明朝 Medium" panose="02020500000000000000" pitchFamily="18" charset="-128"/>
                <a:ea typeface="BIZ UDP明朝 Medium" panose="02020500000000000000" pitchFamily="18" charset="-128"/>
                <a:cs typeface="ＭＳ Ｐゴシック"/>
              </a:rPr>
              <a:t>経済産業省</a:t>
            </a:r>
            <a:endParaRPr lang="en-US" altLang="ja-JP" sz="1000" spc="-15" dirty="0">
              <a:latin typeface="BIZ UDP明朝 Medium" panose="02020500000000000000" pitchFamily="18" charset="-128"/>
              <a:ea typeface="BIZ UDP明朝 Medium" panose="02020500000000000000" pitchFamily="18" charset="-128"/>
              <a:cs typeface="ＭＳ Ｐゴシック"/>
            </a:endParaRPr>
          </a:p>
          <a:p>
            <a:pPr marL="12700" algn="ctr">
              <a:lnSpc>
                <a:spcPct val="100000"/>
              </a:lnSpc>
              <a:spcBef>
                <a:spcPts val="100"/>
              </a:spcBef>
            </a:pPr>
            <a:r>
              <a:rPr sz="1000" spc="-15" dirty="0" err="1">
                <a:latin typeface="BIZ UDP明朝 Medium" panose="02020500000000000000" pitchFamily="18" charset="-128"/>
                <a:ea typeface="BIZ UDP明朝 Medium" panose="02020500000000000000" pitchFamily="18" charset="-128"/>
                <a:cs typeface="ＭＳ Ｐゴシック"/>
              </a:rPr>
              <a:t>板谷光泰・柘植謙爾「長鎖</a:t>
            </a:r>
            <a:r>
              <a:rPr sz="1000" spc="-10" dirty="0" err="1">
                <a:latin typeface="BIZ UDP明朝 Medium" panose="02020500000000000000" pitchFamily="18" charset="-128"/>
                <a:ea typeface="BIZ UDP明朝 Medium" panose="02020500000000000000" pitchFamily="18" charset="-128"/>
                <a:cs typeface="Gill Sans MT"/>
              </a:rPr>
              <a:t>DNA</a:t>
            </a:r>
            <a:r>
              <a:rPr sz="1000" spc="-20" dirty="0" err="1">
                <a:latin typeface="BIZ UDP明朝 Medium" panose="02020500000000000000" pitchFamily="18" charset="-128"/>
                <a:ea typeface="BIZ UDP明朝 Medium" panose="02020500000000000000" pitchFamily="18" charset="-128"/>
                <a:cs typeface="ＭＳ Ｐゴシック"/>
              </a:rPr>
              <a:t>の合成と合成生物工学での活用</a:t>
            </a:r>
            <a:r>
              <a:rPr sz="1000" spc="-20" dirty="0">
                <a:latin typeface="BIZ UDP明朝 Medium" panose="02020500000000000000" pitchFamily="18" charset="-128"/>
                <a:ea typeface="BIZ UDP明朝 Medium" panose="02020500000000000000" pitchFamily="18" charset="-128"/>
                <a:cs typeface="ＭＳ Ｐゴシック"/>
              </a:rPr>
              <a:t>」</a:t>
            </a:r>
            <a:endParaRPr sz="1000" dirty="0">
              <a:latin typeface="BIZ UDP明朝 Medium" panose="02020500000000000000" pitchFamily="18" charset="-128"/>
              <a:ea typeface="BIZ UDP明朝 Medium" panose="02020500000000000000" pitchFamily="18" charset="-128"/>
              <a:cs typeface="ＭＳ Ｐゴシック"/>
            </a:endParaRPr>
          </a:p>
        </p:txBody>
      </p:sp>
      <p:graphicFrame>
        <p:nvGraphicFramePr>
          <p:cNvPr id="5" name="object 5">
            <a:extLst>
              <a:ext uri="{FF2B5EF4-FFF2-40B4-BE49-F238E27FC236}">
                <a16:creationId xmlns:a16="http://schemas.microsoft.com/office/drawing/2014/main" id="{758076E3-338B-82FB-341A-03D441CDF348}"/>
              </a:ext>
            </a:extLst>
          </p:cNvPr>
          <p:cNvGraphicFramePr>
            <a:graphicFrameLocks noGrp="1"/>
          </p:cNvGraphicFramePr>
          <p:nvPr/>
        </p:nvGraphicFramePr>
        <p:xfrm>
          <a:off x="550257" y="677912"/>
          <a:ext cx="10783027" cy="5636260"/>
        </p:xfrm>
        <a:graphic>
          <a:graphicData uri="http://schemas.openxmlformats.org/drawingml/2006/table">
            <a:tbl>
              <a:tblPr firstRow="1" bandRow="1">
                <a:tableStyleId>{2D5ABB26-0587-4C30-8999-92F81FD0307C}</a:tableStyleId>
              </a:tblPr>
              <a:tblGrid>
                <a:gridCol w="1002228">
                  <a:extLst>
                    <a:ext uri="{9D8B030D-6E8A-4147-A177-3AD203B41FA5}">
                      <a16:colId xmlns:a16="http://schemas.microsoft.com/office/drawing/2014/main" val="20000"/>
                    </a:ext>
                  </a:extLst>
                </a:gridCol>
                <a:gridCol w="2436448">
                  <a:extLst>
                    <a:ext uri="{9D8B030D-6E8A-4147-A177-3AD203B41FA5}">
                      <a16:colId xmlns:a16="http://schemas.microsoft.com/office/drawing/2014/main" val="20001"/>
                    </a:ext>
                  </a:extLst>
                </a:gridCol>
                <a:gridCol w="908834">
                  <a:extLst>
                    <a:ext uri="{9D8B030D-6E8A-4147-A177-3AD203B41FA5}">
                      <a16:colId xmlns:a16="http://schemas.microsoft.com/office/drawing/2014/main" val="20002"/>
                    </a:ext>
                  </a:extLst>
                </a:gridCol>
                <a:gridCol w="820343">
                  <a:extLst>
                    <a:ext uri="{9D8B030D-6E8A-4147-A177-3AD203B41FA5}">
                      <a16:colId xmlns:a16="http://schemas.microsoft.com/office/drawing/2014/main" val="20003"/>
                    </a:ext>
                  </a:extLst>
                </a:gridCol>
                <a:gridCol w="5615174">
                  <a:extLst>
                    <a:ext uri="{9D8B030D-6E8A-4147-A177-3AD203B41FA5}">
                      <a16:colId xmlns:a16="http://schemas.microsoft.com/office/drawing/2014/main" val="20005"/>
                    </a:ext>
                  </a:extLst>
                </a:gridCol>
              </a:tblGrid>
              <a:tr h="457200">
                <a:tc>
                  <a:txBody>
                    <a:bodyPr/>
                    <a:lstStyle/>
                    <a:p>
                      <a:pPr algn="ctr">
                        <a:lnSpc>
                          <a:spcPct val="100000"/>
                        </a:lnSpc>
                        <a:spcBef>
                          <a:spcPts val="285"/>
                        </a:spcBef>
                      </a:pPr>
                      <a:r>
                        <a:rPr sz="1200" spc="-25" dirty="0">
                          <a:solidFill>
                            <a:schemeClr val="bg1"/>
                          </a:solidFill>
                          <a:latin typeface="BIZ UDPゴシック" panose="020B0400000000000000" pitchFamily="50" charset="-128"/>
                          <a:ea typeface="BIZ UDPゴシック" panose="020B0400000000000000" pitchFamily="50" charset="-128"/>
                          <a:cs typeface="Calibri"/>
                        </a:rPr>
                        <a:t>VC</a:t>
                      </a:r>
                      <a:endParaRPr sz="1200" dirty="0">
                        <a:solidFill>
                          <a:schemeClr val="bg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C00000"/>
                    </a:solidFill>
                  </a:tcPr>
                </a:tc>
                <a:tc>
                  <a:txBody>
                    <a:bodyPr/>
                    <a:lstStyle/>
                    <a:p>
                      <a:pPr marL="562610">
                        <a:lnSpc>
                          <a:spcPct val="100000"/>
                        </a:lnSpc>
                        <a:spcBef>
                          <a:spcPts val="310"/>
                        </a:spcBef>
                      </a:pPr>
                      <a:r>
                        <a:rPr sz="1200" spc="-20" dirty="0">
                          <a:solidFill>
                            <a:schemeClr val="bg1"/>
                          </a:solidFill>
                          <a:latin typeface="BIZ UDPゴシック" panose="020B0400000000000000" pitchFamily="50" charset="-128"/>
                          <a:ea typeface="BIZ UDPゴシック" panose="020B0400000000000000" pitchFamily="50" charset="-128"/>
                          <a:cs typeface="ＭＳ Ｐゴシック"/>
                        </a:rPr>
                        <a:t>技術・スキル</a:t>
                      </a:r>
                      <a:endParaRPr sz="1200" dirty="0">
                        <a:solidFill>
                          <a:schemeClr val="bg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C00000"/>
                    </a:solidFill>
                  </a:tcPr>
                </a:tc>
                <a:tc>
                  <a:txBody>
                    <a:bodyPr/>
                    <a:lstStyle/>
                    <a:p>
                      <a:pPr algn="ctr">
                        <a:lnSpc>
                          <a:spcPct val="100000"/>
                        </a:lnSpc>
                        <a:spcBef>
                          <a:spcPts val="310"/>
                        </a:spcBef>
                      </a:pPr>
                      <a:r>
                        <a:rPr sz="1200" spc="-25" dirty="0">
                          <a:solidFill>
                            <a:schemeClr val="bg1"/>
                          </a:solidFill>
                          <a:latin typeface="BIZ UDPゴシック" panose="020B0400000000000000" pitchFamily="50" charset="-128"/>
                          <a:ea typeface="BIZ UDPゴシック" panose="020B0400000000000000" pitchFamily="50" charset="-128"/>
                          <a:cs typeface="ＭＳ Ｐゴシック"/>
                        </a:rPr>
                        <a:t>必須</a:t>
                      </a:r>
                      <a:endParaRPr sz="1200" dirty="0">
                        <a:solidFill>
                          <a:schemeClr val="bg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C00000"/>
                    </a:solidFill>
                  </a:tcPr>
                </a:tc>
                <a:tc>
                  <a:txBody>
                    <a:bodyPr/>
                    <a:lstStyle/>
                    <a:p>
                      <a:pPr algn="ctr">
                        <a:lnSpc>
                          <a:spcPct val="100000"/>
                        </a:lnSpc>
                        <a:spcBef>
                          <a:spcPts val="310"/>
                        </a:spcBef>
                      </a:pPr>
                      <a:r>
                        <a:rPr sz="1200" spc="-20" dirty="0">
                          <a:solidFill>
                            <a:schemeClr val="bg1"/>
                          </a:solidFill>
                          <a:latin typeface="BIZ UDPゴシック" panose="020B0400000000000000" pitchFamily="50" charset="-128"/>
                          <a:ea typeface="BIZ UDPゴシック" panose="020B0400000000000000" pitchFamily="50" charset="-128"/>
                          <a:cs typeface="ＭＳ Ｐゴシック"/>
                        </a:rPr>
                        <a:t>差別化</a:t>
                      </a:r>
                      <a:endParaRPr sz="1200" dirty="0">
                        <a:solidFill>
                          <a:schemeClr val="bg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C00000"/>
                    </a:solidFill>
                  </a:tcPr>
                </a:tc>
                <a:tc>
                  <a:txBody>
                    <a:bodyPr/>
                    <a:lstStyle/>
                    <a:p>
                      <a:pPr marL="635" algn="ctr">
                        <a:lnSpc>
                          <a:spcPct val="100000"/>
                        </a:lnSpc>
                        <a:spcBef>
                          <a:spcPts val="310"/>
                        </a:spcBef>
                      </a:pPr>
                      <a:r>
                        <a:rPr sz="1200" spc="-15" dirty="0">
                          <a:solidFill>
                            <a:schemeClr val="bg1"/>
                          </a:solidFill>
                          <a:latin typeface="BIZ UDPゴシック" panose="020B0400000000000000" pitchFamily="50" charset="-128"/>
                          <a:ea typeface="BIZ UDPゴシック" panose="020B0400000000000000" pitchFamily="50" charset="-128"/>
                          <a:cs typeface="ＭＳ Ｐゴシック"/>
                        </a:rPr>
                        <a:t>選定理由</a:t>
                      </a:r>
                      <a:endParaRPr sz="1200" dirty="0">
                        <a:solidFill>
                          <a:schemeClr val="bg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cap="flat" cmpd="sng" algn="ctr">
                      <a:solidFill>
                        <a:srgbClr val="C7C5C5"/>
                      </a:solidFill>
                      <a:prstDash val="solid"/>
                      <a:round/>
                      <a:headEnd type="none" w="med" len="med"/>
                      <a:tailEnd type="none" w="med" len="med"/>
                    </a:lnL>
                    <a:lnR w="12700">
                      <a:solidFill>
                        <a:srgbClr val="C7C5C5"/>
                      </a:solidFill>
                      <a:prstDash val="solid"/>
                    </a:lnR>
                    <a:lnT w="12700">
                      <a:solidFill>
                        <a:srgbClr val="C7C5C5"/>
                      </a:solidFill>
                      <a:prstDash val="solid"/>
                    </a:lnT>
                    <a:lnB w="12700" cap="flat" cmpd="sng" algn="ctr">
                      <a:solidFill>
                        <a:srgbClr val="C7C5C5"/>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701040">
                <a:tc rowSpan="3">
                  <a:txBody>
                    <a:bodyPr/>
                    <a:lstStyle/>
                    <a:p>
                      <a:pPr marL="236220">
                        <a:lnSpc>
                          <a:spcPct val="100000"/>
                        </a:lnSpc>
                        <a:spcBef>
                          <a:spcPts val="285"/>
                        </a:spcBef>
                      </a:pPr>
                      <a:r>
                        <a:rPr sz="1200" spc="-10" dirty="0">
                          <a:solidFill>
                            <a:schemeClr val="tx1"/>
                          </a:solidFill>
                          <a:latin typeface="BIZ UDPゴシック" panose="020B0400000000000000" pitchFamily="50" charset="-128"/>
                          <a:ea typeface="BIZ UDPゴシック" panose="020B0400000000000000" pitchFamily="50" charset="-128"/>
                          <a:cs typeface="Calibri"/>
                        </a:rPr>
                        <a:t>Design</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1">
                        <a:lumMod val="60000"/>
                        <a:lumOff val="40000"/>
                      </a:schemeClr>
                    </a:solidFill>
                  </a:tcPr>
                </a:tc>
                <a:tc>
                  <a:txBody>
                    <a:bodyPr/>
                    <a:lstStyle/>
                    <a:p>
                      <a:pPr marL="91440" marR="196850" algn="ctr">
                        <a:lnSpc>
                          <a:spcPts val="1370"/>
                        </a:lnSpc>
                        <a:spcBef>
                          <a:spcPts val="500"/>
                        </a:spcBef>
                      </a:pP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ゲノムデータベース、宿主</a:t>
                      </a:r>
                      <a:r>
                        <a:rPr sz="1200" spc="-5" dirty="0">
                          <a:solidFill>
                            <a:schemeClr val="tx1"/>
                          </a:solidFill>
                          <a:latin typeface="BIZ UDPゴシック" panose="020B0400000000000000" pitchFamily="50" charset="-128"/>
                          <a:ea typeface="BIZ UDPゴシック" panose="020B0400000000000000" pitchFamily="50" charset="-128"/>
                          <a:cs typeface="ＭＳ Ｐゴシック"/>
                        </a:rPr>
                        <a:t>生物や最適酵素の選定</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350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40335" indent="-172720">
                        <a:lnSpc>
                          <a:spcPts val="1130"/>
                        </a:lnSpc>
                        <a:spcBef>
                          <a:spcPts val="484"/>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公共のゲノ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ム</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デー</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タベ</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ースの整備が進</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む一方、独</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自のデー</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タベース</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の構</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築や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配列情報を基</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より良</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ゲノ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ム</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配列を</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設</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計で</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きるという</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点は</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差</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別化になり得</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marR="118745" indent="-172720">
                        <a:lnSpc>
                          <a:spcPts val="1150"/>
                        </a:lnSpc>
                        <a:spcBef>
                          <a:spcPts val="125"/>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目的物質の特徴</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よって適した宿主や酵素は変わる</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ため、宿</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主の特徴に関</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す</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る知見が蓄積</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してい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るほ</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適切なものを選択で</a:t>
                      </a:r>
                      <a:r>
                        <a:rPr sz="1000" spc="-35" dirty="0">
                          <a:solidFill>
                            <a:schemeClr val="tx1"/>
                          </a:solidFill>
                          <a:latin typeface="BIZ UDPゴシック" panose="020B0400000000000000" pitchFamily="50" charset="-128"/>
                          <a:ea typeface="BIZ UDPゴシック" panose="020B0400000000000000" pitchFamily="50" charset="-128"/>
                          <a:cs typeface="ＭＳ Ｐゴシック"/>
                        </a:rPr>
                        <a:t>きる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1594"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1"/>
                  </a:ext>
                </a:extLst>
              </a:tr>
              <a:tr h="700405">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Calibri"/>
                        </a:rPr>
                        <a:t>DNA</a:t>
                      </a:r>
                      <a:r>
                        <a:rPr sz="1200" spc="-20" dirty="0">
                          <a:solidFill>
                            <a:schemeClr val="tx1"/>
                          </a:solidFill>
                          <a:latin typeface="BIZ UDPゴシック" panose="020B0400000000000000" pitchFamily="50" charset="-128"/>
                          <a:ea typeface="BIZ UDPゴシック" panose="020B0400000000000000" pitchFamily="50" charset="-128"/>
                          <a:cs typeface="ＭＳ Ｐゴシック"/>
                        </a:rPr>
                        <a:t>シーケンス</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p>
                      <a:pPr algn="ctr">
                        <a:lnSpc>
                          <a:spcPct val="100000"/>
                        </a:lnSpc>
                      </a:pPr>
                      <a:r>
                        <a:rPr sz="1200" spc="-10" dirty="0">
                          <a:solidFill>
                            <a:schemeClr val="tx1"/>
                          </a:solidFill>
                          <a:latin typeface="BIZ UDPゴシック" panose="020B0400000000000000" pitchFamily="50" charset="-128"/>
                          <a:ea typeface="BIZ UDPゴシック" panose="020B0400000000000000" pitchFamily="50" charset="-128"/>
                          <a:cs typeface="Calibri"/>
                        </a:rPr>
                        <a:t>(</a:t>
                      </a:r>
                      <a:r>
                        <a:rPr sz="1200" dirty="0">
                          <a:solidFill>
                            <a:schemeClr val="tx1"/>
                          </a:solidFill>
                          <a:latin typeface="BIZ UDPゴシック" panose="020B0400000000000000" pitchFamily="50" charset="-128"/>
                          <a:ea typeface="BIZ UDPゴシック" panose="020B0400000000000000" pitchFamily="50" charset="-128"/>
                          <a:cs typeface="ＭＳ Ｐゴシック"/>
                        </a:rPr>
                        <a:t>真核</a:t>
                      </a:r>
                      <a:r>
                        <a:rPr sz="1200" spc="-50" dirty="0">
                          <a:solidFill>
                            <a:schemeClr val="tx1"/>
                          </a:solidFill>
                          <a:latin typeface="BIZ UDPゴシック" panose="020B0400000000000000" pitchFamily="50" charset="-128"/>
                          <a:ea typeface="BIZ UDPゴシック" panose="020B0400000000000000" pitchFamily="50" charset="-128"/>
                          <a:cs typeface="Calibri"/>
                        </a:rPr>
                        <a:t>)</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85420" indent="-172720">
                        <a:lnSpc>
                          <a:spcPts val="1130"/>
                        </a:lnSpc>
                        <a:spcBef>
                          <a:spcPts val="484"/>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次世代</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シーケ</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ンサーが開発されゲノ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ム</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解析の高速</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化、低コ</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ストが</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急速に発展</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しており、バイオ</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資源情報</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の</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蓄積量、スピード</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に大きく</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貢献す</a:t>
                      </a:r>
                      <a:r>
                        <a:rPr sz="1000" spc="-6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marR="159385" indent="-172720">
                        <a:lnSpc>
                          <a:spcPts val="1130"/>
                        </a:lnSpc>
                        <a:spcBef>
                          <a:spcPts val="140"/>
                        </a:spcBef>
                        <a:buFont typeface="Wingdings"/>
                        <a:buChar char=""/>
                        <a:tabLst>
                          <a:tab pos="264160" algn="l"/>
                        </a:tabLst>
                      </a:pP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ただし、</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微生物等の小サ</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イズ</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の遺伝子の</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解</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析を行う場合、現状では</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従</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来型</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の</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シーケ</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ンサでほ</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とんど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問題なく解析で</a:t>
                      </a:r>
                      <a:r>
                        <a:rPr sz="1000" spc="-35" dirty="0">
                          <a:solidFill>
                            <a:schemeClr val="tx1"/>
                          </a:solidFill>
                          <a:latin typeface="BIZ UDPゴシック" panose="020B0400000000000000" pitchFamily="50" charset="-128"/>
                          <a:ea typeface="BIZ UDPゴシック" panose="020B0400000000000000" pitchFamily="50" charset="-128"/>
                          <a:cs typeface="ＭＳ Ｐゴシック"/>
                        </a:rPr>
                        <a:t>きる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1594"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2"/>
                  </a:ext>
                </a:extLst>
              </a:tr>
              <a:tr h="700405">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20"/>
                        </a:spcBef>
                      </a:pPr>
                      <a:r>
                        <a:rPr sz="1200" spc="-5" dirty="0">
                          <a:solidFill>
                            <a:schemeClr val="tx1"/>
                          </a:solidFill>
                          <a:latin typeface="BIZ UDPゴシック" panose="020B0400000000000000" pitchFamily="50" charset="-128"/>
                          <a:ea typeface="BIZ UDPゴシック" panose="020B0400000000000000" pitchFamily="50" charset="-128"/>
                          <a:cs typeface="ＭＳ Ｐゴシック"/>
                        </a:rPr>
                        <a:t>代謝経路、</a:t>
                      </a:r>
                      <a:r>
                        <a:rPr sz="1200" spc="-10" dirty="0">
                          <a:solidFill>
                            <a:schemeClr val="tx1"/>
                          </a:solidFill>
                          <a:latin typeface="BIZ UDPゴシック" panose="020B0400000000000000" pitchFamily="50" charset="-128"/>
                          <a:ea typeface="BIZ UDPゴシック" panose="020B0400000000000000" pitchFamily="50" charset="-128"/>
                          <a:cs typeface="Gill Sans MT"/>
                        </a:rPr>
                        <a:t>DNA</a:t>
                      </a: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配列設計</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064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67640" indent="-172720">
                        <a:lnSpc>
                          <a:spcPct val="100000"/>
                        </a:lnSpc>
                        <a:spcBef>
                          <a:spcPts val="32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最適な配列を設計する</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ために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は宿主の</a:t>
                      </a:r>
                      <a:r>
                        <a:rPr sz="1000" spc="-10" dirty="0">
                          <a:solidFill>
                            <a:schemeClr val="tx1"/>
                          </a:solidFill>
                          <a:latin typeface="BIZ UDPゴシック" panose="020B0400000000000000" pitchFamily="50" charset="-128"/>
                          <a:ea typeface="BIZ UDPゴシック" panose="020B0400000000000000" pitchFamily="50" charset="-128"/>
                          <a:cs typeface="Calibri"/>
                        </a:rPr>
                        <a:t>DNA</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設計の考</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え</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方や、ゲノム</a:t>
                      </a:r>
                      <a:r>
                        <a:rPr sz="1000" spc="-10" dirty="0">
                          <a:solidFill>
                            <a:schemeClr val="tx1"/>
                          </a:solidFill>
                          <a:latin typeface="BIZ UDPゴシック" panose="020B0400000000000000" pitchFamily="50" charset="-128"/>
                          <a:ea typeface="BIZ UDPゴシック" panose="020B0400000000000000" pitchFamily="50" charset="-128"/>
                          <a:cs typeface="Calibri"/>
                        </a:rPr>
                        <a:t>DB</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汎</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用</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イ</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ンフ</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マテ</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ィ</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クスツールの活用方法を理解</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していること</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が重</a:t>
                      </a:r>
                      <a:r>
                        <a:rPr sz="1000" spc="-60" dirty="0">
                          <a:solidFill>
                            <a:schemeClr val="tx1"/>
                          </a:solidFill>
                          <a:latin typeface="BIZ UDPゴシック" panose="020B0400000000000000" pitchFamily="50" charset="-128"/>
                          <a:ea typeface="BIZ UDPゴシック" panose="020B0400000000000000" pitchFamily="50" charset="-128"/>
                          <a:cs typeface="ＭＳ Ｐゴシック"/>
                        </a:rPr>
                        <a:t>要</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marR="193040" indent="-172720">
                        <a:lnSpc>
                          <a:spcPts val="1130"/>
                        </a:lnSpc>
                        <a:spcBef>
                          <a:spcPts val="165"/>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過去</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配列の設計を行っ</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たことがあ</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り設計ノ</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ウハウ・</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スキル</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を</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蓄積</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してい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る</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プ</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レー</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ヤ</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ーが競争優位性を持ちやす</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い</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064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3"/>
                  </a:ext>
                </a:extLst>
              </a:tr>
              <a:tr h="548005">
                <a:tc rowSpan="3">
                  <a:txBody>
                    <a:bodyPr/>
                    <a:lstStyle/>
                    <a:p>
                      <a:pPr marL="287655">
                        <a:lnSpc>
                          <a:spcPct val="100000"/>
                        </a:lnSpc>
                        <a:spcBef>
                          <a:spcPts val="285"/>
                        </a:spcBef>
                      </a:pPr>
                      <a:r>
                        <a:rPr sz="1200" spc="-10" dirty="0">
                          <a:solidFill>
                            <a:schemeClr val="tx1"/>
                          </a:solidFill>
                          <a:latin typeface="BIZ UDPゴシック" panose="020B0400000000000000" pitchFamily="50" charset="-128"/>
                          <a:ea typeface="BIZ UDPゴシック" panose="020B0400000000000000" pitchFamily="50" charset="-128"/>
                          <a:cs typeface="Calibri"/>
                        </a:rPr>
                        <a:t>Build</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1">
                        <a:lumMod val="60000"/>
                        <a:lumOff val="40000"/>
                      </a:schemeClr>
                    </a:solidFill>
                  </a:tcPr>
                </a:tc>
                <a:tc>
                  <a:txBody>
                    <a:bodyPr/>
                    <a:lstStyle/>
                    <a:p>
                      <a:pPr marL="90805"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Calibri"/>
                        </a:rPr>
                        <a:t>DNA</a:t>
                      </a:r>
                      <a:r>
                        <a:rPr sz="1200" spc="-25" dirty="0">
                          <a:solidFill>
                            <a:schemeClr val="tx1"/>
                          </a:solidFill>
                          <a:latin typeface="BIZ UDPゴシック" panose="020B0400000000000000" pitchFamily="50" charset="-128"/>
                          <a:ea typeface="BIZ UDPゴシック" panose="020B0400000000000000" pitchFamily="50" charset="-128"/>
                          <a:cs typeface="ＭＳ Ｐゴシック"/>
                        </a:rPr>
                        <a:t>合成</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60020" indent="-172720" algn="just">
                        <a:lnSpc>
                          <a:spcPct val="97000"/>
                        </a:lnSpc>
                        <a:spcBef>
                          <a:spcPts val="425"/>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化学構造が複雑な物質を産出しようとする場合</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複数の遺</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伝</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子を同時</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遺</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伝</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子導入し多段階の酵素反応を発生させる必要が</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あるため、長い塩基</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配列を</a:t>
                      </a:r>
                      <a:r>
                        <a:rPr sz="1000" spc="-25" dirty="0">
                          <a:solidFill>
                            <a:schemeClr val="tx1"/>
                          </a:solidFill>
                          <a:latin typeface="BIZ UDPゴシック" panose="020B0400000000000000" pitchFamily="50" charset="-128"/>
                          <a:ea typeface="BIZ UDPゴシック" panose="020B0400000000000000" pitchFamily="50" charset="-128"/>
                          <a:cs typeface="Calibri"/>
                        </a:rPr>
                        <a:t>In </a:t>
                      </a:r>
                      <a:r>
                        <a:rPr sz="1000" spc="-10" dirty="0">
                          <a:solidFill>
                            <a:schemeClr val="tx1"/>
                          </a:solidFill>
                          <a:latin typeface="BIZ UDPゴシック" panose="020B0400000000000000" pitchFamily="50" charset="-128"/>
                          <a:ea typeface="BIZ UDPゴシック" panose="020B0400000000000000" pitchFamily="50" charset="-128"/>
                          <a:cs typeface="Calibri"/>
                        </a:rPr>
                        <a:t>vitro</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合成する技術が求</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め</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られ</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3975"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4"/>
                  </a:ext>
                </a:extLst>
              </a:tr>
              <a:tr h="701040">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10"/>
                        </a:spcBef>
                      </a:pP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ゲノム編集</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p>
                      <a:pPr algn="ctr">
                        <a:lnSpc>
                          <a:spcPct val="100000"/>
                        </a:lnSpc>
                      </a:pPr>
                      <a:r>
                        <a:rPr sz="1200" spc="-10" dirty="0">
                          <a:solidFill>
                            <a:schemeClr val="tx1"/>
                          </a:solidFill>
                          <a:latin typeface="BIZ UDPゴシック" panose="020B0400000000000000" pitchFamily="50" charset="-128"/>
                          <a:ea typeface="BIZ UDPゴシック" panose="020B0400000000000000" pitchFamily="50" charset="-128"/>
                          <a:cs typeface="Calibri"/>
                        </a:rPr>
                        <a:t>(</a:t>
                      </a:r>
                      <a:r>
                        <a:rPr sz="1200" dirty="0">
                          <a:solidFill>
                            <a:schemeClr val="tx1"/>
                          </a:solidFill>
                          <a:latin typeface="BIZ UDPゴシック" panose="020B0400000000000000" pitchFamily="50" charset="-128"/>
                          <a:ea typeface="BIZ UDPゴシック" panose="020B0400000000000000" pitchFamily="50" charset="-128"/>
                          <a:cs typeface="ＭＳ Ｐゴシック"/>
                        </a:rPr>
                        <a:t>真核</a:t>
                      </a:r>
                      <a:r>
                        <a:rPr sz="1200" spc="-50" dirty="0">
                          <a:solidFill>
                            <a:schemeClr val="tx1"/>
                          </a:solidFill>
                          <a:latin typeface="BIZ UDPゴシック" panose="020B0400000000000000" pitchFamily="50" charset="-128"/>
                          <a:ea typeface="BIZ UDPゴシック" panose="020B0400000000000000" pitchFamily="50" charset="-128"/>
                          <a:cs typeface="Calibri"/>
                        </a:rPr>
                        <a:t>)</a:t>
                      </a:r>
                      <a:endParaRPr sz="1200">
                        <a:solidFill>
                          <a:schemeClr val="tx1"/>
                        </a:solidFill>
                        <a:latin typeface="BIZ UDPゴシック" panose="020B0400000000000000" pitchFamily="50" charset="-128"/>
                        <a:ea typeface="BIZ UDPゴシック" panose="020B0400000000000000" pitchFamily="50" charset="-128"/>
                        <a:cs typeface="Calibri"/>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75260" indent="-172720">
                        <a:lnSpc>
                          <a:spcPct val="100000"/>
                        </a:lnSpc>
                        <a:spcBef>
                          <a:spcPts val="32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Calibri"/>
                        </a:rPr>
                        <a:t>CRISPR/Cas9</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は他のゲノ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ム</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編集技術</a:t>
                      </a:r>
                      <a:r>
                        <a:rPr sz="1000" spc="-5" dirty="0">
                          <a:solidFill>
                            <a:schemeClr val="tx1"/>
                          </a:solidFill>
                          <a:latin typeface="BIZ UDPゴシック" panose="020B0400000000000000" pitchFamily="50" charset="-128"/>
                          <a:ea typeface="BIZ UDPゴシック" panose="020B0400000000000000" pitchFamily="50" charset="-128"/>
                          <a:cs typeface="ＭＳ Ｐゴシック"/>
                        </a:rPr>
                        <a:t>と比</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較するとハード</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が低く</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合成</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生</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物</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学</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産業の裾野を広</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げ</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る上で重</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要</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indent="-173355">
                        <a:lnSpc>
                          <a:spcPct val="100000"/>
                        </a:lnSpc>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海外特許</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抵触</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しない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遺伝子編集技</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術</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の開</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発</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は重要</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な</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研究テー</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マ</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p>
                      <a:pPr marL="263525" indent="-173355">
                        <a:lnSpc>
                          <a:spcPct val="100000"/>
                        </a:lnSpc>
                        <a:buFont typeface="Wingdings"/>
                        <a:buChar char=""/>
                        <a:tabLst>
                          <a:tab pos="264160" algn="l"/>
                        </a:tabLst>
                      </a:pP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ただし、</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微生物等の小サ</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イズ</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の遺伝子の</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場</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合は</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従</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来のゲノム改変技術を</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使用</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064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5"/>
                  </a:ext>
                </a:extLst>
              </a:tr>
              <a:tr h="395605">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25"/>
                        </a:spcBef>
                      </a:pPr>
                      <a:r>
                        <a:rPr sz="1200" spc="-10" dirty="0">
                          <a:solidFill>
                            <a:schemeClr val="tx1"/>
                          </a:solidFill>
                          <a:latin typeface="BIZ UDPゴシック" panose="020B0400000000000000" pitchFamily="50" charset="-128"/>
                          <a:ea typeface="BIZ UDPゴシック" panose="020B0400000000000000" pitchFamily="50" charset="-128"/>
                          <a:cs typeface="ＭＳ Ｐゴシック"/>
                        </a:rPr>
                        <a:t>最適生物の作製</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127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07950" indent="-172720">
                        <a:lnSpc>
                          <a:spcPct val="100000"/>
                        </a:lnSpc>
                        <a:spcBef>
                          <a:spcPts val="34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生産性を高</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めるため</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の代謝経路や</a:t>
                      </a:r>
                      <a:r>
                        <a:rPr sz="1000" spc="-10" dirty="0">
                          <a:solidFill>
                            <a:schemeClr val="tx1"/>
                          </a:solidFill>
                          <a:latin typeface="BIZ UDPゴシック" panose="020B0400000000000000" pitchFamily="50" charset="-128"/>
                          <a:ea typeface="BIZ UDPゴシック" panose="020B0400000000000000" pitchFamily="50" charset="-128"/>
                          <a:cs typeface="Arial"/>
                        </a:rPr>
                        <a:t>DNA</a:t>
                      </a:r>
                      <a:r>
                        <a:rPr sz="1000" spc="-5" dirty="0">
                          <a:solidFill>
                            <a:schemeClr val="tx1"/>
                          </a:solidFill>
                          <a:latin typeface="BIZ UDPゴシック" panose="020B0400000000000000" pitchFamily="50" charset="-128"/>
                          <a:ea typeface="BIZ UDPゴシック" panose="020B0400000000000000" pitchFamily="50" charset="-128"/>
                          <a:cs typeface="ＭＳ Ｐゴシック"/>
                        </a:rPr>
                        <a:t>配列</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のデ</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ザインに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沿って</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実際</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に機能</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性生物を作製する</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こと</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はバ</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イオ</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ファ</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ウ</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ンド</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リ</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事業</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の</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基</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本</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318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6"/>
                  </a:ext>
                </a:extLst>
              </a:tr>
              <a:tr h="396240">
                <a:tc rowSpan="2">
                  <a:txBody>
                    <a:bodyPr/>
                    <a:lstStyle/>
                    <a:p>
                      <a:pPr algn="ctr">
                        <a:lnSpc>
                          <a:spcPct val="100000"/>
                        </a:lnSpc>
                        <a:spcBef>
                          <a:spcPts val="285"/>
                        </a:spcBef>
                      </a:pPr>
                      <a:r>
                        <a:rPr sz="1200" spc="-20" dirty="0">
                          <a:solidFill>
                            <a:schemeClr val="tx1"/>
                          </a:solidFill>
                          <a:latin typeface="BIZ UDPゴシック" panose="020B0400000000000000" pitchFamily="50" charset="-128"/>
                          <a:ea typeface="BIZ UDPゴシック" panose="020B0400000000000000" pitchFamily="50" charset="-128"/>
                          <a:cs typeface="Calibri"/>
                        </a:rPr>
                        <a:t>Test</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1">
                        <a:lumMod val="60000"/>
                        <a:lumOff val="40000"/>
                      </a:schemeClr>
                    </a:solidFill>
                  </a:tcPr>
                </a:tc>
                <a:tc>
                  <a:txBody>
                    <a:bodyPr/>
                    <a:lstStyle/>
                    <a:p>
                      <a:pPr marL="90805" algn="ctr">
                        <a:lnSpc>
                          <a:spcPct val="100000"/>
                        </a:lnSpc>
                        <a:spcBef>
                          <a:spcPts val="310"/>
                        </a:spcBef>
                      </a:pP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専用培地</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nSpc>
                          <a:spcPct val="100000"/>
                        </a:lnSpc>
                      </a:pPr>
                      <a:endParaRPr sz="100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88595" indent="-172720">
                        <a:lnSpc>
                          <a:spcPts val="1130"/>
                        </a:lnSpc>
                        <a:spcBef>
                          <a:spcPts val="484"/>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汎用培地は高</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コ</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ストで</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あり、</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目的生物に最適化されたものでは</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ないため、より</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良い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培養環境を構築で</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きること</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は差</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別</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化要素となり得</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61594"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7"/>
                  </a:ext>
                </a:extLst>
              </a:tr>
              <a:tr h="396240">
                <a:tc vMerge="1">
                  <a:txBody>
                    <a:bodyPr/>
                    <a:lstStyle/>
                    <a:p>
                      <a:endParaRPr/>
                    </a:p>
                  </a:txBody>
                  <a:tcPr marL="0" marR="0" marT="36195" marB="0">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rgbClr val="F4F4F4"/>
                    </a:solidFill>
                  </a:tcPr>
                </a:tc>
                <a:tc>
                  <a:txBody>
                    <a:bodyPr/>
                    <a:lstStyle/>
                    <a:p>
                      <a:pPr marL="90805" algn="ctr">
                        <a:lnSpc>
                          <a:spcPct val="100000"/>
                        </a:lnSpc>
                        <a:spcBef>
                          <a:spcPts val="310"/>
                        </a:spcBef>
                      </a:pPr>
                      <a:r>
                        <a:rPr sz="1200" spc="-15" dirty="0">
                          <a:solidFill>
                            <a:schemeClr val="tx1"/>
                          </a:solidFill>
                          <a:latin typeface="BIZ UDPゴシック" panose="020B0400000000000000" pitchFamily="50" charset="-128"/>
                          <a:ea typeface="BIZ UDPゴシック" panose="020B0400000000000000" pitchFamily="50" charset="-128"/>
                          <a:cs typeface="ＭＳ Ｐゴシック"/>
                        </a:rPr>
                        <a:t>メタボローム解析</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nSpc>
                          <a:spcPct val="100000"/>
                        </a:lnSpc>
                      </a:pPr>
                      <a:endParaRPr sz="1000" dirty="0">
                        <a:solidFill>
                          <a:schemeClr val="tx1"/>
                        </a:solidFill>
                        <a:latin typeface="BIZ UDPゴシック" panose="020B0400000000000000" pitchFamily="50" charset="-128"/>
                        <a:ea typeface="BIZ UDPゴシック" panose="020B0400000000000000" pitchFamily="50" charset="-128"/>
                        <a:cs typeface="Times New Roman"/>
                      </a:endParaRPr>
                    </a:p>
                  </a:txBody>
                  <a:tcPr marL="0" marR="0" marT="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82880" indent="-172720">
                        <a:lnSpc>
                          <a:spcPts val="1150"/>
                        </a:lnSpc>
                        <a:spcBef>
                          <a:spcPts val="47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目的の代謝物</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より分析手法が異なる</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ため、最</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適な解</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析</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手法を選択できる</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と</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う点は差別化要素</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なり得</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969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cap="flat" cmpd="sng" algn="ctr">
                      <a:solidFill>
                        <a:srgbClr val="C7C5C5"/>
                      </a:solidFill>
                      <a:prstDash val="solid"/>
                      <a:round/>
                      <a:headEnd type="none" w="med" len="med"/>
                      <a:tailEnd type="none" w="med" len="med"/>
                    </a:lnB>
                  </a:tcPr>
                </a:tc>
                <a:extLst>
                  <a:ext uri="{0D108BD9-81ED-4DB2-BD59-A6C34878D82A}">
                    <a16:rowId xmlns:a16="http://schemas.microsoft.com/office/drawing/2014/main" val="10008"/>
                  </a:ext>
                </a:extLst>
              </a:tr>
              <a:tr h="640080">
                <a:tc>
                  <a:txBody>
                    <a:bodyPr/>
                    <a:lstStyle/>
                    <a:p>
                      <a:pPr algn="ctr">
                        <a:lnSpc>
                          <a:spcPct val="100000"/>
                        </a:lnSpc>
                        <a:spcBef>
                          <a:spcPts val="285"/>
                        </a:spcBef>
                      </a:pPr>
                      <a:r>
                        <a:rPr sz="1200" spc="-10" dirty="0">
                          <a:solidFill>
                            <a:schemeClr val="tx1"/>
                          </a:solidFill>
                          <a:latin typeface="BIZ UDPゴシック" panose="020B0400000000000000" pitchFamily="50" charset="-128"/>
                          <a:ea typeface="BIZ UDPゴシック" panose="020B0400000000000000" pitchFamily="50" charset="-128"/>
                          <a:cs typeface="Calibri"/>
                        </a:rPr>
                        <a:t>Learn</a:t>
                      </a:r>
                      <a:endParaRPr sz="1200" dirty="0">
                        <a:solidFill>
                          <a:schemeClr val="tx1"/>
                        </a:solidFill>
                        <a:latin typeface="BIZ UDPゴシック" panose="020B0400000000000000" pitchFamily="50" charset="-128"/>
                        <a:ea typeface="BIZ UDPゴシック" panose="020B0400000000000000" pitchFamily="50" charset="-128"/>
                        <a:cs typeface="Calibri"/>
                      </a:endParaRPr>
                    </a:p>
                  </a:txBody>
                  <a:tcPr marL="0" marR="0" marT="3619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1">
                        <a:lumMod val="60000"/>
                        <a:lumOff val="40000"/>
                      </a:schemeClr>
                    </a:solidFill>
                  </a:tcPr>
                </a:tc>
                <a:tc>
                  <a:txBody>
                    <a:bodyPr/>
                    <a:lstStyle/>
                    <a:p>
                      <a:pPr marL="90805" marR="144145" algn="ctr">
                        <a:lnSpc>
                          <a:spcPct val="100000"/>
                        </a:lnSpc>
                        <a:spcBef>
                          <a:spcPts val="395"/>
                        </a:spcBef>
                      </a:pPr>
                      <a:r>
                        <a:rPr sz="1200" spc="-10" dirty="0" err="1">
                          <a:solidFill>
                            <a:schemeClr val="tx1"/>
                          </a:solidFill>
                          <a:latin typeface="BIZ UDPゴシック" panose="020B0400000000000000" pitchFamily="50" charset="-128"/>
                          <a:ea typeface="BIZ UDPゴシック" panose="020B0400000000000000" pitchFamily="50" charset="-128"/>
                          <a:cs typeface="ＭＳ Ｐゴシック"/>
                        </a:rPr>
                        <a:t>有望配列・構造検出、最適経路計算、実験系への</a:t>
                      </a:r>
                      <a:r>
                        <a:rPr sz="1200" spc="-20" dirty="0" err="1">
                          <a:solidFill>
                            <a:schemeClr val="tx1"/>
                          </a:solidFill>
                          <a:latin typeface="BIZ UDPゴシック" panose="020B0400000000000000" pitchFamily="50" charset="-128"/>
                          <a:ea typeface="BIZ UDPゴシック" panose="020B0400000000000000" pitchFamily="50" charset="-128"/>
                          <a:cs typeface="ＭＳ Ｐゴシック"/>
                        </a:rPr>
                        <a:t>フィードバック</a:t>
                      </a:r>
                      <a:endParaRPr sz="12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50165"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solidFill>
                      <a:schemeClr val="accent2">
                        <a:lumMod val="20000"/>
                        <a:lumOff val="80000"/>
                      </a:schemeClr>
                    </a:solidFill>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algn="ctr">
                        <a:lnSpc>
                          <a:spcPct val="100000"/>
                        </a:lnSpc>
                        <a:spcBef>
                          <a:spcPts val="310"/>
                        </a:spcBef>
                      </a:pPr>
                      <a:r>
                        <a:rPr sz="1200" dirty="0">
                          <a:solidFill>
                            <a:schemeClr val="tx1"/>
                          </a:solidFill>
                          <a:latin typeface="BIZ UDPゴシック" panose="020B0400000000000000" pitchFamily="50" charset="-128"/>
                          <a:ea typeface="BIZ UDPゴシック" panose="020B0400000000000000" pitchFamily="50" charset="-128"/>
                          <a:cs typeface="ＭＳ Ｐゴシック"/>
                        </a:rPr>
                        <a:t>★</a:t>
                      </a:r>
                      <a:endParaRPr sz="120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39370" marB="0" anchor="ctr">
                    <a:lnL w="12700">
                      <a:solidFill>
                        <a:srgbClr val="C7C5C5"/>
                      </a:solidFill>
                      <a:prstDash val="solid"/>
                    </a:lnL>
                    <a:lnR w="12700">
                      <a:solidFill>
                        <a:srgbClr val="C7C5C5"/>
                      </a:solidFill>
                      <a:prstDash val="solid"/>
                    </a:lnR>
                    <a:lnT w="12700">
                      <a:solidFill>
                        <a:srgbClr val="C7C5C5"/>
                      </a:solidFill>
                      <a:prstDash val="solid"/>
                    </a:lnT>
                    <a:lnB w="12700">
                      <a:solidFill>
                        <a:srgbClr val="C7C5C5"/>
                      </a:solidFill>
                      <a:prstDash val="solid"/>
                    </a:lnB>
                  </a:tcPr>
                </a:tc>
                <a:tc>
                  <a:txBody>
                    <a:bodyPr/>
                    <a:lstStyle/>
                    <a:p>
                      <a:pPr marL="263525" marR="143510" indent="-172720">
                        <a:lnSpc>
                          <a:spcPct val="100000"/>
                        </a:lnSpc>
                        <a:spcBef>
                          <a:spcPts val="320"/>
                        </a:spcBef>
                        <a:buFont typeface="Wingdings"/>
                        <a:buChar char=""/>
                        <a:tabLst>
                          <a:tab pos="264160" algn="l"/>
                        </a:tabLst>
                      </a:pPr>
                      <a:r>
                        <a:rPr sz="1000" spc="-10" dirty="0">
                          <a:solidFill>
                            <a:schemeClr val="tx1"/>
                          </a:solidFill>
                          <a:latin typeface="BIZ UDPゴシック" panose="020B0400000000000000" pitchFamily="50" charset="-128"/>
                          <a:ea typeface="BIZ UDPゴシック" panose="020B0400000000000000" pitchFamily="50" charset="-128"/>
                          <a:cs typeface="Calibri"/>
                        </a:rPr>
                        <a:t>AI</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関連の汎用ツールを活用</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してど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のようなデータ</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を</a:t>
                      </a:r>
                      <a:r>
                        <a:rPr sz="1000" spc="-15" dirty="0">
                          <a:solidFill>
                            <a:schemeClr val="tx1"/>
                          </a:solidFill>
                          <a:latin typeface="BIZ UDPゴシック" panose="020B0400000000000000" pitchFamily="50" charset="-128"/>
                          <a:ea typeface="BIZ UDPゴシック" panose="020B0400000000000000" pitchFamily="50" charset="-128"/>
                          <a:cs typeface="ＭＳ Ｐゴシック"/>
                        </a:rPr>
                        <a:t>読み込</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ませるか</a:t>
                      </a:r>
                      <a:r>
                        <a:rPr sz="1000" dirty="0">
                          <a:solidFill>
                            <a:schemeClr val="tx1"/>
                          </a:solidFill>
                          <a:latin typeface="BIZ UDPゴシック" panose="020B0400000000000000" pitchFamily="50" charset="-128"/>
                          <a:ea typeface="BIZ UDPゴシック" panose="020B0400000000000000" pitchFamily="50" charset="-128"/>
                          <a:cs typeface="ＭＳ Ｐゴシック"/>
                        </a:rPr>
                        <a:t>・</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解析</a:t>
                      </a:r>
                      <a:r>
                        <a:rPr sz="1000" spc="-25" dirty="0">
                          <a:solidFill>
                            <a:schemeClr val="tx1"/>
                          </a:solidFill>
                          <a:latin typeface="BIZ UDPゴシック" panose="020B0400000000000000" pitchFamily="50" charset="-128"/>
                          <a:ea typeface="BIZ UDPゴシック" panose="020B0400000000000000" pitchFamily="50" charset="-128"/>
                          <a:cs typeface="ＭＳ Ｐゴシック"/>
                        </a:rPr>
                        <a:t>結果</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をど</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のよう</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に</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生かすか</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とい</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う点でノ</a:t>
                      </a:r>
                      <a:r>
                        <a:rPr sz="1000" spc="-20" dirty="0">
                          <a:solidFill>
                            <a:schemeClr val="tx1"/>
                          </a:solidFill>
                          <a:latin typeface="BIZ UDPゴシック" panose="020B0400000000000000" pitchFamily="50" charset="-128"/>
                          <a:ea typeface="BIZ UDPゴシック" panose="020B0400000000000000" pitchFamily="50" charset="-128"/>
                          <a:cs typeface="ＭＳ Ｐゴシック"/>
                        </a:rPr>
                        <a:t>ウハウが求め</a:t>
                      </a:r>
                      <a:r>
                        <a:rPr sz="1000" spc="-10" dirty="0">
                          <a:solidFill>
                            <a:schemeClr val="tx1"/>
                          </a:solidFill>
                          <a:latin typeface="BIZ UDPゴシック" panose="020B0400000000000000" pitchFamily="50" charset="-128"/>
                          <a:ea typeface="BIZ UDPゴシック" panose="020B0400000000000000" pitchFamily="50" charset="-128"/>
                          <a:cs typeface="ＭＳ Ｐゴシック"/>
                        </a:rPr>
                        <a:t>られ</a:t>
                      </a:r>
                      <a:r>
                        <a:rPr sz="1000" spc="-50" dirty="0">
                          <a:solidFill>
                            <a:schemeClr val="tx1"/>
                          </a:solidFill>
                          <a:latin typeface="BIZ UDPゴシック" panose="020B0400000000000000" pitchFamily="50" charset="-128"/>
                          <a:ea typeface="BIZ UDPゴシック" panose="020B0400000000000000" pitchFamily="50" charset="-128"/>
                          <a:cs typeface="ＭＳ Ｐゴシック"/>
                        </a:rPr>
                        <a:t>る</a:t>
                      </a:r>
                      <a:endParaRPr sz="1000" dirty="0">
                        <a:solidFill>
                          <a:schemeClr val="tx1"/>
                        </a:solidFill>
                        <a:latin typeface="BIZ UDPゴシック" panose="020B0400000000000000" pitchFamily="50" charset="-128"/>
                        <a:ea typeface="BIZ UDPゴシック" panose="020B0400000000000000" pitchFamily="50" charset="-128"/>
                        <a:cs typeface="ＭＳ Ｐゴシック"/>
                      </a:endParaRPr>
                    </a:p>
                  </a:txBody>
                  <a:tcPr marL="0" marR="0" marT="40640" marB="0" anchor="ctr">
                    <a:lnL w="12700" cap="flat" cmpd="sng" algn="ctr">
                      <a:solidFill>
                        <a:srgbClr val="C7C5C5"/>
                      </a:solidFill>
                      <a:prstDash val="solid"/>
                      <a:round/>
                      <a:headEnd type="none" w="med" len="med"/>
                      <a:tailEnd type="none" w="med" len="med"/>
                    </a:lnL>
                    <a:lnR w="12700">
                      <a:solidFill>
                        <a:srgbClr val="C7C5C5"/>
                      </a:solidFill>
                      <a:prstDash val="solid"/>
                    </a:lnR>
                    <a:lnT w="12700" cap="flat" cmpd="sng" algn="ctr">
                      <a:solidFill>
                        <a:srgbClr val="C7C5C5"/>
                      </a:solidFill>
                      <a:prstDash val="solid"/>
                      <a:round/>
                      <a:headEnd type="none" w="med" len="med"/>
                      <a:tailEnd type="none" w="med" len="med"/>
                    </a:lnT>
                    <a:lnB w="12700">
                      <a:solidFill>
                        <a:srgbClr val="C7C5C5"/>
                      </a:solidFill>
                      <a:prstDash val="soli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46038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1">
            <a:extLst>
              <a:ext uri="{FF2B5EF4-FFF2-40B4-BE49-F238E27FC236}">
                <a16:creationId xmlns:a16="http://schemas.microsoft.com/office/drawing/2014/main" id="{51017DA0-7C21-44BB-8388-77D6F1F24C36}"/>
              </a:ext>
            </a:extLst>
          </p:cNvPr>
          <p:cNvSpPr>
            <a:spLocks noGrp="1"/>
          </p:cNvSpPr>
          <p:nvPr>
            <p:ph type="sldNum" sz="quarter" idx="12"/>
          </p:nvPr>
        </p:nvSpPr>
        <p:spPr>
          <a:xfrm>
            <a:off x="11638984" y="6492875"/>
            <a:ext cx="553016" cy="365125"/>
          </a:xfrm>
        </p:spPr>
        <p:txBody>
          <a:bodyPr/>
          <a:lstStyle/>
          <a:p>
            <a:pPr algn="ctr"/>
            <a:fld id="{6F8D1931-CE7A-4631-A2FD-F09270C7E571}" type="slidenum">
              <a:rPr kumimoji="1" lang="ja-JP" altLang="en-US" sz="1800" b="1" smtClean="0">
                <a:solidFill>
                  <a:schemeClr val="tx1"/>
                </a:solidFill>
                <a:latin typeface="Meiryo UI" panose="020B0604030504040204" pitchFamily="50" charset="-128"/>
                <a:ea typeface="Meiryo UI" panose="020B0604030504040204" pitchFamily="50" charset="-128"/>
              </a:rPr>
              <a:pPr algn="ctr"/>
              <a:t>51</a:t>
            </a:fld>
            <a:endParaRPr kumimoji="1" lang="ja-JP" altLang="en-US" sz="1800" b="1" dirty="0">
              <a:solidFill>
                <a:schemeClr val="tx1"/>
              </a:solidFill>
              <a:latin typeface="Meiryo UI" panose="020B0604030504040204" pitchFamily="50" charset="-128"/>
              <a:ea typeface="Meiryo UI" panose="020B0604030504040204" pitchFamily="50" charset="-128"/>
            </a:endParaRPr>
          </a:p>
        </p:txBody>
      </p:sp>
      <p:pic>
        <p:nvPicPr>
          <p:cNvPr id="25" name="object 3">
            <a:extLst>
              <a:ext uri="{FF2B5EF4-FFF2-40B4-BE49-F238E27FC236}">
                <a16:creationId xmlns:a16="http://schemas.microsoft.com/office/drawing/2014/main" id="{AAF2FC86-9FD3-411C-9A80-E271AE745367}"/>
              </a:ext>
            </a:extLst>
          </p:cNvPr>
          <p:cNvPicPr/>
          <p:nvPr/>
        </p:nvPicPr>
        <p:blipFill>
          <a:blip r:embed="rId2" cstate="print"/>
          <a:stretch>
            <a:fillRect/>
          </a:stretch>
        </p:blipFill>
        <p:spPr>
          <a:xfrm>
            <a:off x="9961263" y="5091684"/>
            <a:ext cx="2230736" cy="1766315"/>
          </a:xfrm>
          <a:prstGeom prst="rect">
            <a:avLst/>
          </a:prstGeom>
        </p:spPr>
      </p:pic>
      <p:grpSp>
        <p:nvGrpSpPr>
          <p:cNvPr id="26" name="object 4">
            <a:extLst>
              <a:ext uri="{FF2B5EF4-FFF2-40B4-BE49-F238E27FC236}">
                <a16:creationId xmlns:a16="http://schemas.microsoft.com/office/drawing/2014/main" id="{5C2FA90F-2399-4ECE-85D2-45D30E9964AA}"/>
              </a:ext>
            </a:extLst>
          </p:cNvPr>
          <p:cNvGrpSpPr/>
          <p:nvPr/>
        </p:nvGrpSpPr>
        <p:grpSpPr>
          <a:xfrm>
            <a:off x="128015" y="1309116"/>
            <a:ext cx="3335020" cy="5288280"/>
            <a:chOff x="128015" y="1309116"/>
            <a:chExt cx="3335020" cy="5288280"/>
          </a:xfrm>
        </p:grpSpPr>
        <p:pic>
          <p:nvPicPr>
            <p:cNvPr id="27" name="object 5">
              <a:extLst>
                <a:ext uri="{FF2B5EF4-FFF2-40B4-BE49-F238E27FC236}">
                  <a16:creationId xmlns:a16="http://schemas.microsoft.com/office/drawing/2014/main" id="{371E2513-F9E0-4774-8746-03A46FEFC2BE}"/>
                </a:ext>
              </a:extLst>
            </p:cNvPr>
            <p:cNvPicPr/>
            <p:nvPr/>
          </p:nvPicPr>
          <p:blipFill>
            <a:blip r:embed="rId3" cstate="print"/>
            <a:stretch>
              <a:fillRect/>
            </a:stretch>
          </p:blipFill>
          <p:spPr>
            <a:xfrm>
              <a:off x="128015" y="3751464"/>
              <a:ext cx="3334511" cy="2845450"/>
            </a:xfrm>
            <a:prstGeom prst="rect">
              <a:avLst/>
            </a:prstGeom>
          </p:spPr>
        </p:pic>
        <p:pic>
          <p:nvPicPr>
            <p:cNvPr id="28" name="object 6">
              <a:extLst>
                <a:ext uri="{FF2B5EF4-FFF2-40B4-BE49-F238E27FC236}">
                  <a16:creationId xmlns:a16="http://schemas.microsoft.com/office/drawing/2014/main" id="{452B2E9E-3036-4AFE-93FB-854D121CE3AF}"/>
                </a:ext>
              </a:extLst>
            </p:cNvPr>
            <p:cNvPicPr/>
            <p:nvPr/>
          </p:nvPicPr>
          <p:blipFill>
            <a:blip r:embed="rId4" cstate="print"/>
            <a:stretch>
              <a:fillRect/>
            </a:stretch>
          </p:blipFill>
          <p:spPr>
            <a:xfrm>
              <a:off x="128016" y="1309116"/>
              <a:ext cx="3334511" cy="2502407"/>
            </a:xfrm>
            <a:prstGeom prst="rect">
              <a:avLst/>
            </a:prstGeom>
          </p:spPr>
        </p:pic>
      </p:grpSp>
      <p:sp>
        <p:nvSpPr>
          <p:cNvPr id="29" name="object 7">
            <a:extLst>
              <a:ext uri="{FF2B5EF4-FFF2-40B4-BE49-F238E27FC236}">
                <a16:creationId xmlns:a16="http://schemas.microsoft.com/office/drawing/2014/main" id="{6358CD46-A95C-44B7-80EE-1AEEE02597A6}"/>
              </a:ext>
            </a:extLst>
          </p:cNvPr>
          <p:cNvSpPr txBox="1">
            <a:spLocks/>
          </p:cNvSpPr>
          <p:nvPr/>
        </p:nvSpPr>
        <p:spPr>
          <a:xfrm>
            <a:off x="1299457" y="180536"/>
            <a:ext cx="9593086" cy="763671"/>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95"/>
              </a:spcBef>
            </a:pPr>
            <a:r>
              <a:rPr lang="ja-JP" altLang="en-US" sz="2400" spc="-10" dirty="0">
                <a:latin typeface="BIZ UDP明朝 Medium" panose="02020500000000000000" pitchFamily="18" charset="-128"/>
                <a:ea typeface="BIZ UDP明朝 Medium" panose="02020500000000000000" pitchFamily="18" charset="-128"/>
              </a:rPr>
              <a:t>日常にありふれた</a:t>
            </a:r>
            <a:r>
              <a:rPr lang="ja-JP" altLang="en-US" sz="2400" spc="-30" dirty="0">
                <a:latin typeface="BIZ UDP明朝 Medium" panose="02020500000000000000" pitchFamily="18" charset="-128"/>
                <a:ea typeface="BIZ UDP明朝 Medium" panose="02020500000000000000" pitchFamily="18" charset="-128"/>
              </a:rPr>
              <a:t>モノ</a:t>
            </a:r>
            <a:r>
              <a:rPr lang="ja-JP" altLang="en-US" sz="2400" spc="-40" dirty="0">
                <a:latin typeface="BIZ UDP明朝 Medium" panose="02020500000000000000" pitchFamily="18" charset="-128"/>
                <a:ea typeface="BIZ UDP明朝 Medium" panose="02020500000000000000" pitchFamily="18" charset="-128"/>
              </a:rPr>
              <a:t>が</a:t>
            </a:r>
            <a:r>
              <a:rPr lang="ja-JP" altLang="en-US" sz="2400" spc="-35" dirty="0">
                <a:latin typeface="BIZ UDP明朝 Medium" panose="02020500000000000000" pitchFamily="18" charset="-128"/>
                <a:ea typeface="BIZ UDP明朝 Medium" panose="02020500000000000000" pitchFamily="18" charset="-128"/>
              </a:rPr>
              <a:t>実は希少</a:t>
            </a:r>
            <a:r>
              <a:rPr lang="ja-JP" altLang="en-US" sz="2400" spc="-10" dirty="0">
                <a:latin typeface="BIZ UDP明朝 Medium" panose="02020500000000000000" pitchFamily="18" charset="-128"/>
                <a:ea typeface="BIZ UDP明朝 Medium" panose="02020500000000000000" pitchFamily="18" charset="-128"/>
              </a:rPr>
              <a:t>・</a:t>
            </a:r>
            <a:r>
              <a:rPr lang="ja-JP" altLang="en-US" sz="2400" spc="-35" dirty="0">
                <a:latin typeface="BIZ UDP明朝 Medium" panose="02020500000000000000" pitchFamily="18" charset="-128"/>
                <a:ea typeface="BIZ UDP明朝 Medium" panose="02020500000000000000" pitchFamily="18" charset="-128"/>
              </a:rPr>
              <a:t>貴重だ</a:t>
            </a:r>
            <a:r>
              <a:rPr lang="ja-JP" altLang="en-US" sz="2400" spc="-30" dirty="0">
                <a:latin typeface="BIZ UDP明朝 Medium" panose="02020500000000000000" pitchFamily="18" charset="-128"/>
                <a:ea typeface="BIZ UDP明朝 Medium" panose="02020500000000000000" pitchFamily="18" charset="-128"/>
              </a:rPr>
              <a:t>っ</a:t>
            </a:r>
            <a:r>
              <a:rPr lang="ja-JP" altLang="en-US" sz="2400" spc="-40" dirty="0">
                <a:latin typeface="BIZ UDP明朝 Medium" panose="02020500000000000000" pitchFamily="18" charset="-128"/>
                <a:ea typeface="BIZ UDP明朝 Medium" panose="02020500000000000000" pitchFamily="18" charset="-128"/>
              </a:rPr>
              <a:t>た</a:t>
            </a:r>
            <a:r>
              <a:rPr lang="ja-JP" altLang="en-US" sz="2400" spc="-35" dirty="0">
                <a:latin typeface="BIZ UDP明朝 Medium" panose="02020500000000000000" pitchFamily="18" charset="-128"/>
                <a:ea typeface="BIZ UDP明朝 Medium" panose="02020500000000000000" pitchFamily="18" charset="-128"/>
              </a:rPr>
              <a:t>りす</a:t>
            </a:r>
            <a:r>
              <a:rPr lang="ja-JP" altLang="en-US" sz="2400" spc="-50" dirty="0">
                <a:latin typeface="BIZ UDP明朝 Medium" panose="02020500000000000000" pitchFamily="18" charset="-128"/>
                <a:ea typeface="BIZ UDP明朝 Medium" panose="02020500000000000000" pitchFamily="18" charset="-128"/>
              </a:rPr>
              <a:t>る</a:t>
            </a:r>
            <a:endParaRPr lang="en-US" altLang="ja-JP" sz="2400" spc="-50" dirty="0">
              <a:latin typeface="BIZ UDP明朝 Medium" panose="02020500000000000000" pitchFamily="18" charset="-128"/>
              <a:ea typeface="BIZ UDP明朝 Medium" panose="02020500000000000000" pitchFamily="18" charset="-128"/>
            </a:endParaRPr>
          </a:p>
          <a:p>
            <a:pPr marL="12700">
              <a:lnSpc>
                <a:spcPct val="100000"/>
              </a:lnSpc>
              <a:spcBef>
                <a:spcPts val="95"/>
              </a:spcBef>
            </a:pPr>
            <a:r>
              <a:rPr lang="ja-JP" altLang="en-US" sz="2400" b="1" u="sng" dirty="0">
                <a:solidFill>
                  <a:srgbClr val="C00000"/>
                </a:solidFill>
                <a:latin typeface="BIZ UDP明朝 Medium" panose="02020500000000000000" pitchFamily="18" charset="-128"/>
                <a:ea typeface="BIZ UDP明朝 Medium" panose="02020500000000000000" pitchFamily="18" charset="-128"/>
              </a:rPr>
              <a:t>土に棲息する微生物に注目！</a:t>
            </a:r>
          </a:p>
        </p:txBody>
      </p:sp>
      <p:sp>
        <p:nvSpPr>
          <p:cNvPr id="30" name="object 8">
            <a:extLst>
              <a:ext uri="{FF2B5EF4-FFF2-40B4-BE49-F238E27FC236}">
                <a16:creationId xmlns:a16="http://schemas.microsoft.com/office/drawing/2014/main" id="{B0AC52EE-01BF-4DDF-92BB-754FFD773E2F}"/>
              </a:ext>
            </a:extLst>
          </p:cNvPr>
          <p:cNvSpPr txBox="1"/>
          <p:nvPr/>
        </p:nvSpPr>
        <p:spPr>
          <a:xfrm>
            <a:off x="864408" y="6438498"/>
            <a:ext cx="1250950"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HG丸ｺﾞｼｯｸM-PRO"/>
                <a:cs typeface="HG丸ｺﾞｼｯｸM-PRO"/>
              </a:rPr>
              <a:t>砂•砂</a:t>
            </a:r>
            <a:r>
              <a:rPr sz="2400" b="1" spc="-50" dirty="0">
                <a:latin typeface="HG丸ｺﾞｼｯｸM-PRO"/>
                <a:cs typeface="HG丸ｺﾞｼｯｸM-PRO"/>
              </a:rPr>
              <a:t>利</a:t>
            </a:r>
            <a:endParaRPr sz="2400">
              <a:latin typeface="HG丸ｺﾞｼｯｸM-PRO"/>
              <a:cs typeface="HG丸ｺﾞｼｯｸM-PRO"/>
            </a:endParaRPr>
          </a:p>
        </p:txBody>
      </p:sp>
      <p:pic>
        <p:nvPicPr>
          <p:cNvPr id="31" name="object 9">
            <a:extLst>
              <a:ext uri="{FF2B5EF4-FFF2-40B4-BE49-F238E27FC236}">
                <a16:creationId xmlns:a16="http://schemas.microsoft.com/office/drawing/2014/main" id="{A6B7EDAE-5312-49F5-8B8A-2396E36250A4}"/>
              </a:ext>
            </a:extLst>
          </p:cNvPr>
          <p:cNvPicPr/>
          <p:nvPr/>
        </p:nvPicPr>
        <p:blipFill>
          <a:blip r:embed="rId5" cstate="print"/>
          <a:stretch>
            <a:fillRect/>
          </a:stretch>
        </p:blipFill>
        <p:spPr>
          <a:xfrm>
            <a:off x="3640835" y="4687823"/>
            <a:ext cx="3105911" cy="1741931"/>
          </a:xfrm>
          <a:prstGeom prst="rect">
            <a:avLst/>
          </a:prstGeom>
        </p:spPr>
      </p:pic>
      <p:sp>
        <p:nvSpPr>
          <p:cNvPr id="32" name="object 10">
            <a:extLst>
              <a:ext uri="{FF2B5EF4-FFF2-40B4-BE49-F238E27FC236}">
                <a16:creationId xmlns:a16="http://schemas.microsoft.com/office/drawing/2014/main" id="{E004942E-A700-46E4-8465-A97C2EA73AE4}"/>
              </a:ext>
            </a:extLst>
          </p:cNvPr>
          <p:cNvSpPr txBox="1"/>
          <p:nvPr/>
        </p:nvSpPr>
        <p:spPr>
          <a:xfrm>
            <a:off x="5242149" y="6429400"/>
            <a:ext cx="330200"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HG丸ｺﾞｼｯｸM-PRO"/>
                <a:cs typeface="HG丸ｺﾞｼｯｸM-PRO"/>
              </a:rPr>
              <a:t>銅</a:t>
            </a:r>
            <a:endParaRPr sz="2400">
              <a:latin typeface="HG丸ｺﾞｼｯｸM-PRO"/>
              <a:cs typeface="HG丸ｺﾞｼｯｸM-PRO"/>
            </a:endParaRPr>
          </a:p>
        </p:txBody>
      </p:sp>
      <p:sp>
        <p:nvSpPr>
          <p:cNvPr id="33" name="object 11">
            <a:extLst>
              <a:ext uri="{FF2B5EF4-FFF2-40B4-BE49-F238E27FC236}">
                <a16:creationId xmlns:a16="http://schemas.microsoft.com/office/drawing/2014/main" id="{248D1FB5-C2C9-4D39-9C69-B2AFA8431684}"/>
              </a:ext>
            </a:extLst>
          </p:cNvPr>
          <p:cNvSpPr txBox="1"/>
          <p:nvPr/>
        </p:nvSpPr>
        <p:spPr>
          <a:xfrm>
            <a:off x="3611162" y="3577309"/>
            <a:ext cx="3005455" cy="1000760"/>
          </a:xfrm>
          <a:prstGeom prst="rect">
            <a:avLst/>
          </a:prstGeom>
        </p:spPr>
        <p:txBody>
          <a:bodyPr vert="horz" wrap="square" lIns="0" tIns="12065" rIns="0" bIns="0" rtlCol="0">
            <a:spAutoFit/>
          </a:bodyPr>
          <a:lstStyle/>
          <a:p>
            <a:pPr marL="12700" marR="5080">
              <a:lnSpc>
                <a:spcPct val="100000"/>
              </a:lnSpc>
              <a:spcBef>
                <a:spcPts val="95"/>
              </a:spcBef>
            </a:pPr>
            <a:r>
              <a:rPr sz="1600" spc="-25" dirty="0">
                <a:latin typeface="UD デジタル 教科書体 NK-R"/>
                <a:cs typeface="UD デジタル 教科書体 NK-R"/>
              </a:rPr>
              <a:t>自然界</a:t>
            </a:r>
            <a:r>
              <a:rPr sz="1600" spc="-30" dirty="0">
                <a:latin typeface="UD デジタル 教科書体 NK-R"/>
                <a:cs typeface="UD デジタル 教科書体 NK-R"/>
              </a:rPr>
              <a:t>の</a:t>
            </a:r>
            <a:r>
              <a:rPr sz="1600" spc="-25" dirty="0">
                <a:latin typeface="UD デジタル 教科書体 NK-R"/>
                <a:cs typeface="UD デジタル 教科書体 NK-R"/>
              </a:rPr>
              <a:t>最大</a:t>
            </a:r>
            <a:r>
              <a:rPr sz="1600" spc="-30" dirty="0">
                <a:latin typeface="UD デジタル 教科書体 NK-R"/>
                <a:cs typeface="UD デジタル 教科書体 NK-R"/>
              </a:rPr>
              <a:t>の</a:t>
            </a:r>
            <a:r>
              <a:rPr sz="1600" spc="-25" dirty="0">
                <a:latin typeface="UD デジタル 教科書体 NK-R"/>
                <a:cs typeface="UD デジタル 教科書体 NK-R"/>
              </a:rPr>
              <a:t>受粉者であ</a:t>
            </a:r>
            <a:r>
              <a:rPr sz="1600" spc="-10" dirty="0">
                <a:latin typeface="UD デジタル 教科書体 NK-R"/>
                <a:cs typeface="UD デジタル 教科書体 NK-R"/>
              </a:rPr>
              <a:t>るミ</a:t>
            </a:r>
            <a:r>
              <a:rPr sz="1600" spc="-50" dirty="0">
                <a:latin typeface="UD デジタル 教科書体 NK-R"/>
                <a:cs typeface="UD デジタル 教科書体 NK-R"/>
              </a:rPr>
              <a:t>ツ</a:t>
            </a:r>
            <a:r>
              <a:rPr sz="1600" spc="-30" dirty="0">
                <a:latin typeface="UD デジタル 教科書体 NK-R"/>
                <a:cs typeface="UD デジタル 教科書体 NK-R"/>
              </a:rPr>
              <a:t>バ</a:t>
            </a:r>
            <a:r>
              <a:rPr sz="1600" spc="-25" dirty="0">
                <a:latin typeface="UD デジタル 教科書体 NK-R"/>
                <a:cs typeface="UD デジタル 教科書体 NK-R"/>
              </a:rPr>
              <a:t>チは</a:t>
            </a:r>
            <a:r>
              <a:rPr sz="1600" spc="-10" dirty="0">
                <a:latin typeface="UD デジタル 教科書体 NK-R"/>
                <a:cs typeface="UD デジタル 教科書体 NK-R"/>
              </a:rPr>
              <a:t>、</a:t>
            </a:r>
            <a:r>
              <a:rPr sz="1600" spc="-25" dirty="0">
                <a:latin typeface="UD デジタル 教科書体 NK-R"/>
                <a:cs typeface="UD デジタル 教科書体 NK-R"/>
              </a:rPr>
              <a:t>米国</a:t>
            </a:r>
            <a:r>
              <a:rPr sz="1600" spc="-30" dirty="0">
                <a:latin typeface="UD デジタル 教科書体 NK-R"/>
                <a:cs typeface="UD デジタル 教科書体 NK-R"/>
              </a:rPr>
              <a:t>の</a:t>
            </a:r>
            <a:r>
              <a:rPr sz="1600" spc="-25" dirty="0">
                <a:latin typeface="UD デジタル 教科書体 NK-R"/>
                <a:cs typeface="UD デジタル 教科書体 NK-R"/>
              </a:rPr>
              <a:t>農業</a:t>
            </a:r>
            <a:r>
              <a:rPr sz="1600" spc="-20" dirty="0">
                <a:latin typeface="UD デジタル 教科書体 NK-R"/>
                <a:cs typeface="UD デジタル 教科書体 NK-R"/>
              </a:rPr>
              <a:t>に</a:t>
            </a:r>
            <a:r>
              <a:rPr sz="1600" spc="-25" dirty="0">
                <a:latin typeface="UD デジタル 教科書体 NK-R"/>
                <a:cs typeface="UD デジタル 教科書体 NK-R"/>
              </a:rPr>
              <a:t>対</a:t>
            </a:r>
            <a:r>
              <a:rPr sz="1600" dirty="0">
                <a:latin typeface="UD デジタル 教科書体 NK-R"/>
                <a:cs typeface="UD デジタル 教科書体 NK-R"/>
              </a:rPr>
              <a:t>し</a:t>
            </a:r>
            <a:r>
              <a:rPr sz="1600" spc="-25" dirty="0">
                <a:latin typeface="UD デジタル 教科書体 NK-R"/>
                <a:cs typeface="UD デジタル 教科書体 NK-R"/>
              </a:rPr>
              <a:t>金銭</a:t>
            </a:r>
            <a:r>
              <a:rPr sz="1600" spc="-50" dirty="0">
                <a:latin typeface="UD デジタル 教科書体 NK-R"/>
                <a:cs typeface="UD デジタル 教科書体 NK-R"/>
              </a:rPr>
              <a:t>価</a:t>
            </a:r>
            <a:r>
              <a:rPr sz="1600" spc="-25" dirty="0">
                <a:latin typeface="UD デジタル 教科書体 NK-R"/>
                <a:cs typeface="UD デジタル 教科書体 NK-R"/>
              </a:rPr>
              <a:t>値</a:t>
            </a:r>
            <a:r>
              <a:rPr sz="1600" spc="-20" dirty="0">
                <a:latin typeface="UD デジタル 教科書体 NK-R"/>
                <a:cs typeface="UD デジタル 教科書体 NK-R"/>
              </a:rPr>
              <a:t>にし</a:t>
            </a:r>
            <a:r>
              <a:rPr sz="1600" spc="-25" dirty="0">
                <a:latin typeface="UD デジタル 教科書体 NK-R"/>
                <a:cs typeface="UD デジタル 教科書体 NK-R"/>
              </a:rPr>
              <a:t>て</a:t>
            </a:r>
            <a:r>
              <a:rPr sz="1600" spc="-20" dirty="0">
                <a:latin typeface="UD デジタル 教科書体 NK-R"/>
                <a:cs typeface="UD デジタル 教科書体 NK-R"/>
              </a:rPr>
              <a:t>150</a:t>
            </a:r>
            <a:r>
              <a:rPr sz="1600" spc="-25" dirty="0">
                <a:latin typeface="UD デジタル 教科書体 NK-R"/>
                <a:cs typeface="UD デジタル 教科書体 NK-R"/>
              </a:rPr>
              <a:t>億</a:t>
            </a:r>
            <a:r>
              <a:rPr sz="1600" spc="-20" dirty="0">
                <a:latin typeface="UD デジタル 教科書体 NK-R"/>
                <a:cs typeface="UD デジタル 教科書体 NK-R"/>
              </a:rPr>
              <a:t>ドル</a:t>
            </a:r>
            <a:r>
              <a:rPr sz="1600" spc="-25" dirty="0">
                <a:latin typeface="UD デジタル 教科書体 NK-R"/>
                <a:cs typeface="UD デジタル 教科書体 NK-R"/>
              </a:rPr>
              <a:t>以上</a:t>
            </a:r>
            <a:r>
              <a:rPr sz="1600" spc="-20" dirty="0">
                <a:latin typeface="UD デジタル 教科書体 NK-R"/>
                <a:cs typeface="UD デジタル 教科書体 NK-R"/>
              </a:rPr>
              <a:t>を</a:t>
            </a:r>
            <a:r>
              <a:rPr sz="1600" spc="-25" dirty="0">
                <a:latin typeface="UD デジタル 教科書体 NK-R"/>
                <a:cs typeface="UD デジタル 教科書体 NK-R"/>
              </a:rPr>
              <a:t>貢献</a:t>
            </a:r>
            <a:r>
              <a:rPr sz="1600" spc="-20" dirty="0">
                <a:latin typeface="UD デジタル 教科書体 NK-R"/>
                <a:cs typeface="UD デジタル 教科書体 NK-R"/>
              </a:rPr>
              <a:t>し</a:t>
            </a:r>
            <a:r>
              <a:rPr sz="1600" spc="-50" dirty="0">
                <a:latin typeface="UD デジタル 教科書体 NK-R"/>
                <a:cs typeface="UD デジタル 教科書体 NK-R"/>
              </a:rPr>
              <a:t>て</a:t>
            </a:r>
            <a:r>
              <a:rPr sz="1600" spc="-20" dirty="0">
                <a:latin typeface="UD デジタル 教科書体 NK-R"/>
                <a:cs typeface="UD デジタル 教科書体 NK-R"/>
              </a:rPr>
              <a:t>い</a:t>
            </a:r>
            <a:r>
              <a:rPr sz="1600" spc="-25" dirty="0">
                <a:latin typeface="UD デジタル 教科書体 NK-R"/>
                <a:cs typeface="UD デジタル 教科書体 NK-R"/>
              </a:rPr>
              <a:t>るという推計もある</a:t>
            </a:r>
            <a:r>
              <a:rPr sz="1600" spc="-50" dirty="0">
                <a:latin typeface="UD デジタル 教科書体 NK-R"/>
                <a:cs typeface="UD デジタル 教科書体 NK-R"/>
              </a:rPr>
              <a:t>。</a:t>
            </a:r>
            <a:endParaRPr sz="1600">
              <a:latin typeface="UD デジタル 教科書体 NK-R"/>
              <a:cs typeface="UD デジタル 教科書体 NK-R"/>
            </a:endParaRPr>
          </a:p>
        </p:txBody>
      </p:sp>
      <p:pic>
        <p:nvPicPr>
          <p:cNvPr id="34" name="object 12">
            <a:extLst>
              <a:ext uri="{FF2B5EF4-FFF2-40B4-BE49-F238E27FC236}">
                <a16:creationId xmlns:a16="http://schemas.microsoft.com/office/drawing/2014/main" id="{E0E21555-C8A4-44D3-9774-DACCB150B4A1}"/>
              </a:ext>
            </a:extLst>
          </p:cNvPr>
          <p:cNvPicPr/>
          <p:nvPr/>
        </p:nvPicPr>
        <p:blipFill>
          <a:blip r:embed="rId6" cstate="print"/>
          <a:stretch>
            <a:fillRect/>
          </a:stretch>
        </p:blipFill>
        <p:spPr>
          <a:xfrm>
            <a:off x="3587496" y="1455420"/>
            <a:ext cx="3104387" cy="2068067"/>
          </a:xfrm>
          <a:prstGeom prst="rect">
            <a:avLst/>
          </a:prstGeom>
        </p:spPr>
      </p:pic>
      <p:pic>
        <p:nvPicPr>
          <p:cNvPr id="37" name="object 15">
            <a:extLst>
              <a:ext uri="{FF2B5EF4-FFF2-40B4-BE49-F238E27FC236}">
                <a16:creationId xmlns:a16="http://schemas.microsoft.com/office/drawing/2014/main" id="{3B613AF1-4C98-4C2C-9B95-09923FB88552}"/>
              </a:ext>
            </a:extLst>
          </p:cNvPr>
          <p:cNvPicPr/>
          <p:nvPr/>
        </p:nvPicPr>
        <p:blipFill>
          <a:blip r:embed="rId7" cstate="print"/>
          <a:stretch>
            <a:fillRect/>
          </a:stretch>
        </p:blipFill>
        <p:spPr>
          <a:xfrm>
            <a:off x="8432292" y="1472183"/>
            <a:ext cx="3665219" cy="2058923"/>
          </a:xfrm>
          <a:prstGeom prst="rect">
            <a:avLst/>
          </a:prstGeom>
        </p:spPr>
      </p:pic>
      <p:pic>
        <p:nvPicPr>
          <p:cNvPr id="38" name="object 16">
            <a:extLst>
              <a:ext uri="{FF2B5EF4-FFF2-40B4-BE49-F238E27FC236}">
                <a16:creationId xmlns:a16="http://schemas.microsoft.com/office/drawing/2014/main" id="{5E168A52-915B-40A2-BEF9-80B0BDB8921C}"/>
              </a:ext>
            </a:extLst>
          </p:cNvPr>
          <p:cNvPicPr/>
          <p:nvPr/>
        </p:nvPicPr>
        <p:blipFill>
          <a:blip r:embed="rId8" cstate="print"/>
          <a:stretch>
            <a:fillRect/>
          </a:stretch>
        </p:blipFill>
        <p:spPr>
          <a:xfrm>
            <a:off x="6816852" y="4189476"/>
            <a:ext cx="2985515" cy="2240279"/>
          </a:xfrm>
          <a:prstGeom prst="rect">
            <a:avLst/>
          </a:prstGeom>
        </p:spPr>
      </p:pic>
      <p:sp>
        <p:nvSpPr>
          <p:cNvPr id="39" name="object 17">
            <a:extLst>
              <a:ext uri="{FF2B5EF4-FFF2-40B4-BE49-F238E27FC236}">
                <a16:creationId xmlns:a16="http://schemas.microsoft.com/office/drawing/2014/main" id="{827DC70A-FDB1-4263-B289-A7FFBE9F1D40}"/>
              </a:ext>
            </a:extLst>
          </p:cNvPr>
          <p:cNvSpPr txBox="1"/>
          <p:nvPr/>
        </p:nvSpPr>
        <p:spPr>
          <a:xfrm>
            <a:off x="7998913" y="6460940"/>
            <a:ext cx="944880"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HG丸ｺﾞｼｯｸM-PRO"/>
                <a:cs typeface="HG丸ｺﾞｼｯｸM-PRO"/>
              </a:rPr>
              <a:t>ミミ</a:t>
            </a:r>
            <a:r>
              <a:rPr sz="2400" b="1" spc="-60" dirty="0">
                <a:latin typeface="HG丸ｺﾞｼｯｸM-PRO"/>
                <a:cs typeface="HG丸ｺﾞｼｯｸM-PRO"/>
              </a:rPr>
              <a:t>ズ</a:t>
            </a:r>
            <a:endParaRPr sz="2400">
              <a:latin typeface="HG丸ｺﾞｼｯｸM-PRO"/>
              <a:cs typeface="HG丸ｺﾞｼｯｸM-PRO"/>
            </a:endParaRPr>
          </a:p>
        </p:txBody>
      </p:sp>
      <p:pic>
        <p:nvPicPr>
          <p:cNvPr id="40" name="object 18">
            <a:extLst>
              <a:ext uri="{FF2B5EF4-FFF2-40B4-BE49-F238E27FC236}">
                <a16:creationId xmlns:a16="http://schemas.microsoft.com/office/drawing/2014/main" id="{40A88C6F-0D83-47CA-B7B1-34B1276B9786}"/>
              </a:ext>
            </a:extLst>
          </p:cNvPr>
          <p:cNvPicPr/>
          <p:nvPr/>
        </p:nvPicPr>
        <p:blipFill>
          <a:blip r:embed="rId9" cstate="print"/>
          <a:stretch>
            <a:fillRect/>
          </a:stretch>
        </p:blipFill>
        <p:spPr>
          <a:xfrm>
            <a:off x="6845807" y="1455420"/>
            <a:ext cx="1432558" cy="2071115"/>
          </a:xfrm>
          <a:prstGeom prst="rect">
            <a:avLst/>
          </a:prstGeom>
        </p:spPr>
      </p:pic>
      <p:pic>
        <p:nvPicPr>
          <p:cNvPr id="42" name="object 20">
            <a:extLst>
              <a:ext uri="{FF2B5EF4-FFF2-40B4-BE49-F238E27FC236}">
                <a16:creationId xmlns:a16="http://schemas.microsoft.com/office/drawing/2014/main" id="{DA179696-7342-41B8-AC69-56D2C1ABCCA2}"/>
              </a:ext>
            </a:extLst>
          </p:cNvPr>
          <p:cNvPicPr/>
          <p:nvPr/>
        </p:nvPicPr>
        <p:blipFill>
          <a:blip r:embed="rId10" cstate="print"/>
          <a:stretch>
            <a:fillRect/>
          </a:stretch>
        </p:blipFill>
        <p:spPr>
          <a:xfrm>
            <a:off x="9962388" y="3648455"/>
            <a:ext cx="2135123" cy="1421891"/>
          </a:xfrm>
          <a:prstGeom prst="rect">
            <a:avLst/>
          </a:prstGeom>
        </p:spPr>
      </p:pic>
      <p:sp>
        <p:nvSpPr>
          <p:cNvPr id="43" name="object 21">
            <a:extLst>
              <a:ext uri="{FF2B5EF4-FFF2-40B4-BE49-F238E27FC236}">
                <a16:creationId xmlns:a16="http://schemas.microsoft.com/office/drawing/2014/main" id="{36CAAA8E-56A1-46DB-A1F0-470D673C95A0}"/>
              </a:ext>
            </a:extLst>
          </p:cNvPr>
          <p:cNvSpPr txBox="1"/>
          <p:nvPr/>
        </p:nvSpPr>
        <p:spPr>
          <a:xfrm>
            <a:off x="10207099" y="5026258"/>
            <a:ext cx="1557020" cy="1031875"/>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HG丸ｺﾞｼｯｸM-PRO"/>
                <a:cs typeface="HG丸ｺﾞｼｯｸM-PRO"/>
              </a:rPr>
              <a:t>細菌•粘</a:t>
            </a:r>
            <a:r>
              <a:rPr sz="2400" b="1" spc="-50" dirty="0">
                <a:latin typeface="HG丸ｺﾞｼｯｸM-PRO"/>
                <a:cs typeface="HG丸ｺﾞｼｯｸM-PRO"/>
              </a:rPr>
              <a:t>菌</a:t>
            </a:r>
            <a:endParaRPr sz="2400">
              <a:latin typeface="HG丸ｺﾞｼｯｸM-PRO"/>
              <a:cs typeface="HG丸ｺﾞｼｯｸM-PRO"/>
            </a:endParaRPr>
          </a:p>
          <a:p>
            <a:pPr>
              <a:lnSpc>
                <a:spcPct val="100000"/>
              </a:lnSpc>
              <a:spcBef>
                <a:spcPts val="45"/>
              </a:spcBef>
            </a:pPr>
            <a:endParaRPr sz="1650">
              <a:latin typeface="HG丸ｺﾞｼｯｸM-PRO"/>
              <a:cs typeface="HG丸ｺﾞｼｯｸM-PRO"/>
            </a:endParaRPr>
          </a:p>
          <a:p>
            <a:pPr marL="153670" algn="ctr">
              <a:lnSpc>
                <a:spcPct val="100000"/>
              </a:lnSpc>
            </a:pPr>
            <a:r>
              <a:rPr sz="2400" b="1" spc="-10" dirty="0">
                <a:latin typeface="HG丸ｺﾞｼｯｸM-PRO"/>
                <a:cs typeface="HG丸ｺﾞｼｯｸM-PRO"/>
              </a:rPr>
              <a:t>水</a:t>
            </a:r>
            <a:endParaRPr sz="2400">
              <a:latin typeface="HG丸ｺﾞｼｯｸM-PRO"/>
              <a:cs typeface="HG丸ｺﾞｼｯｸM-PRO"/>
            </a:endParaRPr>
          </a:p>
        </p:txBody>
      </p:sp>
    </p:spTree>
    <p:extLst>
      <p:ext uri="{BB962C8B-B14F-4D97-AF65-F5344CB8AC3E}">
        <p14:creationId xmlns:p14="http://schemas.microsoft.com/office/powerpoint/2010/main" val="1221766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15297" y="6506464"/>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33</a:t>
            </a:r>
            <a:endParaRPr sz="1600">
              <a:latin typeface="UD デジタル 教科書体 NK-R"/>
              <a:cs typeface="UD デジタル 教科書体 NK-R"/>
            </a:endParaRPr>
          </a:p>
        </p:txBody>
      </p:sp>
      <p:sp>
        <p:nvSpPr>
          <p:cNvPr id="4" name="object 4"/>
          <p:cNvSpPr txBox="1">
            <a:spLocks noGrp="1"/>
          </p:cNvSpPr>
          <p:nvPr>
            <p:ph type="title"/>
          </p:nvPr>
        </p:nvSpPr>
        <p:spPr>
          <a:xfrm>
            <a:off x="3232219" y="262440"/>
            <a:ext cx="5763490" cy="382156"/>
          </a:xfrm>
          <a:prstGeom prst="rect">
            <a:avLst/>
          </a:prstGeom>
        </p:spPr>
        <p:txBody>
          <a:bodyPr vert="horz" wrap="square" lIns="0" tIns="12700" rIns="0" bIns="0" rtlCol="0">
            <a:spAutoFit/>
          </a:bodyPr>
          <a:lstStyle/>
          <a:p>
            <a:pPr marL="12700" algn="ctr">
              <a:lnSpc>
                <a:spcPct val="100000"/>
              </a:lnSpc>
              <a:spcBef>
                <a:spcPts val="100"/>
              </a:spcBef>
            </a:pPr>
            <a:r>
              <a:rPr lang="ja-JP" altLang="en-US" sz="2400" spc="-20" dirty="0">
                <a:latin typeface="BIZ UDP明朝 Medium" panose="02020500000000000000" pitchFamily="18" charset="-128"/>
                <a:ea typeface="BIZ UDP明朝 Medium" panose="02020500000000000000" pitchFamily="18" charset="-128"/>
              </a:rPr>
              <a:t>農学部食堂裏の土から得られた</a:t>
            </a:r>
            <a:r>
              <a:rPr sz="2400" b="1" spc="-20" dirty="0" err="1">
                <a:solidFill>
                  <a:srgbClr val="C00000"/>
                </a:solidFill>
                <a:latin typeface="BIZ UDP明朝 Medium" panose="02020500000000000000" pitchFamily="18" charset="-128"/>
                <a:ea typeface="BIZ UDP明朝 Medium" panose="02020500000000000000" pitchFamily="18" charset="-128"/>
              </a:rPr>
              <a:t>希少糖</a:t>
            </a:r>
            <a:endParaRPr sz="2400" b="1" dirty="0">
              <a:solidFill>
                <a:srgbClr val="C00000"/>
              </a:solidFill>
              <a:latin typeface="BIZ UDP明朝 Medium" panose="02020500000000000000" pitchFamily="18" charset="-128"/>
              <a:ea typeface="BIZ UDP明朝 Medium" panose="02020500000000000000" pitchFamily="18" charset="-128"/>
            </a:endParaRPr>
          </a:p>
        </p:txBody>
      </p:sp>
      <p:sp>
        <p:nvSpPr>
          <p:cNvPr id="9" name="object 9"/>
          <p:cNvSpPr txBox="1"/>
          <p:nvPr/>
        </p:nvSpPr>
        <p:spPr>
          <a:xfrm>
            <a:off x="2842260" y="874739"/>
            <a:ext cx="9102090" cy="812402"/>
          </a:xfrm>
          <a:prstGeom prst="rect">
            <a:avLst/>
          </a:prstGeom>
        </p:spPr>
        <p:txBody>
          <a:bodyPr vert="horz" wrap="square" lIns="0" tIns="12065" rIns="0" bIns="0" rtlCol="0">
            <a:spAutoFit/>
          </a:bodyPr>
          <a:lstStyle/>
          <a:p>
            <a:pPr marL="12700" marR="5080">
              <a:lnSpc>
                <a:spcPct val="100000"/>
              </a:lnSpc>
              <a:spcBef>
                <a:spcPts val="95"/>
              </a:spcBef>
            </a:pPr>
            <a:r>
              <a:rPr sz="1600" b="0" spc="-25" dirty="0">
                <a:latin typeface="BIZ UDP明朝 Medium"/>
                <a:cs typeface="BIZ UDP明朝 Medium"/>
              </a:rPr>
              <a:t>1991年</a:t>
            </a:r>
            <a:r>
              <a:rPr sz="1600" b="0" spc="-10" dirty="0">
                <a:latin typeface="BIZ UDP明朝 Medium"/>
                <a:cs typeface="BIZ UDP明朝 Medium"/>
              </a:rPr>
              <a:t>、</a:t>
            </a:r>
            <a:r>
              <a:rPr sz="1600" b="0" spc="-25" dirty="0">
                <a:latin typeface="BIZ UDP明朝 Medium"/>
                <a:cs typeface="BIZ UDP明朝 Medium"/>
              </a:rPr>
              <a:t>香川大学農</a:t>
            </a:r>
            <a:r>
              <a:rPr sz="1600" b="0" spc="-10" dirty="0">
                <a:latin typeface="BIZ UDP明朝 Medium"/>
                <a:cs typeface="BIZ UDP明朝 Medium"/>
              </a:rPr>
              <a:t>学</a:t>
            </a:r>
            <a:r>
              <a:rPr sz="1600" b="0" spc="-25" dirty="0">
                <a:latin typeface="BIZ UDP明朝 Medium"/>
                <a:cs typeface="BIZ UDP明朝 Medium"/>
              </a:rPr>
              <a:t>部</a:t>
            </a:r>
            <a:r>
              <a:rPr sz="1600" b="0" spc="-20" dirty="0">
                <a:latin typeface="BIZ UDP明朝 Medium"/>
                <a:cs typeface="BIZ UDP明朝 Medium"/>
              </a:rPr>
              <a:t>に</a:t>
            </a:r>
            <a:r>
              <a:rPr sz="1600" b="0" spc="-25" dirty="0">
                <a:latin typeface="BIZ UDP明朝 Medium"/>
                <a:cs typeface="BIZ UDP明朝 Medium"/>
              </a:rPr>
              <a:t>在籍していた何森</a:t>
            </a:r>
            <a:r>
              <a:rPr sz="1600" b="0" spc="-10" dirty="0">
                <a:latin typeface="BIZ UDP明朝 Medium"/>
                <a:cs typeface="BIZ UDP明朝 Medium"/>
              </a:rPr>
              <a:t>健</a:t>
            </a:r>
            <a:r>
              <a:rPr sz="1600" b="0" spc="-25" dirty="0">
                <a:latin typeface="BIZ UDP明朝 Medium"/>
                <a:cs typeface="BIZ UDP明朝 Medium"/>
              </a:rPr>
              <a:t>教授</a:t>
            </a:r>
            <a:r>
              <a:rPr sz="1600" b="0" spc="-10" dirty="0">
                <a:latin typeface="BIZ UDP明朝 Medium"/>
                <a:cs typeface="BIZ UDP明朝 Medium"/>
              </a:rPr>
              <a:t>（</a:t>
            </a:r>
            <a:r>
              <a:rPr sz="1600" b="0" spc="-25" dirty="0">
                <a:latin typeface="BIZ UDP明朝 Medium"/>
                <a:cs typeface="BIZ UDP明朝 Medium"/>
              </a:rPr>
              <a:t>当時</a:t>
            </a:r>
            <a:r>
              <a:rPr sz="1600" b="0" spc="-10" dirty="0">
                <a:latin typeface="BIZ UDP明朝 Medium"/>
                <a:cs typeface="BIZ UDP明朝 Medium"/>
              </a:rPr>
              <a:t>）</a:t>
            </a:r>
            <a:r>
              <a:rPr sz="1600" b="0" spc="-20" dirty="0">
                <a:latin typeface="BIZ UDP明朝 Medium"/>
                <a:cs typeface="BIZ UDP明朝 Medium"/>
              </a:rPr>
              <a:t>が</a:t>
            </a:r>
            <a:r>
              <a:rPr sz="1600" b="0" spc="-10" dirty="0">
                <a:latin typeface="BIZ UDP明朝 Medium"/>
                <a:cs typeface="BIZ UDP明朝 Medium"/>
              </a:rPr>
              <a:t>、</a:t>
            </a:r>
            <a:r>
              <a:rPr sz="1600" b="0" spc="-25" dirty="0">
                <a:latin typeface="BIZ UDP明朝 Medium"/>
                <a:cs typeface="BIZ UDP明朝 Medium"/>
              </a:rPr>
              <a:t>農</a:t>
            </a:r>
            <a:r>
              <a:rPr sz="1600" b="0" spc="-10" dirty="0">
                <a:latin typeface="BIZ UDP明朝 Medium"/>
                <a:cs typeface="BIZ UDP明朝 Medium"/>
              </a:rPr>
              <a:t>学</a:t>
            </a:r>
            <a:r>
              <a:rPr sz="1600" b="0" spc="-25" dirty="0">
                <a:latin typeface="BIZ UDP明朝 Medium"/>
                <a:cs typeface="BIZ UDP明朝 Medium"/>
              </a:rPr>
              <a:t>部食</a:t>
            </a:r>
            <a:r>
              <a:rPr sz="1600" b="0" spc="-10" dirty="0">
                <a:latin typeface="BIZ UDP明朝 Medium"/>
                <a:cs typeface="BIZ UDP明朝 Medium"/>
              </a:rPr>
              <a:t>堂</a:t>
            </a:r>
            <a:r>
              <a:rPr sz="1600" b="0" spc="-25" dirty="0">
                <a:latin typeface="BIZ UDP明朝 Medium"/>
                <a:cs typeface="BIZ UDP明朝 Medium"/>
              </a:rPr>
              <a:t>裏の土壌の中から</a:t>
            </a:r>
            <a:r>
              <a:rPr sz="1600" b="0" spc="-10" dirty="0">
                <a:latin typeface="BIZ UDP明朝 Medium"/>
                <a:cs typeface="BIZ UDP明朝 Medium"/>
              </a:rPr>
              <a:t>、</a:t>
            </a:r>
            <a:r>
              <a:rPr sz="1600" b="0" spc="-50" dirty="0">
                <a:latin typeface="BIZ UDP明朝 Medium"/>
                <a:cs typeface="BIZ UDP明朝 Medium"/>
              </a:rPr>
              <a:t>果</a:t>
            </a:r>
            <a:r>
              <a:rPr sz="1600" b="0" spc="-25" dirty="0">
                <a:latin typeface="BIZ UDP明朝 Medium"/>
                <a:cs typeface="BIZ UDP明朝 Medium"/>
              </a:rPr>
              <a:t>糖</a:t>
            </a:r>
            <a:r>
              <a:rPr sz="1600" b="0" spc="-20" dirty="0">
                <a:latin typeface="BIZ UDP明朝 Medium"/>
                <a:cs typeface="BIZ UDP明朝 Medium"/>
              </a:rPr>
              <a:t>を</a:t>
            </a:r>
            <a:r>
              <a:rPr sz="1600" b="0" spc="-25" dirty="0">
                <a:latin typeface="BIZ UDP明朝 Medium"/>
                <a:cs typeface="BIZ UDP明朝 Medium"/>
              </a:rPr>
              <a:t>希少糖</a:t>
            </a:r>
            <a:r>
              <a:rPr sz="1600" b="0" spc="-10" dirty="0">
                <a:latin typeface="BIZ UDP明朝 Medium"/>
                <a:cs typeface="BIZ UDP明朝 Medium"/>
              </a:rPr>
              <a:t>（D-</a:t>
            </a:r>
            <a:r>
              <a:rPr sz="1600" b="0" spc="-20" dirty="0">
                <a:latin typeface="BIZ UDP明朝 Medium"/>
                <a:cs typeface="BIZ UDP明朝 Medium"/>
              </a:rPr>
              <a:t>プシコ</a:t>
            </a:r>
            <a:r>
              <a:rPr sz="1600" b="0" spc="-30" dirty="0">
                <a:latin typeface="BIZ UDP明朝 Medium"/>
                <a:cs typeface="BIZ UDP明朝 Medium"/>
              </a:rPr>
              <a:t>ー</a:t>
            </a:r>
            <a:r>
              <a:rPr sz="1600" b="0" spc="-25" dirty="0">
                <a:latin typeface="BIZ UDP明朝 Medium"/>
                <a:cs typeface="BIZ UDP明朝 Medium"/>
              </a:rPr>
              <a:t>ス</a:t>
            </a:r>
            <a:r>
              <a:rPr sz="1600" b="0" spc="-10" dirty="0">
                <a:latin typeface="BIZ UDP明朝 Medium"/>
                <a:cs typeface="BIZ UDP明朝 Medium"/>
              </a:rPr>
              <a:t>（D-</a:t>
            </a:r>
            <a:r>
              <a:rPr sz="1600" b="0" spc="-20" dirty="0">
                <a:latin typeface="BIZ UDP明朝 Medium"/>
                <a:cs typeface="BIZ UDP明朝 Medium"/>
              </a:rPr>
              <a:t>アルロ</a:t>
            </a:r>
            <a:r>
              <a:rPr sz="1600" b="0" spc="-25" dirty="0">
                <a:latin typeface="BIZ UDP明朝 Medium"/>
                <a:cs typeface="BIZ UDP明朝 Medium"/>
              </a:rPr>
              <a:t>ース</a:t>
            </a:r>
            <a:r>
              <a:rPr sz="1600" b="0" spc="-10" dirty="0">
                <a:latin typeface="BIZ UDP明朝 Medium"/>
                <a:cs typeface="BIZ UDP明朝 Medium"/>
              </a:rPr>
              <a:t>））</a:t>
            </a:r>
            <a:r>
              <a:rPr sz="1600" b="0" spc="-20" dirty="0">
                <a:latin typeface="BIZ UDP明朝 Medium"/>
                <a:cs typeface="BIZ UDP明朝 Medium"/>
              </a:rPr>
              <a:t>に</a:t>
            </a:r>
            <a:r>
              <a:rPr sz="1600" b="0" spc="-25" dirty="0">
                <a:latin typeface="BIZ UDP明朝 Medium"/>
                <a:cs typeface="BIZ UDP明朝 Medium"/>
              </a:rPr>
              <a:t>変換</a:t>
            </a:r>
            <a:r>
              <a:rPr sz="1600" b="0" spc="-20" dirty="0">
                <a:latin typeface="BIZ UDP明朝 Medium"/>
                <a:cs typeface="BIZ UDP明朝 Medium"/>
              </a:rPr>
              <a:t>させる</a:t>
            </a:r>
            <a:r>
              <a:rPr sz="1600" b="0" spc="-25" dirty="0">
                <a:latin typeface="BIZ UDP明朝 Medium"/>
                <a:cs typeface="BIZ UDP明朝 Medium"/>
              </a:rPr>
              <a:t>酵素を持つ微生物を発見</a:t>
            </a:r>
            <a:r>
              <a:rPr sz="1600" b="0" spc="-50" dirty="0">
                <a:latin typeface="BIZ UDP明朝 Medium"/>
                <a:cs typeface="BIZ UDP明朝 Medium"/>
              </a:rPr>
              <a:t>。</a:t>
            </a:r>
            <a:endParaRPr sz="1600" dirty="0">
              <a:latin typeface="BIZ UDP明朝 Medium"/>
              <a:cs typeface="BIZ UDP明朝 Medium"/>
            </a:endParaRPr>
          </a:p>
          <a:p>
            <a:pPr marL="12700">
              <a:lnSpc>
                <a:spcPct val="100000"/>
              </a:lnSpc>
            </a:pPr>
            <a:r>
              <a:rPr sz="1600" b="0" spc="-25" dirty="0" err="1">
                <a:latin typeface="BIZ UDP明朝 Medium"/>
                <a:cs typeface="BIZ UDP明朝 Medium"/>
              </a:rPr>
              <a:t>当時</a:t>
            </a:r>
            <a:r>
              <a:rPr sz="1600" b="0" spc="-10" dirty="0" err="1">
                <a:latin typeface="BIZ UDP明朝 Medium"/>
                <a:cs typeface="BIZ UDP明朝 Medium"/>
              </a:rPr>
              <a:t>、</a:t>
            </a:r>
            <a:r>
              <a:rPr sz="1600" b="0" spc="-20" dirty="0" err="1">
                <a:latin typeface="BIZ UDP明朝 Medium"/>
                <a:cs typeface="BIZ UDP明朝 Medium"/>
              </a:rPr>
              <a:t>D-プシコ</a:t>
            </a:r>
            <a:r>
              <a:rPr sz="1600" b="0" spc="-30" dirty="0" err="1">
                <a:latin typeface="BIZ UDP明朝 Medium"/>
                <a:cs typeface="BIZ UDP明朝 Medium"/>
              </a:rPr>
              <a:t>ー</a:t>
            </a:r>
            <a:r>
              <a:rPr sz="1600" b="0" spc="-25" dirty="0" err="1">
                <a:latin typeface="BIZ UDP明朝 Medium"/>
                <a:cs typeface="BIZ UDP明朝 Medium"/>
              </a:rPr>
              <a:t>ス</a:t>
            </a:r>
            <a:r>
              <a:rPr sz="1600" b="0" spc="-10" dirty="0" err="1">
                <a:latin typeface="BIZ UDP明朝 Medium"/>
                <a:cs typeface="BIZ UDP明朝 Medium"/>
              </a:rPr>
              <a:t>（D</a:t>
            </a:r>
            <a:r>
              <a:rPr sz="1600" b="0" spc="-20" dirty="0" err="1">
                <a:latin typeface="BIZ UDP明朝 Medium"/>
                <a:cs typeface="BIZ UDP明朝 Medium"/>
              </a:rPr>
              <a:t>-アロ</a:t>
            </a:r>
            <a:r>
              <a:rPr sz="1600" b="0" spc="-35" dirty="0" err="1">
                <a:latin typeface="BIZ UDP明朝 Medium"/>
                <a:cs typeface="BIZ UDP明朝 Medium"/>
              </a:rPr>
              <a:t>ー</a:t>
            </a:r>
            <a:r>
              <a:rPr sz="1600" b="0" spc="-30" dirty="0" err="1">
                <a:latin typeface="BIZ UDP明朝 Medium"/>
                <a:cs typeface="BIZ UDP明朝 Medium"/>
              </a:rPr>
              <a:t>ス</a:t>
            </a:r>
            <a:r>
              <a:rPr sz="1600" b="0" spc="-10" dirty="0" err="1">
                <a:latin typeface="BIZ UDP明朝 Medium"/>
                <a:cs typeface="BIZ UDP明朝 Medium"/>
              </a:rPr>
              <a:t>）は</a:t>
            </a:r>
            <a:r>
              <a:rPr lang="ja-JP" altLang="en-US" sz="1600" b="0" spc="-10" dirty="0">
                <a:latin typeface="BIZ UDP明朝 Medium"/>
                <a:cs typeface="BIZ UDP明朝 Medium"/>
              </a:rPr>
              <a:t>、</a:t>
            </a:r>
            <a:r>
              <a:rPr b="1" spc="-20" dirty="0">
                <a:solidFill>
                  <a:srgbClr val="C00000"/>
                </a:solidFill>
                <a:highlight>
                  <a:srgbClr val="FFFF00"/>
                </a:highlight>
                <a:latin typeface="BIZ UDP明朝 Medium"/>
                <a:cs typeface="BIZ UDP明朝 Medium"/>
              </a:rPr>
              <a:t>1g</a:t>
            </a:r>
            <a:r>
              <a:rPr b="1" spc="-10" dirty="0">
                <a:solidFill>
                  <a:srgbClr val="C00000"/>
                </a:solidFill>
                <a:highlight>
                  <a:srgbClr val="FFFF00"/>
                </a:highlight>
                <a:latin typeface="BIZ UDP明朝 Medium"/>
                <a:cs typeface="BIZ UDP明朝 Medium"/>
              </a:rPr>
              <a:t>で</a:t>
            </a:r>
            <a:r>
              <a:rPr b="1" spc="-30" dirty="0">
                <a:solidFill>
                  <a:srgbClr val="C00000"/>
                </a:solidFill>
                <a:highlight>
                  <a:srgbClr val="FFFF00"/>
                </a:highlight>
                <a:latin typeface="BIZ UDP明朝 Medium"/>
                <a:cs typeface="BIZ UDP明朝 Medium"/>
              </a:rPr>
              <a:t>5</a:t>
            </a:r>
            <a:r>
              <a:rPr sz="2000" b="1" spc="-20" dirty="0">
                <a:solidFill>
                  <a:srgbClr val="C00000"/>
                </a:solidFill>
                <a:highlight>
                  <a:srgbClr val="FFFF00"/>
                </a:highlight>
                <a:latin typeface="BIZ UDP明朝 Medium"/>
                <a:cs typeface="BIZ UDP明朝 Medium"/>
              </a:rPr>
              <a:t>万円</a:t>
            </a:r>
            <a:r>
              <a:rPr sz="2000" b="1" spc="-25" dirty="0">
                <a:solidFill>
                  <a:srgbClr val="C00000"/>
                </a:solidFill>
                <a:highlight>
                  <a:srgbClr val="FFFF00"/>
                </a:highlight>
                <a:latin typeface="BIZ UDP明朝 Medium"/>
                <a:cs typeface="BIZ UDP明朝 Medium"/>
              </a:rPr>
              <a:t>と</a:t>
            </a:r>
            <a:r>
              <a:rPr sz="2000" b="1" spc="-30" dirty="0">
                <a:solidFill>
                  <a:srgbClr val="C00000"/>
                </a:solidFill>
                <a:highlight>
                  <a:srgbClr val="FFFF00"/>
                </a:highlight>
                <a:latin typeface="BIZ UDP明朝 Medium"/>
                <a:cs typeface="BIZ UDP明朝 Medium"/>
              </a:rPr>
              <a:t>い</a:t>
            </a:r>
            <a:r>
              <a:rPr sz="2000" b="1" spc="-10" dirty="0">
                <a:solidFill>
                  <a:srgbClr val="C00000"/>
                </a:solidFill>
                <a:highlight>
                  <a:srgbClr val="FFFF00"/>
                </a:highlight>
                <a:latin typeface="BIZ UDP明朝 Medium"/>
                <a:cs typeface="BIZ UDP明朝 Medium"/>
              </a:rPr>
              <a:t>う</a:t>
            </a:r>
            <a:r>
              <a:rPr sz="2000" b="1" spc="-25" dirty="0">
                <a:solidFill>
                  <a:srgbClr val="C00000"/>
                </a:solidFill>
                <a:highlight>
                  <a:srgbClr val="FFFF00"/>
                </a:highlight>
                <a:latin typeface="BIZ UDP明朝 Medium"/>
                <a:cs typeface="BIZ UDP明朝 Medium"/>
              </a:rPr>
              <a:t>高価格</a:t>
            </a:r>
            <a:r>
              <a:rPr sz="2000" b="1" spc="-20" dirty="0">
                <a:solidFill>
                  <a:srgbClr val="C00000"/>
                </a:solidFill>
                <a:highlight>
                  <a:srgbClr val="FFFF00"/>
                </a:highlight>
                <a:latin typeface="BIZ UDP明朝 Medium"/>
                <a:cs typeface="BIZ UDP明朝 Medium"/>
              </a:rPr>
              <a:t>な</a:t>
            </a:r>
            <a:r>
              <a:rPr sz="2000" b="1" spc="-10" dirty="0">
                <a:solidFill>
                  <a:srgbClr val="C00000"/>
                </a:solidFill>
                <a:highlight>
                  <a:srgbClr val="FFFF00"/>
                </a:highlight>
                <a:latin typeface="BIZ UDP明朝 Medium"/>
                <a:cs typeface="BIZ UDP明朝 Medium"/>
              </a:rPr>
              <a:t>素</a:t>
            </a:r>
            <a:r>
              <a:rPr sz="2000" b="1" spc="-25" dirty="0">
                <a:solidFill>
                  <a:srgbClr val="C00000"/>
                </a:solidFill>
                <a:highlight>
                  <a:srgbClr val="FFFF00"/>
                </a:highlight>
                <a:latin typeface="BIZ UDP明朝 Medium"/>
                <a:cs typeface="BIZ UDP明朝 Medium"/>
              </a:rPr>
              <a:t>材</a:t>
            </a:r>
            <a:r>
              <a:rPr b="0" spc="-25" dirty="0">
                <a:latin typeface="BIZ UDP明朝 Medium"/>
                <a:cs typeface="BIZ UDP明朝 Medium"/>
              </a:rPr>
              <a:t>であった</a:t>
            </a:r>
            <a:r>
              <a:rPr sz="1600" b="0" spc="-25" dirty="0">
                <a:latin typeface="BIZ UDP明朝 Medium"/>
                <a:cs typeface="BIZ UDP明朝 Medium"/>
              </a:rPr>
              <a:t>。</a:t>
            </a:r>
            <a:endParaRPr sz="1600" dirty="0">
              <a:latin typeface="BIZ UDP明朝 Medium"/>
              <a:cs typeface="BIZ UDP明朝 Medium"/>
            </a:endParaRPr>
          </a:p>
        </p:txBody>
      </p:sp>
      <p:sp>
        <p:nvSpPr>
          <p:cNvPr id="10" name="object 10"/>
          <p:cNvSpPr txBox="1"/>
          <p:nvPr/>
        </p:nvSpPr>
        <p:spPr>
          <a:xfrm>
            <a:off x="150641" y="3883600"/>
            <a:ext cx="3220085" cy="574040"/>
          </a:xfrm>
          <a:prstGeom prst="rect">
            <a:avLst/>
          </a:prstGeom>
        </p:spPr>
        <p:txBody>
          <a:bodyPr vert="horz" wrap="square" lIns="0" tIns="12700" rIns="0" bIns="0" rtlCol="0">
            <a:spAutoFit/>
          </a:bodyPr>
          <a:lstStyle/>
          <a:p>
            <a:pPr marL="12700" marR="5080">
              <a:lnSpc>
                <a:spcPct val="100000"/>
              </a:lnSpc>
              <a:spcBef>
                <a:spcPts val="100"/>
              </a:spcBef>
            </a:pPr>
            <a:r>
              <a:rPr sz="1200" b="0" spc="-5" dirty="0">
                <a:latin typeface="BIZ UDP明朝 Medium"/>
                <a:cs typeface="BIZ UDP明朝 Medium"/>
              </a:rPr>
              <a:t>食後血糖値の上昇抑制、抗肥満、動脈硬化の抑</a:t>
            </a:r>
            <a:r>
              <a:rPr sz="1200" b="0" dirty="0">
                <a:latin typeface="BIZ UDP明朝 Medium"/>
                <a:cs typeface="BIZ UDP明朝 Medium"/>
              </a:rPr>
              <a:t>制など、糖尿病や肥満（メタボリックシンドローム</a:t>
            </a:r>
            <a:r>
              <a:rPr sz="1200" b="0" spc="-50" dirty="0">
                <a:latin typeface="BIZ UDP明朝 Medium"/>
                <a:cs typeface="BIZ UDP明朝 Medium"/>
              </a:rPr>
              <a:t>）</a:t>
            </a:r>
            <a:r>
              <a:rPr sz="1200" b="0" spc="-15" dirty="0">
                <a:latin typeface="BIZ UDP明朝 Medium"/>
                <a:cs typeface="BIZ UDP明朝 Medium"/>
              </a:rPr>
              <a:t>の方への予防効果が期待できる研究結果がある。</a:t>
            </a:r>
            <a:endParaRPr sz="1200">
              <a:latin typeface="BIZ UDP明朝 Medium"/>
              <a:cs typeface="BIZ UDP明朝 Medium"/>
            </a:endParaRPr>
          </a:p>
        </p:txBody>
      </p:sp>
      <p:grpSp>
        <p:nvGrpSpPr>
          <p:cNvPr id="11" name="object 11"/>
          <p:cNvGrpSpPr/>
          <p:nvPr/>
        </p:nvGrpSpPr>
        <p:grpSpPr>
          <a:xfrm>
            <a:off x="71627" y="353568"/>
            <a:ext cx="3179445" cy="6446520"/>
            <a:chOff x="71627" y="353568"/>
            <a:chExt cx="3179445" cy="6446520"/>
          </a:xfrm>
        </p:grpSpPr>
        <p:pic>
          <p:nvPicPr>
            <p:cNvPr id="12" name="object 12"/>
            <p:cNvPicPr/>
            <p:nvPr/>
          </p:nvPicPr>
          <p:blipFill>
            <a:blip r:embed="rId2" cstate="print"/>
            <a:stretch>
              <a:fillRect/>
            </a:stretch>
          </p:blipFill>
          <p:spPr>
            <a:xfrm>
              <a:off x="252984" y="4497323"/>
              <a:ext cx="2997707" cy="2302763"/>
            </a:xfrm>
            <a:prstGeom prst="rect">
              <a:avLst/>
            </a:prstGeom>
          </p:spPr>
        </p:pic>
        <p:pic>
          <p:nvPicPr>
            <p:cNvPr id="13" name="object 13"/>
            <p:cNvPicPr/>
            <p:nvPr/>
          </p:nvPicPr>
          <p:blipFill>
            <a:blip r:embed="rId3" cstate="print"/>
            <a:stretch>
              <a:fillRect/>
            </a:stretch>
          </p:blipFill>
          <p:spPr>
            <a:xfrm>
              <a:off x="71627" y="353568"/>
              <a:ext cx="2666999" cy="2095499"/>
            </a:xfrm>
            <a:prstGeom prst="rect">
              <a:avLst/>
            </a:prstGeom>
          </p:spPr>
        </p:pic>
      </p:grpSp>
      <p:sp>
        <p:nvSpPr>
          <p:cNvPr id="14" name="object 14"/>
          <p:cNvSpPr txBox="1"/>
          <p:nvPr/>
        </p:nvSpPr>
        <p:spPr>
          <a:xfrm>
            <a:off x="765389" y="2771485"/>
            <a:ext cx="2034539" cy="269240"/>
          </a:xfrm>
          <a:prstGeom prst="rect">
            <a:avLst/>
          </a:prstGeom>
        </p:spPr>
        <p:txBody>
          <a:bodyPr vert="horz" wrap="square" lIns="0" tIns="12065" rIns="0" bIns="0" rtlCol="0">
            <a:spAutoFit/>
          </a:bodyPr>
          <a:lstStyle/>
          <a:p>
            <a:pPr marL="12700">
              <a:lnSpc>
                <a:spcPct val="100000"/>
              </a:lnSpc>
              <a:spcBef>
                <a:spcPts val="95"/>
              </a:spcBef>
            </a:pPr>
            <a:r>
              <a:rPr sz="1600" b="0" spc="-20" dirty="0">
                <a:latin typeface="BIZ UDP明朝 Medium"/>
                <a:cs typeface="BIZ UDP明朝 Medium"/>
              </a:rPr>
              <a:t>D-アロ</a:t>
            </a:r>
            <a:r>
              <a:rPr sz="1600" b="0" spc="-30" dirty="0">
                <a:latin typeface="BIZ UDP明朝 Medium"/>
                <a:cs typeface="BIZ UDP明朝 Medium"/>
              </a:rPr>
              <a:t>ー</a:t>
            </a:r>
            <a:r>
              <a:rPr sz="1600" b="0" spc="-25" dirty="0">
                <a:latin typeface="BIZ UDP明朝 Medium"/>
                <a:cs typeface="BIZ UDP明朝 Medium"/>
              </a:rPr>
              <a:t>スの生理機</a:t>
            </a:r>
            <a:r>
              <a:rPr sz="1600" b="0" spc="-50" dirty="0">
                <a:latin typeface="BIZ UDP明朝 Medium"/>
                <a:cs typeface="BIZ UDP明朝 Medium"/>
              </a:rPr>
              <a:t>能</a:t>
            </a:r>
            <a:endParaRPr sz="1600">
              <a:latin typeface="BIZ UDP明朝 Medium"/>
              <a:cs typeface="BIZ UDP明朝 Medium"/>
            </a:endParaRPr>
          </a:p>
        </p:txBody>
      </p:sp>
      <p:grpSp>
        <p:nvGrpSpPr>
          <p:cNvPr id="16" name="グループ化 15">
            <a:extLst>
              <a:ext uri="{FF2B5EF4-FFF2-40B4-BE49-F238E27FC236}">
                <a16:creationId xmlns:a16="http://schemas.microsoft.com/office/drawing/2014/main" id="{D712D998-EB1F-4FFF-838A-A2C7E93935EB}"/>
              </a:ext>
            </a:extLst>
          </p:cNvPr>
          <p:cNvGrpSpPr/>
          <p:nvPr/>
        </p:nvGrpSpPr>
        <p:grpSpPr>
          <a:xfrm>
            <a:off x="-6350" y="2002535"/>
            <a:ext cx="12197080" cy="4855845"/>
            <a:chOff x="-6350" y="2002535"/>
            <a:chExt cx="12197080" cy="4855845"/>
          </a:xfrm>
        </p:grpSpPr>
        <p:grpSp>
          <p:nvGrpSpPr>
            <p:cNvPr id="5" name="object 5"/>
            <p:cNvGrpSpPr/>
            <p:nvPr/>
          </p:nvGrpSpPr>
          <p:grpSpPr>
            <a:xfrm>
              <a:off x="-6350" y="2002535"/>
              <a:ext cx="12197080" cy="4855845"/>
              <a:chOff x="-6350" y="2002535"/>
              <a:chExt cx="12197080" cy="4855845"/>
            </a:xfrm>
          </p:grpSpPr>
          <p:pic>
            <p:nvPicPr>
              <p:cNvPr id="6" name="object 6"/>
              <p:cNvPicPr/>
              <p:nvPr/>
            </p:nvPicPr>
            <p:blipFill>
              <a:blip r:embed="rId4" cstate="print"/>
              <a:stretch>
                <a:fillRect/>
              </a:stretch>
            </p:blipFill>
            <p:spPr>
              <a:xfrm>
                <a:off x="3360420" y="2002535"/>
                <a:ext cx="8830055" cy="4855464"/>
              </a:xfrm>
              <a:prstGeom prst="rect">
                <a:avLst/>
              </a:prstGeom>
            </p:spPr>
          </p:pic>
          <p:pic>
            <p:nvPicPr>
              <p:cNvPr id="7" name="object 7"/>
              <p:cNvPicPr/>
              <p:nvPr/>
            </p:nvPicPr>
            <p:blipFill>
              <a:blip r:embed="rId5" cstate="print"/>
              <a:stretch>
                <a:fillRect/>
              </a:stretch>
            </p:blipFill>
            <p:spPr>
              <a:xfrm>
                <a:off x="121920" y="3084575"/>
                <a:ext cx="3310127" cy="746759"/>
              </a:xfrm>
              <a:prstGeom prst="rect">
                <a:avLst/>
              </a:prstGeom>
            </p:spPr>
          </p:pic>
          <p:sp>
            <p:nvSpPr>
              <p:cNvPr id="8" name="object 8"/>
              <p:cNvSpPr/>
              <p:nvPr/>
            </p:nvSpPr>
            <p:spPr>
              <a:xfrm>
                <a:off x="0" y="3044955"/>
                <a:ext cx="4735195" cy="797560"/>
              </a:xfrm>
              <a:custGeom>
                <a:avLst/>
                <a:gdLst/>
                <a:ahLst/>
                <a:cxnLst/>
                <a:rect l="l" t="t" r="r" b="b"/>
                <a:pathLst>
                  <a:path w="4735195" h="797560">
                    <a:moveTo>
                      <a:pt x="0" y="132841"/>
                    </a:moveTo>
                    <a:lnTo>
                      <a:pt x="6772" y="90853"/>
                    </a:lnTo>
                    <a:lnTo>
                      <a:pt x="25630" y="54386"/>
                    </a:lnTo>
                    <a:lnTo>
                      <a:pt x="54386" y="25630"/>
                    </a:lnTo>
                    <a:lnTo>
                      <a:pt x="90853" y="6772"/>
                    </a:lnTo>
                    <a:lnTo>
                      <a:pt x="132842" y="0"/>
                    </a:lnTo>
                    <a:lnTo>
                      <a:pt x="4602226" y="0"/>
                    </a:lnTo>
                    <a:lnTo>
                      <a:pt x="4644214" y="6772"/>
                    </a:lnTo>
                    <a:lnTo>
                      <a:pt x="4680681" y="25630"/>
                    </a:lnTo>
                    <a:lnTo>
                      <a:pt x="4709437" y="54386"/>
                    </a:lnTo>
                    <a:lnTo>
                      <a:pt x="4728295" y="90853"/>
                    </a:lnTo>
                    <a:lnTo>
                      <a:pt x="4735068" y="132841"/>
                    </a:lnTo>
                    <a:lnTo>
                      <a:pt x="4735068" y="664197"/>
                    </a:lnTo>
                    <a:lnTo>
                      <a:pt x="4728295" y="706192"/>
                    </a:lnTo>
                    <a:lnTo>
                      <a:pt x="4709437" y="742662"/>
                    </a:lnTo>
                    <a:lnTo>
                      <a:pt x="4680681" y="771420"/>
                    </a:lnTo>
                    <a:lnTo>
                      <a:pt x="4644214" y="790279"/>
                    </a:lnTo>
                    <a:lnTo>
                      <a:pt x="4602226" y="797051"/>
                    </a:lnTo>
                    <a:lnTo>
                      <a:pt x="132842" y="797051"/>
                    </a:lnTo>
                    <a:lnTo>
                      <a:pt x="90853" y="790279"/>
                    </a:lnTo>
                    <a:lnTo>
                      <a:pt x="54386" y="771420"/>
                    </a:lnTo>
                    <a:lnTo>
                      <a:pt x="25630" y="742662"/>
                    </a:lnTo>
                    <a:lnTo>
                      <a:pt x="6772" y="706192"/>
                    </a:lnTo>
                    <a:lnTo>
                      <a:pt x="0" y="664197"/>
                    </a:lnTo>
                    <a:lnTo>
                      <a:pt x="0" y="132841"/>
                    </a:lnTo>
                    <a:close/>
                  </a:path>
                </a:pathLst>
              </a:custGeom>
              <a:ln w="12192">
                <a:solidFill>
                  <a:srgbClr val="C00000"/>
                </a:solidFill>
              </a:ln>
            </p:spPr>
            <p:txBody>
              <a:bodyPr wrap="square" lIns="0" tIns="0" rIns="0" bIns="0" rtlCol="0"/>
              <a:lstStyle/>
              <a:p>
                <a:endParaRPr/>
              </a:p>
            </p:txBody>
          </p:sp>
        </p:grpSp>
        <p:sp>
          <p:nvSpPr>
            <p:cNvPr id="15" name="正方形/長方形 14">
              <a:extLst>
                <a:ext uri="{FF2B5EF4-FFF2-40B4-BE49-F238E27FC236}">
                  <a16:creationId xmlns:a16="http://schemas.microsoft.com/office/drawing/2014/main" id="{C97F1C1B-4C6C-45F1-86A8-ED435A107B37}"/>
                </a:ext>
              </a:extLst>
            </p:cNvPr>
            <p:cNvSpPr/>
            <p:nvPr/>
          </p:nvSpPr>
          <p:spPr>
            <a:xfrm>
              <a:off x="11781329" y="6530846"/>
              <a:ext cx="297180" cy="269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テキスト ボックス 2">
            <a:extLst>
              <a:ext uri="{FF2B5EF4-FFF2-40B4-BE49-F238E27FC236}">
                <a16:creationId xmlns:a16="http://schemas.microsoft.com/office/drawing/2014/main" id="{86499D9B-70E3-4E95-9EC9-C1ACF4DC4ED4}"/>
              </a:ext>
            </a:extLst>
          </p:cNvPr>
          <p:cNvSpPr txBox="1"/>
          <p:nvPr/>
        </p:nvSpPr>
        <p:spPr>
          <a:xfrm>
            <a:off x="6153292" y="699229"/>
            <a:ext cx="845574" cy="246221"/>
          </a:xfrm>
          <a:prstGeom prst="rect">
            <a:avLst/>
          </a:prstGeom>
          <a:noFill/>
        </p:spPr>
        <p:txBody>
          <a:bodyPr wrap="square" rtlCol="0">
            <a:spAutoFit/>
          </a:bodyPr>
          <a:lstStyle/>
          <a:p>
            <a:pPr algn="ctr"/>
            <a:r>
              <a:rPr kumimoji="1" lang="ja-JP" altLang="en-US" sz="1000" dirty="0">
                <a:solidFill>
                  <a:srgbClr val="C00000"/>
                </a:solidFill>
                <a:latin typeface="BIZ UDP明朝 Medium" panose="02020500000000000000" pitchFamily="18" charset="-128"/>
                <a:ea typeface="BIZ UDP明朝 Medium" panose="02020500000000000000" pitchFamily="18" charset="-128"/>
              </a:rPr>
              <a:t>いずもり</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549121" y="231484"/>
            <a:ext cx="7093757" cy="382156"/>
          </a:xfrm>
          <a:prstGeom prst="rect">
            <a:avLst/>
          </a:prstGeom>
        </p:spPr>
        <p:txBody>
          <a:bodyPr vert="horz" wrap="square" lIns="0" tIns="12700" rIns="0" bIns="0" rtlCol="0">
            <a:spAutoFit/>
          </a:bodyPr>
          <a:lstStyle/>
          <a:p>
            <a:pPr marL="12700" algn="ctr">
              <a:lnSpc>
                <a:spcPct val="100000"/>
              </a:lnSpc>
              <a:spcBef>
                <a:spcPts val="100"/>
              </a:spcBef>
            </a:pPr>
            <a:r>
              <a:rPr lang="ja-JP" altLang="en-US" sz="2400" spc="-20">
                <a:latin typeface="BIZ UDP明朝 Medium" panose="02020500000000000000" pitchFamily="18" charset="-128"/>
                <a:ea typeface="BIZ UDP明朝 Medium" panose="02020500000000000000" pitchFamily="18" charset="-128"/>
              </a:rPr>
              <a:t>ゴルフ場の土から得られた</a:t>
            </a:r>
            <a:r>
              <a:rPr lang="ja-JP" altLang="en-US" sz="2400" b="1" spc="-20">
                <a:solidFill>
                  <a:srgbClr val="C00000"/>
                </a:solidFill>
                <a:latin typeface="BIZ UDP明朝 Medium" panose="02020500000000000000" pitchFamily="18" charset="-128"/>
                <a:ea typeface="BIZ UDP明朝 Medium" panose="02020500000000000000" pitchFamily="18" charset="-128"/>
              </a:rPr>
              <a:t>イベルメクチン＠ノーベル賞</a:t>
            </a:r>
            <a:endParaRPr lang="ja-JP" altLang="en-US" sz="2400" b="1" dirty="0">
              <a:solidFill>
                <a:srgbClr val="C00000"/>
              </a:solidFill>
              <a:latin typeface="BIZ UDP明朝 Medium" panose="02020500000000000000" pitchFamily="18" charset="-128"/>
              <a:ea typeface="BIZ UDP明朝 Medium" panose="02020500000000000000" pitchFamily="18" charset="-128"/>
            </a:endParaRPr>
          </a:p>
        </p:txBody>
      </p:sp>
      <p:sp>
        <p:nvSpPr>
          <p:cNvPr id="9" name="object 9"/>
          <p:cNvSpPr txBox="1"/>
          <p:nvPr/>
        </p:nvSpPr>
        <p:spPr>
          <a:xfrm>
            <a:off x="6343650" y="4763987"/>
            <a:ext cx="5848350" cy="1989647"/>
          </a:xfrm>
          <a:prstGeom prst="rect">
            <a:avLst/>
          </a:prstGeom>
        </p:spPr>
        <p:txBody>
          <a:bodyPr vert="horz" wrap="square" lIns="0" tIns="12065" rIns="0" bIns="0" rtlCol="0">
            <a:spAutoFit/>
          </a:bodyPr>
          <a:lstStyle/>
          <a:p>
            <a:pPr marL="12700" marR="5080">
              <a:lnSpc>
                <a:spcPct val="100000"/>
              </a:lnSpc>
              <a:spcBef>
                <a:spcPts val="95"/>
              </a:spcBef>
            </a:pPr>
            <a:r>
              <a:rPr lang="ja-JP" altLang="en-US" b="0" i="0" dirty="0">
                <a:solidFill>
                  <a:srgbClr val="333333"/>
                </a:solidFill>
                <a:effectLst/>
                <a:latin typeface="BIZ UDP明朝 Medium" panose="02020500000000000000" pitchFamily="18" charset="-128"/>
                <a:ea typeface="BIZ UDP明朝 Medium" panose="02020500000000000000" pitchFamily="18" charset="-128"/>
              </a:rPr>
              <a:t>川奈ホテルゴルフコースは</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1928</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年に作られた、日本屈指の名コース。</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12700" marR="5080">
              <a:lnSpc>
                <a:spcPct val="100000"/>
              </a:lnSpc>
              <a:spcBef>
                <a:spcPts val="95"/>
              </a:spcBef>
            </a:pPr>
            <a:r>
              <a:rPr lang="ja-JP" altLang="en-US" b="0" i="0" dirty="0">
                <a:solidFill>
                  <a:srgbClr val="333333"/>
                </a:solidFill>
                <a:effectLst/>
                <a:latin typeface="BIZ UDP明朝 Medium" panose="02020500000000000000" pitchFamily="18" charset="-128"/>
                <a:ea typeface="BIZ UDP明朝 Medium" panose="02020500000000000000" pitchFamily="18" charset="-128"/>
              </a:rPr>
              <a:t>フジサンケイレディスクラシックの舞台で、「</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Golf.com</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」が</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2013</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に発表した世界の名コースで</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71</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位。</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12700" marR="5080">
              <a:lnSpc>
                <a:spcPct val="100000"/>
              </a:lnSpc>
              <a:spcBef>
                <a:spcPts val="95"/>
              </a:spcBef>
            </a:pPr>
            <a:endParaRPr lang="en-US" altLang="ja-JP" dirty="0">
              <a:solidFill>
                <a:srgbClr val="333333"/>
              </a:solidFill>
              <a:latin typeface="BIZ UDP明朝 Medium" panose="02020500000000000000" pitchFamily="18" charset="-128"/>
              <a:ea typeface="BIZ UDP明朝 Medium" panose="02020500000000000000" pitchFamily="18" charset="-128"/>
              <a:cs typeface="BIZ UDP明朝 Medium"/>
            </a:endParaRPr>
          </a:p>
          <a:p>
            <a:pPr marL="12700" marR="5080">
              <a:lnSpc>
                <a:spcPct val="100000"/>
              </a:lnSpc>
              <a:spcBef>
                <a:spcPts val="95"/>
              </a:spcBef>
            </a:pPr>
            <a:r>
              <a:rPr lang="ja-JP" altLang="en-US" dirty="0">
                <a:solidFill>
                  <a:srgbClr val="333333"/>
                </a:solidFill>
                <a:latin typeface="BIZ UDP明朝 Medium" panose="02020500000000000000" pitchFamily="18" charset="-128"/>
                <a:ea typeface="BIZ UDP明朝 Medium" panose="02020500000000000000" pitchFamily="18" charset="-128"/>
                <a:cs typeface="BIZ UDP明朝 Medium"/>
              </a:rPr>
              <a:t>イベルメクチンの薬効成分である「エバーメクチン」を産む放線菌は、川奈ゴルフ場の土からしか見つかっていない。</a:t>
            </a:r>
            <a:endParaRPr lang="ja-JP" altLang="en-US" dirty="0">
              <a:latin typeface="BIZ UDP明朝 Medium" panose="02020500000000000000" pitchFamily="18" charset="-128"/>
              <a:ea typeface="BIZ UDP明朝 Medium" panose="02020500000000000000" pitchFamily="18" charset="-128"/>
              <a:cs typeface="BIZ UDP明朝 Medium"/>
            </a:endParaRPr>
          </a:p>
        </p:txBody>
      </p:sp>
      <p:pic>
        <p:nvPicPr>
          <p:cNvPr id="1026" name="Picture 2" descr="ゴルフ場で土を採取したことが話題に（画像はノーベル賞サイトから）">
            <a:extLst>
              <a:ext uri="{FF2B5EF4-FFF2-40B4-BE49-F238E27FC236}">
                <a16:creationId xmlns:a16="http://schemas.microsoft.com/office/drawing/2014/main" id="{FA92BB54-CA8E-47F5-89EC-98BDFF0D1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03" y="3319762"/>
            <a:ext cx="4958726" cy="35330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ソース画像を表示">
            <a:extLst>
              <a:ext uri="{FF2B5EF4-FFF2-40B4-BE49-F238E27FC236}">
                <a16:creationId xmlns:a16="http://schemas.microsoft.com/office/drawing/2014/main" id="{185D4E9C-0EB5-4883-9E70-96980BAEB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431" y="861315"/>
            <a:ext cx="5704919" cy="3803279"/>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1BC310A3-3864-41A2-BD36-D96E8EC60E0D}"/>
              </a:ext>
            </a:extLst>
          </p:cNvPr>
          <p:cNvSpPr txBox="1"/>
          <p:nvPr/>
        </p:nvSpPr>
        <p:spPr>
          <a:xfrm>
            <a:off x="2381415" y="895626"/>
            <a:ext cx="3858016" cy="923330"/>
          </a:xfrm>
          <a:prstGeom prst="rect">
            <a:avLst/>
          </a:prstGeom>
          <a:noFill/>
        </p:spPr>
        <p:txBody>
          <a:bodyPr wrap="square">
            <a:spAutoFit/>
          </a:bodyPr>
          <a:lstStyle/>
          <a:p>
            <a:r>
              <a:rPr lang="en-US" altLang="ja-JP" b="0" i="0" dirty="0">
                <a:solidFill>
                  <a:srgbClr val="000000"/>
                </a:solidFill>
                <a:effectLst/>
                <a:latin typeface="BIZ UDP明朝 Medium" panose="02020500000000000000" pitchFamily="18" charset="-128"/>
                <a:ea typeface="BIZ UDP明朝 Medium" panose="02020500000000000000" pitchFamily="18" charset="-128"/>
              </a:rPr>
              <a:t>2015</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年のノーベル医学・生理学賞を受賞した北里大学の大村智特別名誉教授。</a:t>
            </a:r>
            <a:endParaRPr lang="ja-JP" altLang="en-US" dirty="0">
              <a:latin typeface="BIZ UDP明朝 Medium" panose="02020500000000000000" pitchFamily="18" charset="-128"/>
              <a:ea typeface="BIZ UDP明朝 Medium" panose="02020500000000000000" pitchFamily="18" charset="-128"/>
            </a:endParaRPr>
          </a:p>
        </p:txBody>
      </p:sp>
      <p:sp>
        <p:nvSpPr>
          <p:cNvPr id="28" name="テキスト ボックス 27">
            <a:extLst>
              <a:ext uri="{FF2B5EF4-FFF2-40B4-BE49-F238E27FC236}">
                <a16:creationId xmlns:a16="http://schemas.microsoft.com/office/drawing/2014/main" id="{3E1AC48E-8F9E-41B8-A6D7-EFE38039E250}"/>
              </a:ext>
            </a:extLst>
          </p:cNvPr>
          <p:cNvSpPr txBox="1"/>
          <p:nvPr/>
        </p:nvSpPr>
        <p:spPr>
          <a:xfrm>
            <a:off x="309603" y="6622022"/>
            <a:ext cx="1514167" cy="230832"/>
          </a:xfrm>
          <a:prstGeom prst="rect">
            <a:avLst/>
          </a:prstGeom>
          <a:noFill/>
        </p:spPr>
        <p:txBody>
          <a:bodyPr wrap="square">
            <a:spAutoFit/>
          </a:bodyPr>
          <a:lstStyle/>
          <a:p>
            <a:r>
              <a:rPr lang="ja-JP" altLang="en-US" sz="900" dirty="0">
                <a:latin typeface="BIZ UDP明朝 Medium" panose="02020500000000000000" pitchFamily="18" charset="-128"/>
                <a:ea typeface="BIZ UDP明朝 Medium" panose="02020500000000000000" pitchFamily="18" charset="-128"/>
              </a:rPr>
              <a:t>出所：ノーベル賞サイト</a:t>
            </a:r>
          </a:p>
        </p:txBody>
      </p:sp>
      <p:sp>
        <p:nvSpPr>
          <p:cNvPr id="29" name="テキスト ボックス 28">
            <a:extLst>
              <a:ext uri="{FF2B5EF4-FFF2-40B4-BE49-F238E27FC236}">
                <a16:creationId xmlns:a16="http://schemas.microsoft.com/office/drawing/2014/main" id="{BBC31076-5E71-4F11-8796-7D0D3CF3E1A6}"/>
              </a:ext>
            </a:extLst>
          </p:cNvPr>
          <p:cNvSpPr txBox="1"/>
          <p:nvPr/>
        </p:nvSpPr>
        <p:spPr>
          <a:xfrm>
            <a:off x="6239431" y="861315"/>
            <a:ext cx="2334298" cy="230832"/>
          </a:xfrm>
          <a:prstGeom prst="rect">
            <a:avLst/>
          </a:prstGeom>
          <a:noFill/>
        </p:spPr>
        <p:txBody>
          <a:bodyPr wrap="square">
            <a:spAutoFit/>
          </a:bodyPr>
          <a:lstStyle/>
          <a:p>
            <a:r>
              <a:rPr lang="ja-JP" altLang="en-US" sz="900" dirty="0">
                <a:latin typeface="BIZ UDP明朝 Medium" panose="02020500000000000000" pitchFamily="18" charset="-128"/>
                <a:ea typeface="BIZ UDP明朝 Medium" panose="02020500000000000000" pitchFamily="18" charset="-128"/>
              </a:rPr>
              <a:t>出所：ゴルフ・ダイジェスト・オンライン</a:t>
            </a:r>
          </a:p>
        </p:txBody>
      </p:sp>
      <p:pic>
        <p:nvPicPr>
          <p:cNvPr id="1034" name="Picture 10" descr="エバーメクチンの化学構造式">
            <a:extLst>
              <a:ext uri="{FF2B5EF4-FFF2-40B4-BE49-F238E27FC236}">
                <a16:creationId xmlns:a16="http://schemas.microsoft.com/office/drawing/2014/main" id="{89F0735F-1A06-4696-A913-E34B52E44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752" y="1760280"/>
            <a:ext cx="2276475" cy="142875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0D8CDB68-1DA7-4EB2-BB2A-1927F7567D99}"/>
              </a:ext>
            </a:extLst>
          </p:cNvPr>
          <p:cNvSpPr txBox="1"/>
          <p:nvPr/>
        </p:nvSpPr>
        <p:spPr>
          <a:xfrm>
            <a:off x="4361469" y="1646878"/>
            <a:ext cx="1471068" cy="230832"/>
          </a:xfrm>
          <a:prstGeom prst="rect">
            <a:avLst/>
          </a:prstGeom>
          <a:noFill/>
        </p:spPr>
        <p:txBody>
          <a:bodyPr wrap="square">
            <a:spAutoFit/>
          </a:bodyPr>
          <a:lstStyle/>
          <a:p>
            <a:r>
              <a:rPr lang="ja-JP" altLang="en-US" sz="900" dirty="0">
                <a:latin typeface="BIZ UDP明朝 Medium" panose="02020500000000000000" pitchFamily="18" charset="-128"/>
                <a:ea typeface="BIZ UDP明朝 Medium" panose="02020500000000000000" pitchFamily="18" charset="-128"/>
              </a:rPr>
              <a:t>出所：大村智記念研究所</a:t>
            </a:r>
          </a:p>
        </p:txBody>
      </p:sp>
      <p:pic>
        <p:nvPicPr>
          <p:cNvPr id="1036" name="Picture 12" descr="大村智博士">
            <a:extLst>
              <a:ext uri="{FF2B5EF4-FFF2-40B4-BE49-F238E27FC236}">
                <a16:creationId xmlns:a16="http://schemas.microsoft.com/office/drawing/2014/main" id="{BCFD723F-704E-45FB-A784-D75A5978F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92" y="570638"/>
            <a:ext cx="2229339" cy="2594951"/>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D6CD93F7-E761-45F2-AD4C-9421448D8080}"/>
              </a:ext>
            </a:extLst>
          </p:cNvPr>
          <p:cNvSpPr txBox="1"/>
          <p:nvPr/>
        </p:nvSpPr>
        <p:spPr>
          <a:xfrm>
            <a:off x="500227" y="570638"/>
            <a:ext cx="1471068" cy="230832"/>
          </a:xfrm>
          <a:prstGeom prst="rect">
            <a:avLst/>
          </a:prstGeom>
          <a:noFill/>
        </p:spPr>
        <p:txBody>
          <a:bodyPr wrap="square">
            <a:spAutoFit/>
          </a:bodyPr>
          <a:lstStyle/>
          <a:p>
            <a:r>
              <a:rPr lang="ja-JP" altLang="en-US" sz="900" dirty="0">
                <a:solidFill>
                  <a:schemeClr val="bg1"/>
                </a:solidFill>
                <a:latin typeface="BIZ UDP明朝 Medium" panose="02020500000000000000" pitchFamily="18" charset="-128"/>
                <a:ea typeface="BIZ UDP明朝 Medium" panose="02020500000000000000" pitchFamily="18" charset="-128"/>
              </a:rPr>
              <a:t>出所：大村智記念研究所</a:t>
            </a:r>
          </a:p>
        </p:txBody>
      </p:sp>
      <p:sp>
        <p:nvSpPr>
          <p:cNvPr id="35" name="テキスト ボックス 34">
            <a:extLst>
              <a:ext uri="{FF2B5EF4-FFF2-40B4-BE49-F238E27FC236}">
                <a16:creationId xmlns:a16="http://schemas.microsoft.com/office/drawing/2014/main" id="{E738E92E-EF38-425D-9DB5-51B7BB690E58}"/>
              </a:ext>
            </a:extLst>
          </p:cNvPr>
          <p:cNvSpPr txBox="1"/>
          <p:nvPr/>
        </p:nvSpPr>
        <p:spPr>
          <a:xfrm>
            <a:off x="2408425" y="2626454"/>
            <a:ext cx="2692654" cy="523220"/>
          </a:xfrm>
          <a:prstGeom prst="rect">
            <a:avLst/>
          </a:prstGeom>
          <a:noFill/>
        </p:spPr>
        <p:txBody>
          <a:bodyPr wrap="square">
            <a:spAutoFit/>
          </a:bodyPr>
          <a:lstStyle/>
          <a:p>
            <a:pPr algn="ctr"/>
            <a:r>
              <a:rPr lang="ja-JP" altLang="en-US" sz="1400" b="0" i="0" dirty="0">
                <a:solidFill>
                  <a:srgbClr val="3A3A3A"/>
                </a:solidFill>
                <a:effectLst/>
                <a:latin typeface="BIZ UDP明朝 Medium" panose="02020500000000000000" pitchFamily="18" charset="-128"/>
                <a:ea typeface="BIZ UDP明朝 Medium" panose="02020500000000000000" pitchFamily="18" charset="-128"/>
              </a:rPr>
              <a:t>ジヒドロ誘導体イベルメクチン</a:t>
            </a:r>
            <a:endParaRPr lang="en-US" altLang="ja-JP" sz="1400" b="0" i="0" dirty="0">
              <a:solidFill>
                <a:srgbClr val="3A3A3A"/>
              </a:solidFill>
              <a:effectLst/>
              <a:latin typeface="BIZ UDP明朝 Medium" panose="02020500000000000000" pitchFamily="18" charset="-128"/>
              <a:ea typeface="BIZ UDP明朝 Medium" panose="02020500000000000000" pitchFamily="18" charset="-128"/>
            </a:endParaRPr>
          </a:p>
          <a:p>
            <a:pPr algn="ctr"/>
            <a:r>
              <a:rPr lang="ja-JP" altLang="en-US" sz="1400" dirty="0">
                <a:solidFill>
                  <a:srgbClr val="3A3A3A"/>
                </a:solidFill>
                <a:latin typeface="BIZ UDP明朝 Medium" panose="02020500000000000000" pitchFamily="18" charset="-128"/>
                <a:ea typeface="BIZ UDP明朝 Medium" panose="02020500000000000000" pitchFamily="18" charset="-128"/>
              </a:rPr>
              <a:t>構造式</a:t>
            </a:r>
            <a:endParaRPr lang="ja-JP" altLang="en-US" sz="14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347308289"/>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テキスト ボックス 132">
            <a:extLst>
              <a:ext uri="{FF2B5EF4-FFF2-40B4-BE49-F238E27FC236}">
                <a16:creationId xmlns:a16="http://schemas.microsoft.com/office/drawing/2014/main" id="{7C41D971-3208-4DB5-9A79-72C158753FC2}"/>
              </a:ext>
            </a:extLst>
          </p:cNvPr>
          <p:cNvSpPr txBox="1"/>
          <p:nvPr/>
        </p:nvSpPr>
        <p:spPr>
          <a:xfrm>
            <a:off x="5454184" y="6590413"/>
            <a:ext cx="1283632" cy="261610"/>
          </a:xfrm>
          <a:prstGeom prst="rect">
            <a:avLst/>
          </a:prstGeom>
          <a:noFill/>
        </p:spPr>
        <p:txBody>
          <a:bodyPr wrap="square" rtlCol="0">
            <a:spAutoFit/>
          </a:bodyPr>
          <a:lstStyle/>
          <a:p>
            <a:pPr algn="ctr"/>
            <a:r>
              <a:rPr kumimoji="1" lang="ja-JP" altLang="en-US" sz="1050">
                <a:latin typeface="UD デジタル 教科書体 N-B" panose="02020700000000000000" pitchFamily="17" charset="-128"/>
                <a:ea typeface="UD デジタル 教科書体 N-B" panose="02020700000000000000" pitchFamily="17" charset="-128"/>
              </a:rPr>
              <a:t>出所：経済産業省</a:t>
            </a:r>
            <a:endParaRPr kumimoji="1" lang="ja-JP" altLang="en-US" sz="1050" dirty="0">
              <a:latin typeface="UD デジタル 教科書体 N-B" panose="02020700000000000000" pitchFamily="17" charset="-128"/>
              <a:ea typeface="UD デジタル 教科書体 N-B" panose="02020700000000000000" pitchFamily="17" charset="-128"/>
            </a:endParaRPr>
          </a:p>
        </p:txBody>
      </p:sp>
      <p:pic>
        <p:nvPicPr>
          <p:cNvPr id="135" name="図 134">
            <a:extLst>
              <a:ext uri="{FF2B5EF4-FFF2-40B4-BE49-F238E27FC236}">
                <a16:creationId xmlns:a16="http://schemas.microsoft.com/office/drawing/2014/main" id="{D1C84FA9-5D61-4850-B6F1-635179EDD78B}"/>
              </a:ext>
            </a:extLst>
          </p:cNvPr>
          <p:cNvPicPr>
            <a:picLocks noChangeAspect="1"/>
          </p:cNvPicPr>
          <p:nvPr/>
        </p:nvPicPr>
        <p:blipFill>
          <a:blip r:embed="rId2"/>
          <a:stretch>
            <a:fillRect/>
          </a:stretch>
        </p:blipFill>
        <p:spPr>
          <a:xfrm>
            <a:off x="0" y="277419"/>
            <a:ext cx="12137025" cy="6587604"/>
          </a:xfrm>
          <a:prstGeom prst="rect">
            <a:avLst/>
          </a:prstGeom>
        </p:spPr>
      </p:pic>
      <p:sp>
        <p:nvSpPr>
          <p:cNvPr id="137" name="テキスト ボックス 136">
            <a:extLst>
              <a:ext uri="{FF2B5EF4-FFF2-40B4-BE49-F238E27FC236}">
                <a16:creationId xmlns:a16="http://schemas.microsoft.com/office/drawing/2014/main" id="{02F2AF81-0621-4A03-BEA7-8966EF0D1167}"/>
              </a:ext>
            </a:extLst>
          </p:cNvPr>
          <p:cNvSpPr txBox="1"/>
          <p:nvPr/>
        </p:nvSpPr>
        <p:spPr>
          <a:xfrm>
            <a:off x="3919201" y="142939"/>
            <a:ext cx="4355183"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拡がる合成生物学の産業用途</a:t>
            </a:r>
          </a:p>
        </p:txBody>
      </p:sp>
    </p:spTree>
    <p:extLst>
      <p:ext uri="{BB962C8B-B14F-4D97-AF65-F5344CB8AC3E}">
        <p14:creationId xmlns:p14="http://schemas.microsoft.com/office/powerpoint/2010/main" val="240724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QR コード&#10;&#10;自動的に生成された説明">
            <a:extLst>
              <a:ext uri="{FF2B5EF4-FFF2-40B4-BE49-F238E27FC236}">
                <a16:creationId xmlns:a16="http://schemas.microsoft.com/office/drawing/2014/main" id="{18C5F627-9930-489B-8124-2A55214AE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082" y="607142"/>
            <a:ext cx="5980471" cy="5980471"/>
          </a:xfrm>
          <a:prstGeom prst="rect">
            <a:avLst/>
          </a:prstGeom>
        </p:spPr>
      </p:pic>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https://forms.office.com/r/C4kaCWMu0n</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15435" y="5804454"/>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5696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lang="ja-JP" altLang="en-US" sz="8000" dirty="0">
                <a:latin typeface="Yet R" panose="02030504000101010101" pitchFamily="18" charset="-127"/>
                <a:ea typeface="Yet R" panose="02030504000101010101" pitchFamily="18" charset="-127"/>
              </a:rPr>
              <a:t>合成生物学</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376931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テキスト ボックス 142">
            <a:extLst>
              <a:ext uri="{FF2B5EF4-FFF2-40B4-BE49-F238E27FC236}">
                <a16:creationId xmlns:a16="http://schemas.microsoft.com/office/drawing/2014/main" id="{417DFFB1-4898-4A50-9905-6AEE64B5A30F}"/>
              </a:ext>
            </a:extLst>
          </p:cNvPr>
          <p:cNvSpPr txBox="1"/>
          <p:nvPr/>
        </p:nvSpPr>
        <p:spPr>
          <a:xfrm>
            <a:off x="3958265" y="75618"/>
            <a:ext cx="4292600" cy="461665"/>
          </a:xfrm>
          <a:prstGeom prst="rect">
            <a:avLst/>
          </a:prstGeom>
          <a:noFill/>
        </p:spPr>
        <p:txBody>
          <a:bodyPr wrap="square" rtlCol="0">
            <a:spAutoFit/>
          </a:bodyPr>
          <a:lstStyle/>
          <a:p>
            <a:pPr algn="ctr"/>
            <a:r>
              <a:rPr kumimoji="1" lang="ja-JP" altLang="en-US" sz="2400" dirty="0">
                <a:latin typeface="BIZ UDP明朝 Medium" panose="02020500000000000000" pitchFamily="18" charset="-128"/>
                <a:ea typeface="BIZ UDP明朝 Medium" panose="02020500000000000000" pitchFamily="18" charset="-128"/>
              </a:rPr>
              <a:t>合成？</a:t>
            </a:r>
          </a:p>
        </p:txBody>
      </p:sp>
      <p:pic>
        <p:nvPicPr>
          <p:cNvPr id="9" name="Picture 17" descr="第01章03-013p_細胞の構造">
            <a:extLst>
              <a:ext uri="{FF2B5EF4-FFF2-40B4-BE49-F238E27FC236}">
                <a16:creationId xmlns:a16="http://schemas.microsoft.com/office/drawing/2014/main" id="{7BB686DB-973D-4C4A-B098-D56FE091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498" y="1591775"/>
            <a:ext cx="1946690" cy="1946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正方形/長方形 3">
            <a:extLst>
              <a:ext uri="{FF2B5EF4-FFF2-40B4-BE49-F238E27FC236}">
                <a16:creationId xmlns:a16="http://schemas.microsoft.com/office/drawing/2014/main" id="{0B58F970-3E5B-4ECE-A59F-393388CA76B3}"/>
              </a:ext>
            </a:extLst>
          </p:cNvPr>
          <p:cNvSpPr>
            <a:spLocks noChangeArrowheads="1"/>
          </p:cNvSpPr>
          <p:nvPr/>
        </p:nvSpPr>
        <p:spPr bwMode="auto">
          <a:xfrm>
            <a:off x="329938" y="568795"/>
            <a:ext cx="1176659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600" dirty="0">
                <a:latin typeface="BIZ UDP明朝 Medium" panose="02020500000000000000" pitchFamily="18" charset="-128"/>
                <a:ea typeface="BIZ UDP明朝 Medium" panose="02020500000000000000" pitchFamily="18" charset="-128"/>
              </a:rPr>
              <a:t>従来の研究方向は解析的アプローチ（図中右向矢印）が中心であったが、解析知見の蓄積、物質の解明が進むことで合成的アプローチが可能になりつつある。</a:t>
            </a:r>
          </a:p>
        </p:txBody>
      </p:sp>
      <p:sp>
        <p:nvSpPr>
          <p:cNvPr id="13" name="object 6">
            <a:extLst>
              <a:ext uri="{FF2B5EF4-FFF2-40B4-BE49-F238E27FC236}">
                <a16:creationId xmlns:a16="http://schemas.microsoft.com/office/drawing/2014/main" id="{4E1AB4CD-E71A-4072-8D1C-9FEEE99C40BB}"/>
              </a:ext>
            </a:extLst>
          </p:cNvPr>
          <p:cNvSpPr>
            <a:spLocks noChangeArrowheads="1"/>
          </p:cNvSpPr>
          <p:nvPr/>
        </p:nvSpPr>
        <p:spPr bwMode="auto">
          <a:xfrm>
            <a:off x="4090422" y="2626091"/>
            <a:ext cx="794315" cy="62186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latin typeface="Meiryo UI" panose="020B0604030504040204" pitchFamily="50" charset="-128"/>
              <a:ea typeface="Meiryo UI" panose="020B0604030504040204" pitchFamily="50" charset="-128"/>
            </a:endParaRPr>
          </a:p>
        </p:txBody>
      </p:sp>
      <p:sp>
        <p:nvSpPr>
          <p:cNvPr id="14" name="object 7">
            <a:extLst>
              <a:ext uri="{FF2B5EF4-FFF2-40B4-BE49-F238E27FC236}">
                <a16:creationId xmlns:a16="http://schemas.microsoft.com/office/drawing/2014/main" id="{5DC4BC69-490F-48F1-BAB0-57D961B42920}"/>
              </a:ext>
            </a:extLst>
          </p:cNvPr>
          <p:cNvSpPr>
            <a:spLocks noChangeArrowheads="1"/>
          </p:cNvSpPr>
          <p:nvPr/>
        </p:nvSpPr>
        <p:spPr bwMode="auto">
          <a:xfrm>
            <a:off x="4105413" y="1849429"/>
            <a:ext cx="763449" cy="57302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endParaRPr lang="ja-JP" altLang="ja-JP">
              <a:latin typeface="Meiryo UI" panose="020B0604030504040204" pitchFamily="50" charset="-128"/>
              <a:ea typeface="Meiryo UI" panose="020B0604030504040204" pitchFamily="50" charset="-128"/>
            </a:endParaRPr>
          </a:p>
        </p:txBody>
      </p:sp>
      <p:sp>
        <p:nvSpPr>
          <p:cNvPr id="15" name="object 8">
            <a:extLst>
              <a:ext uri="{FF2B5EF4-FFF2-40B4-BE49-F238E27FC236}">
                <a16:creationId xmlns:a16="http://schemas.microsoft.com/office/drawing/2014/main" id="{DC07059F-2793-4DC2-8C04-5B0068CFA7B9}"/>
              </a:ext>
            </a:extLst>
          </p:cNvPr>
          <p:cNvSpPr>
            <a:spLocks/>
          </p:cNvSpPr>
          <p:nvPr/>
        </p:nvSpPr>
        <p:spPr bwMode="auto">
          <a:xfrm>
            <a:off x="4351587" y="2056374"/>
            <a:ext cx="526800" cy="358140"/>
          </a:xfrm>
          <a:custGeom>
            <a:avLst/>
            <a:gdLst>
              <a:gd name="T0" fmla="*/ 407291 w 405764"/>
              <a:gd name="T1" fmla="*/ 0 h 349250"/>
              <a:gd name="T2" fmla="*/ 0 w 405764"/>
              <a:gd name="T3" fmla="*/ 348996 h 349250"/>
              <a:gd name="T4" fmla="*/ 407291 w 405764"/>
              <a:gd name="T5" fmla="*/ 348996 h 349250"/>
              <a:gd name="T6" fmla="*/ 407291 w 405764"/>
              <a:gd name="T7" fmla="*/ 0 h 349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5764" h="349250">
                <a:moveTo>
                  <a:pt x="405383" y="0"/>
                </a:moveTo>
                <a:lnTo>
                  <a:pt x="0" y="348996"/>
                </a:lnTo>
                <a:lnTo>
                  <a:pt x="405383" y="348996"/>
                </a:lnTo>
                <a:lnTo>
                  <a:pt x="4053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16" name="object 9">
            <a:extLst>
              <a:ext uri="{FF2B5EF4-FFF2-40B4-BE49-F238E27FC236}">
                <a16:creationId xmlns:a16="http://schemas.microsoft.com/office/drawing/2014/main" id="{836ECD61-AB6E-4527-BC63-B9D7F5D8A2C2}"/>
              </a:ext>
            </a:extLst>
          </p:cNvPr>
          <p:cNvSpPr>
            <a:spLocks/>
          </p:cNvSpPr>
          <p:nvPr/>
        </p:nvSpPr>
        <p:spPr bwMode="auto">
          <a:xfrm>
            <a:off x="4351587" y="2056374"/>
            <a:ext cx="526800" cy="358140"/>
          </a:xfrm>
          <a:custGeom>
            <a:avLst/>
            <a:gdLst>
              <a:gd name="T0" fmla="*/ 0 w 405764"/>
              <a:gd name="T1" fmla="*/ 348996 h 349250"/>
              <a:gd name="T2" fmla="*/ 407291 w 405764"/>
              <a:gd name="T3" fmla="*/ 0 h 349250"/>
              <a:gd name="T4" fmla="*/ 407291 w 405764"/>
              <a:gd name="T5" fmla="*/ 348996 h 349250"/>
              <a:gd name="T6" fmla="*/ 0 w 405764"/>
              <a:gd name="T7" fmla="*/ 348996 h 349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5764" h="349250">
                <a:moveTo>
                  <a:pt x="0" y="348996"/>
                </a:moveTo>
                <a:lnTo>
                  <a:pt x="405383" y="0"/>
                </a:lnTo>
                <a:lnTo>
                  <a:pt x="405383" y="348996"/>
                </a:lnTo>
                <a:lnTo>
                  <a:pt x="0" y="348996"/>
                </a:lnTo>
                <a:close/>
              </a:path>
            </a:pathLst>
          </a:custGeom>
          <a:noFill/>
          <a:ln w="1219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ja-JP" altLang="en-US"/>
          </a:p>
        </p:txBody>
      </p:sp>
      <p:sp>
        <p:nvSpPr>
          <p:cNvPr id="17" name="object 14">
            <a:extLst>
              <a:ext uri="{FF2B5EF4-FFF2-40B4-BE49-F238E27FC236}">
                <a16:creationId xmlns:a16="http://schemas.microsoft.com/office/drawing/2014/main" id="{285E9C95-052E-4B9C-B59F-2640DE0B3977}"/>
              </a:ext>
            </a:extLst>
          </p:cNvPr>
          <p:cNvSpPr txBox="1"/>
          <p:nvPr/>
        </p:nvSpPr>
        <p:spPr>
          <a:xfrm>
            <a:off x="4131414" y="2407917"/>
            <a:ext cx="1191474" cy="201860"/>
          </a:xfrm>
          <a:prstGeom prst="rect">
            <a:avLst/>
          </a:prstGeom>
        </p:spPr>
        <p:txBody>
          <a:bodyPr wrap="square" lIns="0" tIns="12700" rIns="0" bIns="0">
            <a:spAutoFit/>
          </a:bodyPr>
          <a:lstStyle/>
          <a:p>
            <a:pPr marL="12700">
              <a:spcBef>
                <a:spcPts val="100"/>
              </a:spcBef>
              <a:defRPr/>
            </a:pPr>
            <a:r>
              <a:rPr sz="1200" spc="125" dirty="0">
                <a:latin typeface="Meiryo UI" panose="020B0604030504040204" pitchFamily="50" charset="-128"/>
                <a:ea typeface="Meiryo UI" panose="020B0604030504040204" pitchFamily="50" charset="-128"/>
                <a:cs typeface="Noto Sans CJK JP Regular"/>
              </a:rPr>
              <a:t>DNA</a:t>
            </a:r>
            <a:endParaRPr sz="1200" dirty="0">
              <a:latin typeface="Meiryo UI" panose="020B0604030504040204" pitchFamily="50" charset="-128"/>
              <a:ea typeface="Meiryo UI" panose="020B0604030504040204" pitchFamily="50" charset="-128"/>
              <a:cs typeface="Noto Sans CJK JP Regular"/>
            </a:endParaRPr>
          </a:p>
        </p:txBody>
      </p:sp>
      <p:sp>
        <p:nvSpPr>
          <p:cNvPr id="19" name="object 16">
            <a:extLst>
              <a:ext uri="{FF2B5EF4-FFF2-40B4-BE49-F238E27FC236}">
                <a16:creationId xmlns:a16="http://schemas.microsoft.com/office/drawing/2014/main" id="{7C0FEC8E-27BC-4D5A-9050-77DA23AD1F26}"/>
              </a:ext>
            </a:extLst>
          </p:cNvPr>
          <p:cNvSpPr>
            <a:spLocks/>
          </p:cNvSpPr>
          <p:nvPr/>
        </p:nvSpPr>
        <p:spPr bwMode="auto">
          <a:xfrm>
            <a:off x="2649974" y="2086815"/>
            <a:ext cx="1496030" cy="447675"/>
          </a:xfrm>
          <a:custGeom>
            <a:avLst/>
            <a:gdLst>
              <a:gd name="T0" fmla="*/ 1078577 w 1155064"/>
              <a:gd name="T1" fmla="*/ 29828 h 436244"/>
              <a:gd name="T2" fmla="*/ 0 w 1155064"/>
              <a:gd name="T3" fmla="*/ 424729 h 436244"/>
              <a:gd name="T4" fmla="*/ 4306 w 1155064"/>
              <a:gd name="T5" fmla="*/ 436694 h 436244"/>
              <a:gd name="T6" fmla="*/ 1082929 w 1155064"/>
              <a:gd name="T7" fmla="*/ 41776 h 436244"/>
              <a:gd name="T8" fmla="*/ 1078577 w 1155064"/>
              <a:gd name="T9" fmla="*/ 29828 h 436244"/>
              <a:gd name="T10" fmla="*/ 1137343 w 1155064"/>
              <a:gd name="T11" fmla="*/ 25457 h 436244"/>
              <a:gd name="T12" fmla="*/ 1090518 w 1155064"/>
              <a:gd name="T13" fmla="*/ 25457 h 436244"/>
              <a:gd name="T14" fmla="*/ 1094825 w 1155064"/>
              <a:gd name="T15" fmla="*/ 37418 h 436244"/>
              <a:gd name="T16" fmla="*/ 1082929 w 1155064"/>
              <a:gd name="T17" fmla="*/ 41776 h 436244"/>
              <a:gd name="T18" fmla="*/ 1093812 w 1155064"/>
              <a:gd name="T19" fmla="*/ 71656 h 436244"/>
              <a:gd name="T20" fmla="*/ 1137343 w 1155064"/>
              <a:gd name="T21" fmla="*/ 25457 h 436244"/>
              <a:gd name="T22" fmla="*/ 1090518 w 1155064"/>
              <a:gd name="T23" fmla="*/ 25457 h 436244"/>
              <a:gd name="T24" fmla="*/ 1078577 w 1155064"/>
              <a:gd name="T25" fmla="*/ 29828 h 436244"/>
              <a:gd name="T26" fmla="*/ 1082929 w 1155064"/>
              <a:gd name="T27" fmla="*/ 41776 h 436244"/>
              <a:gd name="T28" fmla="*/ 1094825 w 1155064"/>
              <a:gd name="T29" fmla="*/ 37418 h 436244"/>
              <a:gd name="T30" fmla="*/ 1090518 w 1155064"/>
              <a:gd name="T31" fmla="*/ 25457 h 436244"/>
              <a:gd name="T32" fmla="*/ 1067714 w 1155064"/>
              <a:gd name="T33" fmla="*/ 0 h 436244"/>
              <a:gd name="T34" fmla="*/ 1078577 w 1155064"/>
              <a:gd name="T35" fmla="*/ 29828 h 436244"/>
              <a:gd name="T36" fmla="*/ 1090518 w 1155064"/>
              <a:gd name="T37" fmla="*/ 25457 h 436244"/>
              <a:gd name="T38" fmla="*/ 1137343 w 1155064"/>
              <a:gd name="T39" fmla="*/ 25457 h 436244"/>
              <a:gd name="T40" fmla="*/ 1152215 w 1155064"/>
              <a:gd name="T41" fmla="*/ 9672 h 436244"/>
              <a:gd name="T42" fmla="*/ 1067714 w 1155064"/>
              <a:gd name="T43" fmla="*/ 0 h 4362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55064" h="436244">
                <a:moveTo>
                  <a:pt x="1081245" y="29762"/>
                </a:moveTo>
                <a:lnTo>
                  <a:pt x="0" y="423799"/>
                </a:lnTo>
                <a:lnTo>
                  <a:pt x="4318" y="435737"/>
                </a:lnTo>
                <a:lnTo>
                  <a:pt x="1085608" y="41684"/>
                </a:lnTo>
                <a:lnTo>
                  <a:pt x="1081245" y="29762"/>
                </a:lnTo>
                <a:close/>
              </a:path>
              <a:path w="1155064" h="436244">
                <a:moveTo>
                  <a:pt x="1140157" y="25400"/>
                </a:moveTo>
                <a:lnTo>
                  <a:pt x="1093216" y="25400"/>
                </a:lnTo>
                <a:lnTo>
                  <a:pt x="1097534" y="37337"/>
                </a:lnTo>
                <a:lnTo>
                  <a:pt x="1085608" y="41684"/>
                </a:lnTo>
                <a:lnTo>
                  <a:pt x="1096518" y="71500"/>
                </a:lnTo>
                <a:lnTo>
                  <a:pt x="1140157" y="25400"/>
                </a:lnTo>
                <a:close/>
              </a:path>
              <a:path w="1155064" h="436244">
                <a:moveTo>
                  <a:pt x="1093216" y="25400"/>
                </a:moveTo>
                <a:lnTo>
                  <a:pt x="1081245" y="29762"/>
                </a:lnTo>
                <a:lnTo>
                  <a:pt x="1085608" y="41684"/>
                </a:lnTo>
                <a:lnTo>
                  <a:pt x="1097534" y="37337"/>
                </a:lnTo>
                <a:lnTo>
                  <a:pt x="1093216" y="25400"/>
                </a:lnTo>
                <a:close/>
              </a:path>
              <a:path w="1155064" h="436244">
                <a:moveTo>
                  <a:pt x="1070356" y="0"/>
                </a:moveTo>
                <a:lnTo>
                  <a:pt x="1081245" y="29762"/>
                </a:lnTo>
                <a:lnTo>
                  <a:pt x="1093216" y="25400"/>
                </a:lnTo>
                <a:lnTo>
                  <a:pt x="1140157" y="25400"/>
                </a:lnTo>
                <a:lnTo>
                  <a:pt x="1155065" y="9651"/>
                </a:lnTo>
                <a:lnTo>
                  <a:pt x="10703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20" name="object 17">
            <a:extLst>
              <a:ext uri="{FF2B5EF4-FFF2-40B4-BE49-F238E27FC236}">
                <a16:creationId xmlns:a16="http://schemas.microsoft.com/office/drawing/2014/main" id="{0117BA5B-8854-454E-87E8-87C792BA2A49}"/>
              </a:ext>
            </a:extLst>
          </p:cNvPr>
          <p:cNvSpPr>
            <a:spLocks/>
          </p:cNvSpPr>
          <p:nvPr/>
        </p:nvSpPr>
        <p:spPr bwMode="auto">
          <a:xfrm>
            <a:off x="2627030" y="2663687"/>
            <a:ext cx="1360214" cy="372790"/>
          </a:xfrm>
          <a:custGeom>
            <a:avLst/>
            <a:gdLst>
              <a:gd name="T0" fmla="*/ 972743 w 1050289"/>
              <a:gd name="T1" fmla="*/ 332347 h 363855"/>
              <a:gd name="T2" fmla="*/ 962833 w 1050289"/>
              <a:gd name="T3" fmla="*/ 362395 h 363855"/>
              <a:gd name="T4" fmla="*/ 1046932 w 1050289"/>
              <a:gd name="T5" fmla="*/ 350108 h 363855"/>
              <a:gd name="T6" fmla="*/ 1033040 w 1050289"/>
              <a:gd name="T7" fmla="*/ 336302 h 363855"/>
              <a:gd name="T8" fmla="*/ 984746 w 1050289"/>
              <a:gd name="T9" fmla="*/ 336302 h 363855"/>
              <a:gd name="T10" fmla="*/ 972743 w 1050289"/>
              <a:gd name="T11" fmla="*/ 332347 h 363855"/>
              <a:gd name="T12" fmla="*/ 976719 w 1050289"/>
              <a:gd name="T13" fmla="*/ 320291 h 363855"/>
              <a:gd name="T14" fmla="*/ 972743 w 1050289"/>
              <a:gd name="T15" fmla="*/ 332347 h 363855"/>
              <a:gd name="T16" fmla="*/ 984746 w 1050289"/>
              <a:gd name="T17" fmla="*/ 336302 h 363855"/>
              <a:gd name="T18" fmla="*/ 988797 w 1050289"/>
              <a:gd name="T19" fmla="*/ 324268 h 363855"/>
              <a:gd name="T20" fmla="*/ 976719 w 1050289"/>
              <a:gd name="T21" fmla="*/ 320291 h 363855"/>
              <a:gd name="T22" fmla="*/ 986644 w 1050289"/>
              <a:gd name="T23" fmla="*/ 290195 h 363855"/>
              <a:gd name="T24" fmla="*/ 976719 w 1050289"/>
              <a:gd name="T25" fmla="*/ 320291 h 363855"/>
              <a:gd name="T26" fmla="*/ 988797 w 1050289"/>
              <a:gd name="T27" fmla="*/ 324268 h 363855"/>
              <a:gd name="T28" fmla="*/ 984746 w 1050289"/>
              <a:gd name="T29" fmla="*/ 336302 h 363855"/>
              <a:gd name="T30" fmla="*/ 1033040 w 1050289"/>
              <a:gd name="T31" fmla="*/ 336302 h 363855"/>
              <a:gd name="T32" fmla="*/ 986644 w 1050289"/>
              <a:gd name="T33" fmla="*/ 290195 h 363855"/>
              <a:gd name="T34" fmla="*/ 4051 w 1050289"/>
              <a:gd name="T35" fmla="*/ 0 h 363855"/>
              <a:gd name="T36" fmla="*/ 0 w 1050289"/>
              <a:gd name="T37" fmla="*/ 11907 h 363855"/>
              <a:gd name="T38" fmla="*/ 972743 w 1050289"/>
              <a:gd name="T39" fmla="*/ 332347 h 363855"/>
              <a:gd name="T40" fmla="*/ 976719 w 1050289"/>
              <a:gd name="T41" fmla="*/ 320291 h 363855"/>
              <a:gd name="T42" fmla="*/ 4051 w 1050289"/>
              <a:gd name="T43" fmla="*/ 0 h 3638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50289" h="363855">
                <a:moveTo>
                  <a:pt x="975390" y="333220"/>
                </a:moveTo>
                <a:lnTo>
                  <a:pt x="965453" y="363347"/>
                </a:lnTo>
                <a:lnTo>
                  <a:pt x="1049782" y="351028"/>
                </a:lnTo>
                <a:lnTo>
                  <a:pt x="1035851" y="337185"/>
                </a:lnTo>
                <a:lnTo>
                  <a:pt x="987425" y="337185"/>
                </a:lnTo>
                <a:lnTo>
                  <a:pt x="975390" y="333220"/>
                </a:lnTo>
                <a:close/>
              </a:path>
              <a:path w="1050289" h="363855">
                <a:moveTo>
                  <a:pt x="979377" y="321132"/>
                </a:moveTo>
                <a:lnTo>
                  <a:pt x="975390" y="333220"/>
                </a:lnTo>
                <a:lnTo>
                  <a:pt x="987425" y="337185"/>
                </a:lnTo>
                <a:lnTo>
                  <a:pt x="991488" y="325120"/>
                </a:lnTo>
                <a:lnTo>
                  <a:pt x="979377" y="321132"/>
                </a:lnTo>
                <a:close/>
              </a:path>
              <a:path w="1050289" h="363855">
                <a:moveTo>
                  <a:pt x="989329" y="290957"/>
                </a:moveTo>
                <a:lnTo>
                  <a:pt x="979377" y="321132"/>
                </a:lnTo>
                <a:lnTo>
                  <a:pt x="991488" y="325120"/>
                </a:lnTo>
                <a:lnTo>
                  <a:pt x="987425" y="337185"/>
                </a:lnTo>
                <a:lnTo>
                  <a:pt x="1035851" y="337185"/>
                </a:lnTo>
                <a:lnTo>
                  <a:pt x="989329" y="290957"/>
                </a:lnTo>
                <a:close/>
              </a:path>
              <a:path w="1050289" h="363855">
                <a:moveTo>
                  <a:pt x="4063" y="0"/>
                </a:moveTo>
                <a:lnTo>
                  <a:pt x="0" y="11937"/>
                </a:lnTo>
                <a:lnTo>
                  <a:pt x="975390" y="333220"/>
                </a:lnTo>
                <a:lnTo>
                  <a:pt x="979377" y="321132"/>
                </a:lnTo>
                <a:lnTo>
                  <a:pt x="40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ja-JP" altLang="en-US"/>
          </a:p>
        </p:txBody>
      </p:sp>
      <p:sp>
        <p:nvSpPr>
          <p:cNvPr id="31" name="テキスト ボックス 1">
            <a:extLst>
              <a:ext uri="{FF2B5EF4-FFF2-40B4-BE49-F238E27FC236}">
                <a16:creationId xmlns:a16="http://schemas.microsoft.com/office/drawing/2014/main" id="{B889D672-F740-4EA7-9D0B-EE4BF7AAB55A}"/>
              </a:ext>
            </a:extLst>
          </p:cNvPr>
          <p:cNvSpPr txBox="1">
            <a:spLocks noChangeArrowheads="1"/>
          </p:cNvSpPr>
          <p:nvPr/>
        </p:nvSpPr>
        <p:spPr bwMode="auto">
          <a:xfrm>
            <a:off x="1088773" y="1219037"/>
            <a:ext cx="4341983" cy="33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a:lnSpc>
                <a:spcPct val="150000"/>
              </a:lnSpc>
            </a:pPr>
            <a:r>
              <a:rPr lang="ja-JP" altLang="en-US" sz="2000" dirty="0">
                <a:latin typeface="Meiryo UI" panose="020B0604030504040204" pitchFamily="50" charset="-128"/>
                <a:ea typeface="Meiryo UI" panose="020B0604030504040204" pitchFamily="50" charset="-128"/>
              </a:rPr>
              <a:t>ばらばらにして調べる（還元的）</a:t>
            </a:r>
          </a:p>
        </p:txBody>
      </p:sp>
      <p:pic>
        <p:nvPicPr>
          <p:cNvPr id="42" name="Picture 2" descr="http://user.keio.ac.jp/~kfujiwara/img/res1.jpg">
            <a:extLst>
              <a:ext uri="{FF2B5EF4-FFF2-40B4-BE49-F238E27FC236}">
                <a16:creationId xmlns:a16="http://schemas.microsoft.com/office/drawing/2014/main" id="{E278C15E-5335-4489-8587-151F96E55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939" y="3618343"/>
            <a:ext cx="5565380" cy="311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6853C17C-F01E-4D81-8CE8-9D4DD9DED061}"/>
              </a:ext>
            </a:extLst>
          </p:cNvPr>
          <p:cNvPicPr>
            <a:picLocks noChangeAspect="1"/>
          </p:cNvPicPr>
          <p:nvPr/>
        </p:nvPicPr>
        <p:blipFill>
          <a:blip r:embed="rId6"/>
          <a:stretch>
            <a:fillRect/>
          </a:stretch>
        </p:blipFill>
        <p:spPr>
          <a:xfrm>
            <a:off x="6761246" y="1135960"/>
            <a:ext cx="4562921" cy="2349384"/>
          </a:xfrm>
          <a:prstGeom prst="rect">
            <a:avLst/>
          </a:prstGeom>
        </p:spPr>
      </p:pic>
      <p:pic>
        <p:nvPicPr>
          <p:cNvPr id="44" name="Picture 4" descr="http://user.keio.ac.jp/~kfujiwara/img/res3.jpg">
            <a:extLst>
              <a:ext uri="{FF2B5EF4-FFF2-40B4-BE49-F238E27FC236}">
                <a16:creationId xmlns:a16="http://schemas.microsoft.com/office/drawing/2014/main" id="{0ECA0877-7C65-4EAF-BAE8-7596172BDA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7361" y="3614295"/>
            <a:ext cx="5157139" cy="30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テキスト ボックス 44">
            <a:extLst>
              <a:ext uri="{FF2B5EF4-FFF2-40B4-BE49-F238E27FC236}">
                <a16:creationId xmlns:a16="http://schemas.microsoft.com/office/drawing/2014/main" id="{91C06C1D-EF37-4825-A945-D0F78DB4198E}"/>
              </a:ext>
            </a:extLst>
          </p:cNvPr>
          <p:cNvSpPr txBox="1"/>
          <p:nvPr/>
        </p:nvSpPr>
        <p:spPr>
          <a:xfrm>
            <a:off x="5051710" y="6593912"/>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cxnSp>
        <p:nvCxnSpPr>
          <p:cNvPr id="4" name="直線コネクタ 3">
            <a:extLst>
              <a:ext uri="{FF2B5EF4-FFF2-40B4-BE49-F238E27FC236}">
                <a16:creationId xmlns:a16="http://schemas.microsoft.com/office/drawing/2014/main" id="{70E4D948-C88D-4EB7-A046-F95B2493997E}"/>
              </a:ext>
            </a:extLst>
          </p:cNvPr>
          <p:cNvCxnSpPr/>
          <p:nvPr/>
        </p:nvCxnSpPr>
        <p:spPr>
          <a:xfrm>
            <a:off x="6087760" y="1386711"/>
            <a:ext cx="16805" cy="5082915"/>
          </a:xfrm>
          <a:prstGeom prst="line">
            <a:avLst/>
          </a:prstGeom>
          <a:ln w="28575">
            <a:solidFill>
              <a:srgbClr val="C00000"/>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049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50583DF-42B4-4871-9D3A-1F0ABE48E5C7}"/>
              </a:ext>
            </a:extLst>
          </p:cNvPr>
          <p:cNvPicPr>
            <a:picLocks noChangeAspect="1"/>
          </p:cNvPicPr>
          <p:nvPr/>
        </p:nvPicPr>
        <p:blipFill>
          <a:blip r:embed="rId2"/>
          <a:stretch>
            <a:fillRect/>
          </a:stretch>
        </p:blipFill>
        <p:spPr>
          <a:xfrm>
            <a:off x="-21743" y="4445267"/>
            <a:ext cx="2960084" cy="2407783"/>
          </a:xfrm>
          <a:prstGeom prst="rect">
            <a:avLst/>
          </a:prstGeom>
        </p:spPr>
      </p:pic>
      <p:grpSp>
        <p:nvGrpSpPr>
          <p:cNvPr id="6" name="グループ化 5">
            <a:extLst>
              <a:ext uri="{FF2B5EF4-FFF2-40B4-BE49-F238E27FC236}">
                <a16:creationId xmlns:a16="http://schemas.microsoft.com/office/drawing/2014/main" id="{F2AF3326-A7BE-4EC0-AAA5-F8E6C4741408}"/>
              </a:ext>
            </a:extLst>
          </p:cNvPr>
          <p:cNvGrpSpPr/>
          <p:nvPr/>
        </p:nvGrpSpPr>
        <p:grpSpPr>
          <a:xfrm>
            <a:off x="2783001" y="173881"/>
            <a:ext cx="6834433" cy="6579909"/>
            <a:chOff x="2678783" y="147993"/>
            <a:chExt cx="6834433" cy="6579909"/>
          </a:xfrm>
          <a:effectLst>
            <a:glow rad="101600">
              <a:schemeClr val="accent2">
                <a:satMod val="175000"/>
                <a:alpha val="40000"/>
              </a:schemeClr>
            </a:glow>
          </a:effectLst>
        </p:grpSpPr>
        <p:sp>
          <p:nvSpPr>
            <p:cNvPr id="7" name="楕円 6">
              <a:extLst>
                <a:ext uri="{FF2B5EF4-FFF2-40B4-BE49-F238E27FC236}">
                  <a16:creationId xmlns:a16="http://schemas.microsoft.com/office/drawing/2014/main" id="{96B2C243-F382-4AC0-BF49-8D02AC40D86D}"/>
                </a:ext>
              </a:extLst>
            </p:cNvPr>
            <p:cNvSpPr/>
            <p:nvPr/>
          </p:nvSpPr>
          <p:spPr>
            <a:xfrm>
              <a:off x="2678783" y="147993"/>
              <a:ext cx="6834433" cy="6579909"/>
            </a:xfrm>
            <a:prstGeom prst="ellipse">
              <a:avLst/>
            </a:prstGeom>
            <a:solidFill>
              <a:schemeClr val="bg1"/>
            </a:solidFill>
            <a:ln w="38100">
              <a:solidFill>
                <a:srgbClr val="C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6DB36AC-B7E9-48D0-BE8D-0AE6B84190E3}"/>
                </a:ext>
              </a:extLst>
            </p:cNvPr>
            <p:cNvSpPr/>
            <p:nvPr/>
          </p:nvSpPr>
          <p:spPr>
            <a:xfrm>
              <a:off x="2770360" y="226337"/>
              <a:ext cx="6645244" cy="6427959"/>
            </a:xfrm>
            <a:prstGeom prst="ellipse">
              <a:avLst/>
            </a:prstGeom>
            <a:solidFill>
              <a:schemeClr val="bg1"/>
            </a:solidFill>
            <a:ln w="38100">
              <a:solidFill>
                <a:schemeClr val="accent2">
                  <a:lumMod val="60000"/>
                  <a:lumOff val="40000"/>
                </a:schemeClr>
              </a:solidFill>
              <a:prstDash val="sysDot"/>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涙形 9">
            <a:extLst>
              <a:ext uri="{FF2B5EF4-FFF2-40B4-BE49-F238E27FC236}">
                <a16:creationId xmlns:a16="http://schemas.microsoft.com/office/drawing/2014/main" id="{65ADFC3E-34BC-488B-8FB1-EF9CC5542517}"/>
              </a:ext>
            </a:extLst>
          </p:cNvPr>
          <p:cNvSpPr/>
          <p:nvPr/>
        </p:nvSpPr>
        <p:spPr>
          <a:xfrm rot="11510656">
            <a:off x="4086284" y="2445170"/>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a:extLst>
              <a:ext uri="{FF2B5EF4-FFF2-40B4-BE49-F238E27FC236}">
                <a16:creationId xmlns:a16="http://schemas.microsoft.com/office/drawing/2014/main" id="{D311BA25-DD50-48D2-A222-BDDB4B84E95D}"/>
              </a:ext>
            </a:extLst>
          </p:cNvPr>
          <p:cNvSpPr/>
          <p:nvPr/>
        </p:nvSpPr>
        <p:spPr>
          <a:xfrm rot="13502564">
            <a:off x="4133282" y="2889957"/>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a:extLst>
              <a:ext uri="{FF2B5EF4-FFF2-40B4-BE49-F238E27FC236}">
                <a16:creationId xmlns:a16="http://schemas.microsoft.com/office/drawing/2014/main" id="{F29F5AC5-9C01-4695-87C9-C9EA18356980}"/>
              </a:ext>
            </a:extLst>
          </p:cNvPr>
          <p:cNvSpPr/>
          <p:nvPr/>
        </p:nvSpPr>
        <p:spPr>
          <a:xfrm rot="13502564">
            <a:off x="4086283" y="330225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涙形 12">
            <a:extLst>
              <a:ext uri="{FF2B5EF4-FFF2-40B4-BE49-F238E27FC236}">
                <a16:creationId xmlns:a16="http://schemas.microsoft.com/office/drawing/2014/main" id="{0ACC995E-C527-494D-BC7E-CBCE1E400FD8}"/>
              </a:ext>
            </a:extLst>
          </p:cNvPr>
          <p:cNvSpPr/>
          <p:nvPr/>
        </p:nvSpPr>
        <p:spPr>
          <a:xfrm rot="15032568">
            <a:off x="4024952" y="3667126"/>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涙形 13">
            <a:extLst>
              <a:ext uri="{FF2B5EF4-FFF2-40B4-BE49-F238E27FC236}">
                <a16:creationId xmlns:a16="http://schemas.microsoft.com/office/drawing/2014/main" id="{F0997381-AF4B-4D1D-8DBB-60D570EE6C91}"/>
              </a:ext>
            </a:extLst>
          </p:cNvPr>
          <p:cNvSpPr/>
          <p:nvPr/>
        </p:nvSpPr>
        <p:spPr>
          <a:xfrm rot="1923819">
            <a:off x="3193186" y="390270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a:extLst>
              <a:ext uri="{FF2B5EF4-FFF2-40B4-BE49-F238E27FC236}">
                <a16:creationId xmlns:a16="http://schemas.microsoft.com/office/drawing/2014/main" id="{1AD2EB2D-D473-4BDD-B1AE-87FB534FAB92}"/>
              </a:ext>
            </a:extLst>
          </p:cNvPr>
          <p:cNvSpPr/>
          <p:nvPr/>
        </p:nvSpPr>
        <p:spPr>
          <a:xfrm rot="15619428">
            <a:off x="3733246" y="3956791"/>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a:extLst>
              <a:ext uri="{FF2B5EF4-FFF2-40B4-BE49-F238E27FC236}">
                <a16:creationId xmlns:a16="http://schemas.microsoft.com/office/drawing/2014/main" id="{BC1EA09A-8D79-44B0-BA66-5396E78739AB}"/>
              </a:ext>
            </a:extLst>
          </p:cNvPr>
          <p:cNvSpPr/>
          <p:nvPr/>
        </p:nvSpPr>
        <p:spPr>
          <a:xfrm rot="3125780">
            <a:off x="3307608" y="3494265"/>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涙形 16">
            <a:extLst>
              <a:ext uri="{FF2B5EF4-FFF2-40B4-BE49-F238E27FC236}">
                <a16:creationId xmlns:a16="http://schemas.microsoft.com/office/drawing/2014/main" id="{049459E6-FF2A-4840-83C4-9FF6B46F1AF7}"/>
              </a:ext>
            </a:extLst>
          </p:cNvPr>
          <p:cNvSpPr/>
          <p:nvPr/>
        </p:nvSpPr>
        <p:spPr>
          <a:xfrm rot="6494414">
            <a:off x="3640325" y="2328178"/>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涙形 17">
            <a:extLst>
              <a:ext uri="{FF2B5EF4-FFF2-40B4-BE49-F238E27FC236}">
                <a16:creationId xmlns:a16="http://schemas.microsoft.com/office/drawing/2014/main" id="{F453F2AC-9FAA-44EE-A82D-C93A33474F40}"/>
              </a:ext>
            </a:extLst>
          </p:cNvPr>
          <p:cNvSpPr/>
          <p:nvPr/>
        </p:nvSpPr>
        <p:spPr>
          <a:xfrm rot="3850196">
            <a:off x="3467924" y="2622053"/>
            <a:ext cx="262551" cy="285470"/>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Freeform 43">
            <a:extLst>
              <a:ext uri="{FF2B5EF4-FFF2-40B4-BE49-F238E27FC236}">
                <a16:creationId xmlns:a16="http://schemas.microsoft.com/office/drawing/2014/main" id="{E4496769-0FAD-4D31-84A8-F45CC038B0C7}"/>
              </a:ext>
            </a:extLst>
          </p:cNvPr>
          <p:cNvSpPr>
            <a:spLocks/>
          </p:cNvSpPr>
          <p:nvPr/>
        </p:nvSpPr>
        <p:spPr bwMode="auto">
          <a:xfrm rot="10441033">
            <a:off x="3458612" y="2603409"/>
            <a:ext cx="682625" cy="1500187"/>
          </a:xfrm>
          <a:custGeom>
            <a:avLst/>
            <a:gdLst>
              <a:gd name="T0" fmla="*/ 378 w 430"/>
              <a:gd name="T1" fmla="*/ 568 h 945"/>
              <a:gd name="T2" fmla="*/ 333 w 430"/>
              <a:gd name="T3" fmla="*/ 704 h 945"/>
              <a:gd name="T4" fmla="*/ 333 w 430"/>
              <a:gd name="T5" fmla="*/ 296 h 945"/>
              <a:gd name="T6" fmla="*/ 423 w 430"/>
              <a:gd name="T7" fmla="*/ 114 h 945"/>
              <a:gd name="T8" fmla="*/ 378 w 430"/>
              <a:gd name="T9" fmla="*/ 23 h 945"/>
              <a:gd name="T10" fmla="*/ 242 w 430"/>
              <a:gd name="T11" fmla="*/ 250 h 945"/>
              <a:gd name="T12" fmla="*/ 242 w 430"/>
              <a:gd name="T13" fmla="*/ 522 h 945"/>
              <a:gd name="T14" fmla="*/ 151 w 430"/>
              <a:gd name="T15" fmla="*/ 885 h 945"/>
              <a:gd name="T16" fmla="*/ 15 w 430"/>
              <a:gd name="T17" fmla="*/ 885 h 945"/>
              <a:gd name="T18" fmla="*/ 61 w 430"/>
              <a:gd name="T19" fmla="*/ 522 h 945"/>
              <a:gd name="T20" fmla="*/ 151 w 430"/>
              <a:gd name="T21" fmla="*/ 16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945">
                <a:moveTo>
                  <a:pt x="378" y="568"/>
                </a:moveTo>
                <a:cubicBezTo>
                  <a:pt x="359" y="658"/>
                  <a:pt x="340" y="749"/>
                  <a:pt x="333" y="704"/>
                </a:cubicBezTo>
                <a:cubicBezTo>
                  <a:pt x="326" y="659"/>
                  <a:pt x="318" y="394"/>
                  <a:pt x="333" y="296"/>
                </a:cubicBezTo>
                <a:cubicBezTo>
                  <a:pt x="348" y="198"/>
                  <a:pt x="416" y="159"/>
                  <a:pt x="423" y="114"/>
                </a:cubicBezTo>
                <a:cubicBezTo>
                  <a:pt x="430" y="69"/>
                  <a:pt x="408" y="0"/>
                  <a:pt x="378" y="23"/>
                </a:cubicBezTo>
                <a:cubicBezTo>
                  <a:pt x="348" y="46"/>
                  <a:pt x="265" y="167"/>
                  <a:pt x="242" y="250"/>
                </a:cubicBezTo>
                <a:cubicBezTo>
                  <a:pt x="219" y="333"/>
                  <a:pt x="257" y="416"/>
                  <a:pt x="242" y="522"/>
                </a:cubicBezTo>
                <a:cubicBezTo>
                  <a:pt x="227" y="628"/>
                  <a:pt x="189" y="825"/>
                  <a:pt x="151" y="885"/>
                </a:cubicBezTo>
                <a:cubicBezTo>
                  <a:pt x="113" y="945"/>
                  <a:pt x="30" y="945"/>
                  <a:pt x="15" y="885"/>
                </a:cubicBezTo>
                <a:cubicBezTo>
                  <a:pt x="0" y="825"/>
                  <a:pt x="38" y="643"/>
                  <a:pt x="61" y="522"/>
                </a:cubicBezTo>
                <a:cubicBezTo>
                  <a:pt x="84" y="401"/>
                  <a:pt x="117" y="280"/>
                  <a:pt x="151" y="160"/>
                </a:cubicBezTo>
              </a:path>
            </a:pathLst>
          </a:custGeom>
          <a:noFill/>
          <a:ln w="1016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20" name="涙形 19">
            <a:extLst>
              <a:ext uri="{FF2B5EF4-FFF2-40B4-BE49-F238E27FC236}">
                <a16:creationId xmlns:a16="http://schemas.microsoft.com/office/drawing/2014/main" id="{22AA32B0-0C6C-48A1-A8FB-888CD131EF8E}"/>
              </a:ext>
            </a:extLst>
          </p:cNvPr>
          <p:cNvSpPr/>
          <p:nvPr/>
        </p:nvSpPr>
        <p:spPr>
          <a:xfrm rot="1549117">
            <a:off x="3187159" y="3147712"/>
            <a:ext cx="262551" cy="253497"/>
          </a:xfrm>
          <a:prstGeom prst="teardrop">
            <a:avLst/>
          </a:prstGeom>
          <a:solidFill>
            <a:schemeClr val="accent2">
              <a:lumMod val="60000"/>
              <a:lumOff val="40000"/>
            </a:schemeClr>
          </a:solidFill>
          <a:ln>
            <a:noFill/>
            <a:prstDash val="sysDash"/>
          </a:ln>
          <a:effectLst>
            <a:glow rad="63500">
              <a:schemeClr val="accent3">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星 32 6">
            <a:extLst>
              <a:ext uri="{FF2B5EF4-FFF2-40B4-BE49-F238E27FC236}">
                <a16:creationId xmlns:a16="http://schemas.microsoft.com/office/drawing/2014/main" id="{44604FD5-2F40-400C-AF94-72478335F32F}"/>
              </a:ext>
            </a:extLst>
          </p:cNvPr>
          <p:cNvSpPr/>
          <p:nvPr/>
        </p:nvSpPr>
        <p:spPr>
          <a:xfrm>
            <a:off x="6357724" y="2328716"/>
            <a:ext cx="2234939" cy="2185415"/>
          </a:xfrm>
          <a:prstGeom prst="star32">
            <a:avLst>
              <a:gd name="adj" fmla="val 48418"/>
            </a:avLst>
          </a:prstGeom>
          <a:noFill/>
          <a:ln w="19050">
            <a:solidFill>
              <a:schemeClr val="accent6">
                <a:lumMod val="50000"/>
              </a:schemeClr>
            </a:solidFill>
            <a:prstDash val="sysDot"/>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B6A5F8C-3AB4-47A1-AFDD-5F2090A046C4}"/>
              </a:ext>
            </a:extLst>
          </p:cNvPr>
          <p:cNvSpPr/>
          <p:nvPr/>
        </p:nvSpPr>
        <p:spPr>
          <a:xfrm>
            <a:off x="6441726" y="2390345"/>
            <a:ext cx="2064385" cy="2060520"/>
          </a:xfrm>
          <a:prstGeom prst="ellipse">
            <a:avLst/>
          </a:prstGeom>
          <a:noFill/>
          <a:ln>
            <a:solidFill>
              <a:srgbClr val="FFC000"/>
            </a:solidFill>
            <a:prstDash val="lgDashDotDot"/>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97410D8-7060-408C-A90E-50B6ECD76703}"/>
              </a:ext>
            </a:extLst>
          </p:cNvPr>
          <p:cNvSpPr txBox="1"/>
          <p:nvPr/>
        </p:nvSpPr>
        <p:spPr>
          <a:xfrm>
            <a:off x="7149210" y="1732303"/>
            <a:ext cx="606582" cy="669230"/>
          </a:xfrm>
          <a:prstGeom prst="rect">
            <a:avLst/>
          </a:prstGeom>
          <a:noFill/>
        </p:spPr>
        <p:txBody>
          <a:bodyPr wrap="square" rtlCol="0">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rPr>
              <a:t>核</a:t>
            </a:r>
          </a:p>
        </p:txBody>
      </p:sp>
      <p:pic>
        <p:nvPicPr>
          <p:cNvPr id="24" name="図 23">
            <a:extLst>
              <a:ext uri="{FF2B5EF4-FFF2-40B4-BE49-F238E27FC236}">
                <a16:creationId xmlns:a16="http://schemas.microsoft.com/office/drawing/2014/main" id="{983578DC-B27E-4F5C-9BD8-C11C284EA064}"/>
              </a:ext>
            </a:extLst>
          </p:cNvPr>
          <p:cNvPicPr>
            <a:picLocks noChangeAspect="1"/>
          </p:cNvPicPr>
          <p:nvPr/>
        </p:nvPicPr>
        <p:blipFill>
          <a:blip r:embed="rId3"/>
          <a:stretch>
            <a:fillRect/>
          </a:stretch>
        </p:blipFill>
        <p:spPr>
          <a:xfrm rot="1050571">
            <a:off x="5154012" y="2489412"/>
            <a:ext cx="496573" cy="1788435"/>
          </a:xfrm>
          <a:prstGeom prst="rect">
            <a:avLst/>
          </a:prstGeom>
        </p:spPr>
      </p:pic>
      <p:cxnSp>
        <p:nvCxnSpPr>
          <p:cNvPr id="25" name="直線矢印コネクタ 24">
            <a:extLst>
              <a:ext uri="{FF2B5EF4-FFF2-40B4-BE49-F238E27FC236}">
                <a16:creationId xmlns:a16="http://schemas.microsoft.com/office/drawing/2014/main" id="{EF2C27C0-4467-4763-A31C-42DA5443848C}"/>
              </a:ext>
            </a:extLst>
          </p:cNvPr>
          <p:cNvCxnSpPr/>
          <p:nvPr/>
        </p:nvCxnSpPr>
        <p:spPr>
          <a:xfrm flipH="1">
            <a:off x="5389031" y="3374347"/>
            <a:ext cx="1202101" cy="92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45948B41-B351-4162-8F4E-0B768FA29E24}"/>
              </a:ext>
            </a:extLst>
          </p:cNvPr>
          <p:cNvSpPr txBox="1"/>
          <p:nvPr/>
        </p:nvSpPr>
        <p:spPr>
          <a:xfrm>
            <a:off x="6840978" y="3751643"/>
            <a:ext cx="1189075" cy="523220"/>
          </a:xfrm>
          <a:prstGeom prst="rect">
            <a:avLst/>
          </a:prstGeom>
          <a:noFill/>
        </p:spPr>
        <p:txBody>
          <a:bodyPr wrap="square" rtlCol="0">
            <a:spAutoFit/>
          </a:bodyPr>
          <a:lstStyle/>
          <a:p>
            <a:pPr algn="ctr"/>
            <a:r>
              <a:rPr lang="en-US" altLang="ja-JP" sz="2800" dirty="0">
                <a:solidFill>
                  <a:srgbClr val="FF0000"/>
                </a:solidFill>
                <a:latin typeface="Cooper Black" panose="0208090404030B020404" pitchFamily="18" charset="0"/>
              </a:rPr>
              <a:t>DNA</a:t>
            </a:r>
            <a:endParaRPr kumimoji="1" lang="ja-JP" altLang="en-US" sz="2800" dirty="0">
              <a:solidFill>
                <a:srgbClr val="FF0000"/>
              </a:solidFill>
              <a:latin typeface="Cooper Black" panose="0208090404030B020404" pitchFamily="18" charset="0"/>
            </a:endParaRPr>
          </a:p>
        </p:txBody>
      </p:sp>
      <p:sp>
        <p:nvSpPr>
          <p:cNvPr id="27" name="テキスト ボックス 26">
            <a:extLst>
              <a:ext uri="{FF2B5EF4-FFF2-40B4-BE49-F238E27FC236}">
                <a16:creationId xmlns:a16="http://schemas.microsoft.com/office/drawing/2014/main" id="{293BACB2-D426-4027-80F8-DE22B159EAF4}"/>
              </a:ext>
            </a:extLst>
          </p:cNvPr>
          <p:cNvSpPr txBox="1"/>
          <p:nvPr/>
        </p:nvSpPr>
        <p:spPr>
          <a:xfrm>
            <a:off x="-26060" y="356764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リボソーム</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28" name="Picture 12" descr="第01章03-011p-細胞膜の構造">
            <a:extLst>
              <a:ext uri="{FF2B5EF4-FFF2-40B4-BE49-F238E27FC236}">
                <a16:creationId xmlns:a16="http://schemas.microsoft.com/office/drawing/2014/main" id="{EBACF603-3EBA-42B0-98E1-65FD4EC59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863" t="38240" r="28502" b="36945"/>
          <a:stretch>
            <a:fillRect/>
          </a:stretch>
        </p:blipFill>
        <p:spPr bwMode="auto">
          <a:xfrm>
            <a:off x="10139297" y="1529709"/>
            <a:ext cx="1635372" cy="16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a:extLst>
              <a:ext uri="{FF2B5EF4-FFF2-40B4-BE49-F238E27FC236}">
                <a16:creationId xmlns:a16="http://schemas.microsoft.com/office/drawing/2014/main" id="{5EA2404A-7DA9-4F3E-B776-74331EC1C713}"/>
              </a:ext>
            </a:extLst>
          </p:cNvPr>
          <p:cNvSpPr txBox="1"/>
          <p:nvPr/>
        </p:nvSpPr>
        <p:spPr>
          <a:xfrm>
            <a:off x="9981623" y="1136197"/>
            <a:ext cx="1838311" cy="461665"/>
          </a:xfrm>
          <a:prstGeom prst="rect">
            <a:avLst/>
          </a:prstGeom>
          <a:noFill/>
        </p:spPr>
        <p:txBody>
          <a:bodyPr wrap="square" rtlCol="0">
            <a:spAutoFit/>
          </a:bodyPr>
          <a:lstStyle/>
          <a:p>
            <a:pPr algn="ctr"/>
            <a:r>
              <a:rPr lang="ja-JP" altLang="en-US" sz="2400" dirty="0">
                <a:latin typeface="UD デジタル 教科書体 NK-B" panose="02020700000000000000" pitchFamily="18" charset="-128"/>
                <a:ea typeface="UD デジタル 教科書体 NK-B" panose="02020700000000000000" pitchFamily="18" charset="-128"/>
              </a:rPr>
              <a:t>細胞膜</a:t>
            </a:r>
            <a:endParaRPr kumimoji="1" lang="ja-JP" altLang="en-US" sz="2400" dirty="0">
              <a:latin typeface="UD デジタル 教科書体 NK-B" panose="02020700000000000000" pitchFamily="18" charset="-128"/>
              <a:ea typeface="UD デジタル 教科書体 NK-B" panose="02020700000000000000" pitchFamily="18" charset="-128"/>
            </a:endParaRPr>
          </a:p>
        </p:txBody>
      </p:sp>
      <p:sp>
        <p:nvSpPr>
          <p:cNvPr id="30" name="テキスト ボックス 29">
            <a:extLst>
              <a:ext uri="{FF2B5EF4-FFF2-40B4-BE49-F238E27FC236}">
                <a16:creationId xmlns:a16="http://schemas.microsoft.com/office/drawing/2014/main" id="{8750B16A-70F3-4514-B1F6-EF44D141582E}"/>
              </a:ext>
            </a:extLst>
          </p:cNvPr>
          <p:cNvSpPr txBox="1"/>
          <p:nvPr/>
        </p:nvSpPr>
        <p:spPr>
          <a:xfrm>
            <a:off x="10050738" y="3117536"/>
            <a:ext cx="1838311"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リン脂質二重膜</a:t>
            </a:r>
          </a:p>
        </p:txBody>
      </p:sp>
      <p:cxnSp>
        <p:nvCxnSpPr>
          <p:cNvPr id="31" name="直線矢印コネクタ 30">
            <a:extLst>
              <a:ext uri="{FF2B5EF4-FFF2-40B4-BE49-F238E27FC236}">
                <a16:creationId xmlns:a16="http://schemas.microsoft.com/office/drawing/2014/main" id="{83C83499-62CB-4010-A6AF-3988571FFB26}"/>
              </a:ext>
            </a:extLst>
          </p:cNvPr>
          <p:cNvCxnSpPr>
            <a:endCxn id="32" idx="0"/>
          </p:cNvCxnSpPr>
          <p:nvPr/>
        </p:nvCxnSpPr>
        <p:spPr>
          <a:xfrm flipH="1">
            <a:off x="9306311" y="1365979"/>
            <a:ext cx="1078499" cy="197076"/>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2005A4A5-69A5-431D-9789-D355F7002C6A}"/>
              </a:ext>
            </a:extLst>
          </p:cNvPr>
          <p:cNvSpPr/>
          <p:nvPr/>
        </p:nvSpPr>
        <p:spPr>
          <a:xfrm rot="2818656">
            <a:off x="8838093" y="1460490"/>
            <a:ext cx="464416" cy="645641"/>
          </a:xfrm>
          <a:prstGeom prst="ellipse">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Freeform 14">
            <a:extLst>
              <a:ext uri="{FF2B5EF4-FFF2-40B4-BE49-F238E27FC236}">
                <a16:creationId xmlns:a16="http://schemas.microsoft.com/office/drawing/2014/main" id="{67558CD2-7856-4D05-AD3C-A336D8E27BC1}"/>
              </a:ext>
            </a:extLst>
          </p:cNvPr>
          <p:cNvSpPr>
            <a:spLocks/>
          </p:cNvSpPr>
          <p:nvPr/>
        </p:nvSpPr>
        <p:spPr bwMode="auto">
          <a:xfrm>
            <a:off x="5210509" y="5348077"/>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34" name="Picture 13" descr="第01章03-012p_DNAの構造">
            <a:extLst>
              <a:ext uri="{FF2B5EF4-FFF2-40B4-BE49-F238E27FC236}">
                <a16:creationId xmlns:a16="http://schemas.microsoft.com/office/drawing/2014/main" id="{4D1C8ED1-1540-4E76-B72A-BC655D0A3C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63261" y="2483590"/>
            <a:ext cx="992313" cy="175008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矢印コネクタ 34">
            <a:extLst>
              <a:ext uri="{FF2B5EF4-FFF2-40B4-BE49-F238E27FC236}">
                <a16:creationId xmlns:a16="http://schemas.microsoft.com/office/drawing/2014/main" id="{F475A21C-39DF-44CB-95AA-54EA0B08D00B}"/>
              </a:ext>
            </a:extLst>
          </p:cNvPr>
          <p:cNvCxnSpPr/>
          <p:nvPr/>
        </p:nvCxnSpPr>
        <p:spPr>
          <a:xfrm flipH="1">
            <a:off x="4372056" y="3383630"/>
            <a:ext cx="79484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511BB559-20A0-40AB-B76C-8B53E570324D}"/>
              </a:ext>
            </a:extLst>
          </p:cNvPr>
          <p:cNvSpPr txBox="1"/>
          <p:nvPr/>
        </p:nvSpPr>
        <p:spPr>
          <a:xfrm>
            <a:off x="5028560" y="2049513"/>
            <a:ext cx="1189075" cy="584775"/>
          </a:xfrm>
          <a:prstGeom prst="rect">
            <a:avLst/>
          </a:prstGeom>
          <a:noFill/>
        </p:spPr>
        <p:txBody>
          <a:bodyPr wrap="square" rtlCol="0">
            <a:spAutoFit/>
          </a:bodyPr>
          <a:lstStyle/>
          <a:p>
            <a:pPr algn="ctr"/>
            <a:r>
              <a:rPr kumimoji="1" lang="en-US" altLang="ja-JP" sz="3200" dirty="0">
                <a:solidFill>
                  <a:srgbClr val="C00000"/>
                </a:solidFill>
                <a:latin typeface="Cooper Black" panose="0208090404030B020404" pitchFamily="18" charset="0"/>
              </a:rPr>
              <a:t>RNA</a:t>
            </a:r>
            <a:endParaRPr kumimoji="1" lang="ja-JP" altLang="en-US" sz="3200" dirty="0">
              <a:solidFill>
                <a:srgbClr val="C00000"/>
              </a:solidFill>
              <a:latin typeface="Cooper Black" panose="0208090404030B020404" pitchFamily="18" charset="0"/>
            </a:endParaRPr>
          </a:p>
        </p:txBody>
      </p:sp>
      <p:sp>
        <p:nvSpPr>
          <p:cNvPr id="37" name="Freeform 14">
            <a:extLst>
              <a:ext uri="{FF2B5EF4-FFF2-40B4-BE49-F238E27FC236}">
                <a16:creationId xmlns:a16="http://schemas.microsoft.com/office/drawing/2014/main" id="{582EDB5D-FC40-4241-817F-83496DA20B4A}"/>
              </a:ext>
            </a:extLst>
          </p:cNvPr>
          <p:cNvSpPr>
            <a:spLocks/>
          </p:cNvSpPr>
          <p:nvPr/>
        </p:nvSpPr>
        <p:spPr bwMode="auto">
          <a:xfrm rot="1073092">
            <a:off x="6035195" y="5181953"/>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8" name="Freeform 14">
            <a:extLst>
              <a:ext uri="{FF2B5EF4-FFF2-40B4-BE49-F238E27FC236}">
                <a16:creationId xmlns:a16="http://schemas.microsoft.com/office/drawing/2014/main" id="{883D9544-0D7E-4796-AA92-720E67BCE601}"/>
              </a:ext>
            </a:extLst>
          </p:cNvPr>
          <p:cNvSpPr>
            <a:spLocks/>
          </p:cNvSpPr>
          <p:nvPr/>
        </p:nvSpPr>
        <p:spPr bwMode="auto">
          <a:xfrm>
            <a:off x="5842305" y="5927114"/>
            <a:ext cx="288925" cy="479425"/>
          </a:xfrm>
          <a:custGeom>
            <a:avLst/>
            <a:gdLst>
              <a:gd name="T0" fmla="*/ 114 w 182"/>
              <a:gd name="T1" fmla="*/ 15 h 302"/>
              <a:gd name="T2" fmla="*/ 23 w 182"/>
              <a:gd name="T3" fmla="*/ 15 h 302"/>
              <a:gd name="T4" fmla="*/ 23 w 182"/>
              <a:gd name="T5" fmla="*/ 105 h 302"/>
              <a:gd name="T6" fmla="*/ 159 w 182"/>
              <a:gd name="T7" fmla="*/ 105 h 302"/>
              <a:gd name="T8" fmla="*/ 159 w 182"/>
              <a:gd name="T9" fmla="*/ 196 h 302"/>
              <a:gd name="T10" fmla="*/ 23 w 182"/>
              <a:gd name="T11" fmla="*/ 196 h 302"/>
              <a:gd name="T12" fmla="*/ 23 w 182"/>
              <a:gd name="T13" fmla="*/ 287 h 302"/>
              <a:gd name="T14" fmla="*/ 159 w 182"/>
              <a:gd name="T15" fmla="*/ 287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2">
                <a:moveTo>
                  <a:pt x="114" y="15"/>
                </a:moveTo>
                <a:cubicBezTo>
                  <a:pt x="76" y="7"/>
                  <a:pt x="38" y="0"/>
                  <a:pt x="23" y="15"/>
                </a:cubicBezTo>
                <a:cubicBezTo>
                  <a:pt x="8" y="30"/>
                  <a:pt x="0" y="90"/>
                  <a:pt x="23" y="105"/>
                </a:cubicBezTo>
                <a:cubicBezTo>
                  <a:pt x="46" y="120"/>
                  <a:pt x="136" y="90"/>
                  <a:pt x="159" y="105"/>
                </a:cubicBezTo>
                <a:cubicBezTo>
                  <a:pt x="182" y="120"/>
                  <a:pt x="182" y="181"/>
                  <a:pt x="159" y="196"/>
                </a:cubicBezTo>
                <a:cubicBezTo>
                  <a:pt x="136" y="211"/>
                  <a:pt x="46" y="181"/>
                  <a:pt x="23" y="196"/>
                </a:cubicBezTo>
                <a:cubicBezTo>
                  <a:pt x="0" y="211"/>
                  <a:pt x="0" y="272"/>
                  <a:pt x="23" y="287"/>
                </a:cubicBezTo>
                <a:cubicBezTo>
                  <a:pt x="46" y="302"/>
                  <a:pt x="144" y="287"/>
                  <a:pt x="159" y="287"/>
                </a:cubicBezTo>
              </a:path>
            </a:pathLst>
          </a:custGeom>
          <a:noFill/>
          <a:ln w="762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39" name="テキスト ボックス 38">
            <a:extLst>
              <a:ext uri="{FF2B5EF4-FFF2-40B4-BE49-F238E27FC236}">
                <a16:creationId xmlns:a16="http://schemas.microsoft.com/office/drawing/2014/main" id="{D7346DBC-8586-4D75-977B-7D8DD93EC3BB}"/>
              </a:ext>
            </a:extLst>
          </p:cNvPr>
          <p:cNvSpPr txBox="1"/>
          <p:nvPr/>
        </p:nvSpPr>
        <p:spPr>
          <a:xfrm>
            <a:off x="7193196" y="2598530"/>
            <a:ext cx="996914" cy="307777"/>
          </a:xfrm>
          <a:prstGeom prst="rect">
            <a:avLst/>
          </a:prstGeom>
          <a:noFill/>
        </p:spPr>
        <p:txBody>
          <a:bodyPr wrap="square" rtlCol="0">
            <a:spAutoFit/>
          </a:bodyPr>
          <a:lstStyle/>
          <a:p>
            <a:pPr algn="ctr"/>
            <a:r>
              <a:rPr kumimoji="1" lang="ja-JP" altLang="en-US" sz="1400" dirty="0">
                <a:solidFill>
                  <a:srgbClr val="7030A0"/>
                </a:solidFill>
                <a:latin typeface="UD デジタル 教科書体 NK-B" panose="02020700000000000000" pitchFamily="18" charset="-128"/>
                <a:ea typeface="UD デジタル 教科書体 NK-B" panose="02020700000000000000" pitchFamily="18" charset="-128"/>
              </a:rPr>
              <a:t>染色体</a:t>
            </a:r>
          </a:p>
        </p:txBody>
      </p:sp>
      <p:sp>
        <p:nvSpPr>
          <p:cNvPr id="40" name="テキスト ボックス 39">
            <a:extLst>
              <a:ext uri="{FF2B5EF4-FFF2-40B4-BE49-F238E27FC236}">
                <a16:creationId xmlns:a16="http://schemas.microsoft.com/office/drawing/2014/main" id="{9ECAD342-A600-4241-BBF4-624D85C7C4CB}"/>
              </a:ext>
            </a:extLst>
          </p:cNvPr>
          <p:cNvSpPr txBox="1"/>
          <p:nvPr/>
        </p:nvSpPr>
        <p:spPr>
          <a:xfrm>
            <a:off x="7509197" y="3395143"/>
            <a:ext cx="996914" cy="307777"/>
          </a:xfrm>
          <a:prstGeom prst="rect">
            <a:avLst/>
          </a:prstGeom>
          <a:noFill/>
        </p:spPr>
        <p:txBody>
          <a:bodyPr wrap="square" rtlCol="0">
            <a:spAutoFit/>
          </a:bodyPr>
          <a:lstStyle/>
          <a:p>
            <a:r>
              <a:rPr lang="ja-JP" altLang="en-US" sz="1400" dirty="0">
                <a:latin typeface="UD デジタル 教科書体 NK-B" panose="02020700000000000000" pitchFamily="18" charset="-128"/>
                <a:ea typeface="UD デジタル 教科書体 NK-B" panose="02020700000000000000" pitchFamily="18" charset="-128"/>
              </a:rPr>
              <a:t>ヒストン</a:t>
            </a:r>
            <a:endParaRPr kumimoji="1" lang="ja-JP" altLang="en-US" sz="1400" dirty="0">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44FC8D7D-5769-42B5-B23A-96AE3A0D9F82}"/>
              </a:ext>
            </a:extLst>
          </p:cNvPr>
          <p:cNvSpPr txBox="1"/>
          <p:nvPr/>
        </p:nvSpPr>
        <p:spPr>
          <a:xfrm>
            <a:off x="6277463" y="5044407"/>
            <a:ext cx="232054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ミトコンドリア</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pic>
        <p:nvPicPr>
          <p:cNvPr id="42" name="Picture 2" descr="ゴルジ体">
            <a:extLst>
              <a:ext uri="{FF2B5EF4-FFF2-40B4-BE49-F238E27FC236}">
                <a16:creationId xmlns:a16="http://schemas.microsoft.com/office/drawing/2014/main" id="{00975C18-5053-4A54-AE00-2686BE4725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930" y="216164"/>
            <a:ext cx="2074311" cy="207431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9617DDBE-3C10-4DC9-B452-320829F82794}"/>
              </a:ext>
            </a:extLst>
          </p:cNvPr>
          <p:cNvSpPr txBox="1"/>
          <p:nvPr/>
        </p:nvSpPr>
        <p:spPr>
          <a:xfrm>
            <a:off x="1309557" y="724592"/>
            <a:ext cx="1838311" cy="523220"/>
          </a:xfrm>
          <a:prstGeom prst="rect">
            <a:avLst/>
          </a:prstGeom>
          <a:noFill/>
        </p:spPr>
        <p:txBody>
          <a:bodyPr wrap="square" rtlCol="0">
            <a:spAutoFit/>
          </a:bodyPr>
          <a:lstStyle/>
          <a:p>
            <a:pPr algn="ctr"/>
            <a:r>
              <a:rPr lang="ja-JP" altLang="en-US" sz="2800" dirty="0">
                <a:latin typeface="UD デジタル 教科書体 NK-B" panose="02020700000000000000" pitchFamily="18" charset="-128"/>
                <a:ea typeface="UD デジタル 教科書体 NK-B" panose="02020700000000000000" pitchFamily="18" charset="-128"/>
              </a:rPr>
              <a:t>ゴルジ体</a:t>
            </a:r>
            <a:endParaRPr kumimoji="1" lang="ja-JP" altLang="en-US" sz="2800" dirty="0">
              <a:latin typeface="UD デジタル 教科書体 NK-B" panose="02020700000000000000" pitchFamily="18" charset="-128"/>
              <a:ea typeface="UD デジタル 教科書体 NK-B" panose="02020700000000000000" pitchFamily="18" charset="-128"/>
            </a:endParaRPr>
          </a:p>
        </p:txBody>
      </p:sp>
      <p:cxnSp>
        <p:nvCxnSpPr>
          <p:cNvPr id="44" name="直線矢印コネクタ 43">
            <a:extLst>
              <a:ext uri="{FF2B5EF4-FFF2-40B4-BE49-F238E27FC236}">
                <a16:creationId xmlns:a16="http://schemas.microsoft.com/office/drawing/2014/main" id="{7D317F21-0BE5-48C7-B5D8-0F1BC784AA90}"/>
              </a:ext>
            </a:extLst>
          </p:cNvPr>
          <p:cNvCxnSpPr/>
          <p:nvPr/>
        </p:nvCxnSpPr>
        <p:spPr>
          <a:xfrm flipV="1">
            <a:off x="4217560" y="1585325"/>
            <a:ext cx="909068" cy="743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AB065435-4E4F-4461-B510-04CF068D932F}"/>
              </a:ext>
            </a:extLst>
          </p:cNvPr>
          <p:cNvSpPr txBox="1"/>
          <p:nvPr/>
        </p:nvSpPr>
        <p:spPr>
          <a:xfrm>
            <a:off x="-5349" y="394612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タンパク質製造工場</a:t>
            </a:r>
          </a:p>
        </p:txBody>
      </p:sp>
      <p:sp>
        <p:nvSpPr>
          <p:cNvPr id="46" name="テキスト ボックス 45">
            <a:extLst>
              <a:ext uri="{FF2B5EF4-FFF2-40B4-BE49-F238E27FC236}">
                <a16:creationId xmlns:a16="http://schemas.microsoft.com/office/drawing/2014/main" id="{6A341D4C-A462-4CBD-B79D-EF8F100DB595}"/>
              </a:ext>
            </a:extLst>
          </p:cNvPr>
          <p:cNvSpPr txBox="1"/>
          <p:nvPr/>
        </p:nvSpPr>
        <p:spPr>
          <a:xfrm>
            <a:off x="1223555" y="440507"/>
            <a:ext cx="2140214" cy="369332"/>
          </a:xfrm>
          <a:prstGeom prst="rect">
            <a:avLst/>
          </a:prstGeom>
          <a:noFill/>
        </p:spPr>
        <p:txBody>
          <a:bodyPr wrap="square" rtlCol="0">
            <a:spAutoFit/>
          </a:bodyPr>
          <a:lstStyle/>
          <a:p>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タンパク質熟成工場</a:t>
            </a:r>
          </a:p>
        </p:txBody>
      </p:sp>
      <p:cxnSp>
        <p:nvCxnSpPr>
          <p:cNvPr id="47" name="直線矢印コネクタ 46">
            <a:extLst>
              <a:ext uri="{FF2B5EF4-FFF2-40B4-BE49-F238E27FC236}">
                <a16:creationId xmlns:a16="http://schemas.microsoft.com/office/drawing/2014/main" id="{B1A1846C-3097-4374-949A-E385B9DE5E0F}"/>
              </a:ext>
            </a:extLst>
          </p:cNvPr>
          <p:cNvCxnSpPr>
            <a:endCxn id="20" idx="3"/>
          </p:cNvCxnSpPr>
          <p:nvPr/>
        </p:nvCxnSpPr>
        <p:spPr>
          <a:xfrm flipV="1">
            <a:off x="1672308" y="3314711"/>
            <a:ext cx="1523534" cy="5068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C62C6796-FF93-4976-B556-9041665367C8}"/>
              </a:ext>
            </a:extLst>
          </p:cNvPr>
          <p:cNvCxnSpPr/>
          <p:nvPr/>
        </p:nvCxnSpPr>
        <p:spPr>
          <a:xfrm flipV="1">
            <a:off x="1696153" y="2779780"/>
            <a:ext cx="1759348" cy="1039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2A75FF6-31D1-4242-9DB2-03FB2A9F54EF}"/>
              </a:ext>
            </a:extLst>
          </p:cNvPr>
          <p:cNvCxnSpPr>
            <a:endCxn id="16" idx="3"/>
          </p:cNvCxnSpPr>
          <p:nvPr/>
        </p:nvCxnSpPr>
        <p:spPr>
          <a:xfrm flipV="1">
            <a:off x="1681621" y="3625761"/>
            <a:ext cx="1620599" cy="19394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6DEA90D4-60E7-4D57-9CE2-9E74C8E1E02F}"/>
              </a:ext>
            </a:extLst>
          </p:cNvPr>
          <p:cNvCxnSpPr>
            <a:endCxn id="14" idx="4"/>
          </p:cNvCxnSpPr>
          <p:nvPr/>
        </p:nvCxnSpPr>
        <p:spPr>
          <a:xfrm>
            <a:off x="1696153" y="3819708"/>
            <a:ext cx="1517058" cy="1560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A68965D1-1E83-44A6-B907-C0D7954F7851}"/>
              </a:ext>
            </a:extLst>
          </p:cNvPr>
          <p:cNvCxnSpPr>
            <a:endCxn id="17" idx="1"/>
          </p:cNvCxnSpPr>
          <p:nvPr/>
        </p:nvCxnSpPr>
        <p:spPr>
          <a:xfrm flipV="1">
            <a:off x="1665846" y="2527483"/>
            <a:ext cx="1980842" cy="130078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E8B1FAD7-A57A-45B8-A032-85F56A600596}"/>
              </a:ext>
            </a:extLst>
          </p:cNvPr>
          <p:cNvCxnSpPr/>
          <p:nvPr/>
        </p:nvCxnSpPr>
        <p:spPr>
          <a:xfrm>
            <a:off x="3012050" y="947030"/>
            <a:ext cx="2154852" cy="2662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3" name="図 52">
            <a:extLst>
              <a:ext uri="{FF2B5EF4-FFF2-40B4-BE49-F238E27FC236}">
                <a16:creationId xmlns:a16="http://schemas.microsoft.com/office/drawing/2014/main" id="{F253E5F6-897F-4F55-ADAD-2B8F2134C521}"/>
              </a:ext>
            </a:extLst>
          </p:cNvPr>
          <p:cNvPicPr>
            <a:picLocks noChangeAspect="1"/>
          </p:cNvPicPr>
          <p:nvPr/>
        </p:nvPicPr>
        <p:blipFill>
          <a:blip r:embed="rId7"/>
          <a:stretch>
            <a:fillRect/>
          </a:stretch>
        </p:blipFill>
        <p:spPr>
          <a:xfrm>
            <a:off x="9940666" y="4712644"/>
            <a:ext cx="1910407" cy="1885788"/>
          </a:xfrm>
          <a:prstGeom prst="rect">
            <a:avLst/>
          </a:prstGeom>
        </p:spPr>
      </p:pic>
      <p:cxnSp>
        <p:nvCxnSpPr>
          <p:cNvPr id="54" name="直線コネクタ 53">
            <a:extLst>
              <a:ext uri="{FF2B5EF4-FFF2-40B4-BE49-F238E27FC236}">
                <a16:creationId xmlns:a16="http://schemas.microsoft.com/office/drawing/2014/main" id="{08D05617-A6FF-4AED-B794-46F54FAAC730}"/>
              </a:ext>
            </a:extLst>
          </p:cNvPr>
          <p:cNvCxnSpPr/>
          <p:nvPr/>
        </p:nvCxnSpPr>
        <p:spPr>
          <a:xfrm flipV="1">
            <a:off x="7836878" y="4783246"/>
            <a:ext cx="2484066" cy="101038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DC200B3-83FC-4E5E-A745-D0E9506820D6}"/>
              </a:ext>
            </a:extLst>
          </p:cNvPr>
          <p:cNvCxnSpPr/>
          <p:nvPr/>
        </p:nvCxnSpPr>
        <p:spPr>
          <a:xfrm>
            <a:off x="7836878" y="5884554"/>
            <a:ext cx="2484066" cy="71387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522FEC6E-B301-45D4-A37F-BFCEDE5C61DD}"/>
              </a:ext>
            </a:extLst>
          </p:cNvPr>
          <p:cNvSpPr txBox="1"/>
          <p:nvPr/>
        </p:nvSpPr>
        <p:spPr>
          <a:xfrm>
            <a:off x="9681288" y="4144177"/>
            <a:ext cx="2328430" cy="646331"/>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ミトコンドリア</a:t>
            </a:r>
            <a:r>
              <a:rPr kumimoji="1" lang="en-US" altLang="ja-JP" dirty="0">
                <a:latin typeface="UD デジタル 教科書体 NK-B" panose="02020700000000000000" pitchFamily="18" charset="-128"/>
                <a:ea typeface="UD デジタル 教科書体 NK-B" panose="02020700000000000000" pitchFamily="18" charset="-128"/>
              </a:rPr>
              <a:t>DNA</a:t>
            </a:r>
          </a:p>
          <a:p>
            <a:pPr algn="ctr"/>
            <a:r>
              <a:rPr lang="ja-JP" altLang="en-US" dirty="0">
                <a:latin typeface="UD デジタル 教科書体 NK-B" panose="02020700000000000000" pitchFamily="18" charset="-128"/>
                <a:ea typeface="UD デジタル 教科書体 NK-B" panose="02020700000000000000" pitchFamily="18" charset="-128"/>
              </a:rPr>
              <a:t>（</a:t>
            </a:r>
            <a:r>
              <a:rPr lang="en-US" altLang="ja-JP" dirty="0" err="1">
                <a:latin typeface="UD デジタル 教科書体 NK-B" panose="02020700000000000000" pitchFamily="18" charset="-128"/>
                <a:ea typeface="UD デジタル 教科書体 NK-B" panose="02020700000000000000" pitchFamily="18" charset="-128"/>
              </a:rPr>
              <a:t>mtDNA</a:t>
            </a:r>
            <a:r>
              <a:rPr lang="ja-JP" altLang="en-US" dirty="0">
                <a:latin typeface="UD デジタル 教科書体 NK-B" panose="02020700000000000000" pitchFamily="18" charset="-128"/>
                <a:ea typeface="UD デジタル 教科書体 NK-B" panose="02020700000000000000" pitchFamily="18" charset="-128"/>
              </a:rPr>
              <a:t>）</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57" name="テキスト ボックス 56">
            <a:extLst>
              <a:ext uri="{FF2B5EF4-FFF2-40B4-BE49-F238E27FC236}">
                <a16:creationId xmlns:a16="http://schemas.microsoft.com/office/drawing/2014/main" id="{07C546A1-A029-47F8-946A-819B19C5D5EE}"/>
              </a:ext>
            </a:extLst>
          </p:cNvPr>
          <p:cNvSpPr txBox="1"/>
          <p:nvPr/>
        </p:nvSpPr>
        <p:spPr>
          <a:xfrm>
            <a:off x="9940666" y="6569124"/>
            <a:ext cx="2140214" cy="369332"/>
          </a:xfrm>
          <a:prstGeom prst="rect">
            <a:avLst/>
          </a:prstGeom>
          <a:noFill/>
        </p:spPr>
        <p:txBody>
          <a:bodyPr wrap="square" rtlCol="0">
            <a:spAutoFit/>
          </a:bodyPr>
          <a:lstStyle/>
          <a:p>
            <a:pPr algn="ctr"/>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環状二重螺旋構造</a:t>
            </a:r>
          </a:p>
        </p:txBody>
      </p:sp>
      <p:sp>
        <p:nvSpPr>
          <p:cNvPr id="58" name="テキスト ボックス 57">
            <a:extLst>
              <a:ext uri="{FF2B5EF4-FFF2-40B4-BE49-F238E27FC236}">
                <a16:creationId xmlns:a16="http://schemas.microsoft.com/office/drawing/2014/main" id="{9FFB4EE0-4E53-43C3-9678-35F21C485D55}"/>
              </a:ext>
            </a:extLst>
          </p:cNvPr>
          <p:cNvSpPr txBox="1"/>
          <p:nvPr/>
        </p:nvSpPr>
        <p:spPr>
          <a:xfrm>
            <a:off x="10141886" y="5543947"/>
            <a:ext cx="1507966" cy="276999"/>
          </a:xfrm>
          <a:prstGeom prst="rect">
            <a:avLst/>
          </a:prstGeom>
          <a:noFill/>
        </p:spPr>
        <p:txBody>
          <a:bodyPr wrap="square" rtlCol="0">
            <a:spAutoFit/>
          </a:bodyPr>
          <a:lstStyle/>
          <a:p>
            <a:pPr algn="ct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約</a:t>
            </a:r>
            <a:r>
              <a:rPr kumimoji="1" lang="en-US" altLang="ja-JP"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16,500</a:t>
            </a:r>
            <a:r>
              <a:rPr kumimoji="1" lang="ja-JP" altLang="en-US" sz="1200" dirty="0">
                <a:latin typeface="HGS創英角ﾎﾟｯﾌﾟ体" panose="040B0A00000000000000" pitchFamily="50" charset="-128"/>
                <a:ea typeface="HGS創英角ﾎﾟｯﾌﾟ体" panose="040B0A00000000000000" pitchFamily="50" charset="-128"/>
                <a:cs typeface="72 Light" panose="020B0303030000000003" pitchFamily="34" charset="0"/>
              </a:rPr>
              <a:t>塩基</a:t>
            </a:r>
          </a:p>
        </p:txBody>
      </p:sp>
      <p:pic>
        <p:nvPicPr>
          <p:cNvPr id="59" name="Picture 4" descr="赤ちゃん 笑顔 イラスト素材 [ 6115052 ] - フォトライブラリー photolibrary">
            <a:extLst>
              <a:ext uri="{FF2B5EF4-FFF2-40B4-BE49-F238E27FC236}">
                <a16:creationId xmlns:a16="http://schemas.microsoft.com/office/drawing/2014/main" id="{91FF847A-F221-412C-8BE9-54EA660C4C0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862" y="2507811"/>
            <a:ext cx="1198526" cy="110364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外回り　営業">
            <a:extLst>
              <a:ext uri="{FF2B5EF4-FFF2-40B4-BE49-F238E27FC236}">
                <a16:creationId xmlns:a16="http://schemas.microsoft.com/office/drawing/2014/main" id="{C317155F-0A38-4BD3-81B3-4B9CA90A4FE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541" y="201537"/>
            <a:ext cx="1269390" cy="13779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直線矢印コネクタ 60">
            <a:extLst>
              <a:ext uri="{FF2B5EF4-FFF2-40B4-BE49-F238E27FC236}">
                <a16:creationId xmlns:a16="http://schemas.microsoft.com/office/drawing/2014/main" id="{3FCA7F3F-6C5A-4474-B6E6-F223CE48B9B4}"/>
              </a:ext>
            </a:extLst>
          </p:cNvPr>
          <p:cNvCxnSpPr/>
          <p:nvPr/>
        </p:nvCxnSpPr>
        <p:spPr>
          <a:xfrm flipV="1">
            <a:off x="887240" y="1579437"/>
            <a:ext cx="0" cy="107225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C805EAF9-9A91-4C11-A45F-D043D7549AB4}"/>
              </a:ext>
            </a:extLst>
          </p:cNvPr>
          <p:cNvSpPr txBox="1"/>
          <p:nvPr/>
        </p:nvSpPr>
        <p:spPr>
          <a:xfrm>
            <a:off x="92337" y="1927209"/>
            <a:ext cx="2919658" cy="430887"/>
          </a:xfrm>
          <a:prstGeom prst="rect">
            <a:avLst/>
          </a:prstGeom>
          <a:noFill/>
        </p:spPr>
        <p:txBody>
          <a:bodyPr wrap="square" rtlCol="0">
            <a:spAutoFit/>
          </a:bodyPr>
          <a:lstStyle/>
          <a:p>
            <a:r>
              <a:rPr kumimoji="1" lang="ja-JP" altLang="en-US" sz="1100" dirty="0">
                <a:latin typeface="UD デジタル 教科書体 NK-B" panose="02020700000000000000" pitchFamily="18" charset="-128"/>
                <a:ea typeface="UD デジタル 教科書体 NK-B" panose="02020700000000000000" pitchFamily="18" charset="-128"/>
              </a:rPr>
              <a:t>生まれたてのタンパク質は役に立たない</a:t>
            </a:r>
            <a:r>
              <a:rPr lang="ja-JP" altLang="en-US" sz="1100" dirty="0">
                <a:latin typeface="UD デジタル 教科書体 NK-B" panose="02020700000000000000" pitchFamily="18" charset="-128"/>
                <a:ea typeface="UD デジタル 教科書体 NK-B" panose="02020700000000000000" pitchFamily="18" charset="-128"/>
              </a:rPr>
              <a:t>。</a:t>
            </a:r>
            <a:endParaRPr lang="en-US" altLang="ja-JP" sz="1100" dirty="0">
              <a:latin typeface="UD デジタル 教科書体 NK-B" panose="02020700000000000000" pitchFamily="18" charset="-128"/>
              <a:ea typeface="UD デジタル 教科書体 NK-B" panose="02020700000000000000" pitchFamily="18" charset="-128"/>
            </a:endParaRPr>
          </a:p>
          <a:p>
            <a:r>
              <a:rPr lang="ja-JP" altLang="en-US" sz="1100" dirty="0">
                <a:latin typeface="UD デジタル 教科書体 NK-B" panose="02020700000000000000" pitchFamily="18" charset="-128"/>
                <a:ea typeface="UD デジタル 教科書体 NK-B" panose="02020700000000000000" pitchFamily="18" charset="-128"/>
              </a:rPr>
              <a:t>赤ちゃん「タンパク質」を一人前にしなくては。</a:t>
            </a:r>
            <a:endParaRPr kumimoji="1" lang="ja-JP" altLang="en-US" sz="1100" dirty="0">
              <a:latin typeface="UD デジタル 教科書体 NK-B" panose="02020700000000000000" pitchFamily="18" charset="-128"/>
              <a:ea typeface="UD デジタル 教科書体 NK-B" panose="02020700000000000000" pitchFamily="18" charset="-128"/>
            </a:endParaRPr>
          </a:p>
        </p:txBody>
      </p:sp>
      <p:sp>
        <p:nvSpPr>
          <p:cNvPr id="63" name="正方形/長方形 62">
            <a:extLst>
              <a:ext uri="{FF2B5EF4-FFF2-40B4-BE49-F238E27FC236}">
                <a16:creationId xmlns:a16="http://schemas.microsoft.com/office/drawing/2014/main" id="{11D42A1B-5028-4A72-8B6A-6BABC2920788}"/>
              </a:ext>
            </a:extLst>
          </p:cNvPr>
          <p:cNvSpPr/>
          <p:nvPr/>
        </p:nvSpPr>
        <p:spPr>
          <a:xfrm>
            <a:off x="6430817" y="690432"/>
            <a:ext cx="1422184" cy="400110"/>
          </a:xfrm>
          <a:prstGeom prst="rect">
            <a:avLst/>
          </a:prstGeom>
        </p:spPr>
        <p:txBody>
          <a:bodyPr wrap="none">
            <a:spAutoFit/>
          </a:bodyPr>
          <a:lstStyle/>
          <a:p>
            <a:r>
              <a:rPr lang="en-US" altLang="ja-JP" sz="2000" dirty="0">
                <a:latin typeface="Bauhaus 93" panose="04030905020B02020C02" pitchFamily="82" charset="0"/>
              </a:rPr>
              <a:t>Golgi body</a:t>
            </a:r>
            <a:endParaRPr lang="ja-JP" altLang="en-US" sz="2000" dirty="0">
              <a:latin typeface="Bauhaus 93" panose="04030905020B02020C02" pitchFamily="82" charset="0"/>
            </a:endParaRPr>
          </a:p>
        </p:txBody>
      </p:sp>
      <p:sp>
        <p:nvSpPr>
          <p:cNvPr id="64" name="正方形/長方形 63">
            <a:extLst>
              <a:ext uri="{FF2B5EF4-FFF2-40B4-BE49-F238E27FC236}">
                <a16:creationId xmlns:a16="http://schemas.microsoft.com/office/drawing/2014/main" id="{1D08F030-8E2D-4347-BFBF-01B4D4705555}"/>
              </a:ext>
            </a:extLst>
          </p:cNvPr>
          <p:cNvSpPr/>
          <p:nvPr/>
        </p:nvSpPr>
        <p:spPr>
          <a:xfrm>
            <a:off x="3137438" y="4212373"/>
            <a:ext cx="1500732" cy="461665"/>
          </a:xfrm>
          <a:prstGeom prst="rect">
            <a:avLst/>
          </a:prstGeom>
        </p:spPr>
        <p:txBody>
          <a:bodyPr wrap="none">
            <a:spAutoFit/>
          </a:bodyPr>
          <a:lstStyle/>
          <a:p>
            <a:r>
              <a:rPr lang="en-US" altLang="ja-JP" sz="2400" dirty="0">
                <a:latin typeface="Bauhaus 93" panose="04030905020B02020C02" pitchFamily="82" charset="0"/>
              </a:rPr>
              <a:t>Ribosome</a:t>
            </a:r>
            <a:endParaRPr lang="ja-JP" altLang="en-US" sz="2400" dirty="0">
              <a:latin typeface="Bauhaus 93" panose="04030905020B02020C02" pitchFamily="82" charset="0"/>
            </a:endParaRPr>
          </a:p>
        </p:txBody>
      </p:sp>
      <p:sp>
        <p:nvSpPr>
          <p:cNvPr id="65" name="テキスト ボックス 64">
            <a:extLst>
              <a:ext uri="{FF2B5EF4-FFF2-40B4-BE49-F238E27FC236}">
                <a16:creationId xmlns:a16="http://schemas.microsoft.com/office/drawing/2014/main" id="{88BAEC6A-AFE7-4246-9242-6C1D4A148E79}"/>
              </a:ext>
            </a:extLst>
          </p:cNvPr>
          <p:cNvSpPr txBox="1"/>
          <p:nvPr/>
        </p:nvSpPr>
        <p:spPr>
          <a:xfrm>
            <a:off x="8543862" y="147534"/>
            <a:ext cx="3345187"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細胞の中味</a:t>
            </a:r>
          </a:p>
        </p:txBody>
      </p:sp>
      <p:pic>
        <p:nvPicPr>
          <p:cNvPr id="66" name="図 65">
            <a:extLst>
              <a:ext uri="{FF2B5EF4-FFF2-40B4-BE49-F238E27FC236}">
                <a16:creationId xmlns:a16="http://schemas.microsoft.com/office/drawing/2014/main" id="{03F2EA0E-69B1-442F-97E7-46220BA0F00F}"/>
              </a:ext>
            </a:extLst>
          </p:cNvPr>
          <p:cNvPicPr>
            <a:picLocks noChangeAspect="1"/>
          </p:cNvPicPr>
          <p:nvPr/>
        </p:nvPicPr>
        <p:blipFill>
          <a:blip r:embed="rId10"/>
          <a:stretch>
            <a:fillRect/>
          </a:stretch>
        </p:blipFill>
        <p:spPr>
          <a:xfrm rot="3403346">
            <a:off x="4703630" y="5251955"/>
            <a:ext cx="371055" cy="575547"/>
          </a:xfrm>
          <a:prstGeom prst="rect">
            <a:avLst/>
          </a:prstGeom>
        </p:spPr>
      </p:pic>
      <p:pic>
        <p:nvPicPr>
          <p:cNvPr id="67" name="図 66">
            <a:extLst>
              <a:ext uri="{FF2B5EF4-FFF2-40B4-BE49-F238E27FC236}">
                <a16:creationId xmlns:a16="http://schemas.microsoft.com/office/drawing/2014/main" id="{A0EFC469-A9D8-42CB-B6F7-590DE3ECACE2}"/>
              </a:ext>
            </a:extLst>
          </p:cNvPr>
          <p:cNvPicPr>
            <a:picLocks noChangeAspect="1"/>
          </p:cNvPicPr>
          <p:nvPr/>
        </p:nvPicPr>
        <p:blipFill>
          <a:blip r:embed="rId10"/>
          <a:stretch>
            <a:fillRect/>
          </a:stretch>
        </p:blipFill>
        <p:spPr>
          <a:xfrm>
            <a:off x="5389031" y="5348077"/>
            <a:ext cx="282584" cy="723119"/>
          </a:xfrm>
          <a:prstGeom prst="rect">
            <a:avLst/>
          </a:prstGeom>
        </p:spPr>
      </p:pic>
      <p:pic>
        <p:nvPicPr>
          <p:cNvPr id="68" name="図 67">
            <a:extLst>
              <a:ext uri="{FF2B5EF4-FFF2-40B4-BE49-F238E27FC236}">
                <a16:creationId xmlns:a16="http://schemas.microsoft.com/office/drawing/2014/main" id="{A7E8C99B-E833-4A21-910E-AB63F1B1536A}"/>
              </a:ext>
            </a:extLst>
          </p:cNvPr>
          <p:cNvPicPr>
            <a:picLocks noChangeAspect="1"/>
          </p:cNvPicPr>
          <p:nvPr/>
        </p:nvPicPr>
        <p:blipFill>
          <a:blip r:embed="rId10"/>
          <a:stretch>
            <a:fillRect/>
          </a:stretch>
        </p:blipFill>
        <p:spPr>
          <a:xfrm rot="5400000">
            <a:off x="6003529" y="5616121"/>
            <a:ext cx="339249" cy="723119"/>
          </a:xfrm>
          <a:prstGeom prst="rect">
            <a:avLst/>
          </a:prstGeom>
        </p:spPr>
      </p:pic>
      <p:pic>
        <p:nvPicPr>
          <p:cNvPr id="69" name="図 68">
            <a:extLst>
              <a:ext uri="{FF2B5EF4-FFF2-40B4-BE49-F238E27FC236}">
                <a16:creationId xmlns:a16="http://schemas.microsoft.com/office/drawing/2014/main" id="{4A72C016-A955-4630-9906-380BCB625942}"/>
              </a:ext>
            </a:extLst>
          </p:cNvPr>
          <p:cNvPicPr>
            <a:picLocks noChangeAspect="1"/>
          </p:cNvPicPr>
          <p:nvPr/>
        </p:nvPicPr>
        <p:blipFill>
          <a:blip r:embed="rId10"/>
          <a:stretch>
            <a:fillRect/>
          </a:stretch>
        </p:blipFill>
        <p:spPr>
          <a:xfrm rot="18622514">
            <a:off x="4968975" y="5914205"/>
            <a:ext cx="282584" cy="434824"/>
          </a:xfrm>
          <a:prstGeom prst="rect">
            <a:avLst/>
          </a:prstGeom>
        </p:spPr>
      </p:pic>
      <p:pic>
        <p:nvPicPr>
          <p:cNvPr id="70" name="図 69">
            <a:extLst>
              <a:ext uri="{FF2B5EF4-FFF2-40B4-BE49-F238E27FC236}">
                <a16:creationId xmlns:a16="http://schemas.microsoft.com/office/drawing/2014/main" id="{8B31D9A8-B4DA-4A25-8AC4-6FE9BDA17EED}"/>
              </a:ext>
            </a:extLst>
          </p:cNvPr>
          <p:cNvPicPr>
            <a:picLocks noChangeAspect="1"/>
          </p:cNvPicPr>
          <p:nvPr/>
        </p:nvPicPr>
        <p:blipFill>
          <a:blip r:embed="rId10"/>
          <a:stretch>
            <a:fillRect/>
          </a:stretch>
        </p:blipFill>
        <p:spPr>
          <a:xfrm rot="8021438">
            <a:off x="5539397" y="6094213"/>
            <a:ext cx="282584" cy="434824"/>
          </a:xfrm>
          <a:prstGeom prst="rect">
            <a:avLst/>
          </a:prstGeom>
        </p:spPr>
      </p:pic>
      <p:pic>
        <p:nvPicPr>
          <p:cNvPr id="71" name="図 70">
            <a:extLst>
              <a:ext uri="{FF2B5EF4-FFF2-40B4-BE49-F238E27FC236}">
                <a16:creationId xmlns:a16="http://schemas.microsoft.com/office/drawing/2014/main" id="{D578F939-8BF0-4625-999C-C15FCC1B6F42}"/>
              </a:ext>
            </a:extLst>
          </p:cNvPr>
          <p:cNvPicPr>
            <a:picLocks noChangeAspect="1"/>
          </p:cNvPicPr>
          <p:nvPr/>
        </p:nvPicPr>
        <p:blipFill>
          <a:blip r:embed="rId10"/>
          <a:stretch>
            <a:fillRect/>
          </a:stretch>
        </p:blipFill>
        <p:spPr>
          <a:xfrm rot="18622514">
            <a:off x="5938530" y="5208108"/>
            <a:ext cx="282584" cy="434824"/>
          </a:xfrm>
          <a:prstGeom prst="rect">
            <a:avLst/>
          </a:prstGeom>
        </p:spPr>
      </p:pic>
      <p:pic>
        <p:nvPicPr>
          <p:cNvPr id="72" name="図 71">
            <a:extLst>
              <a:ext uri="{FF2B5EF4-FFF2-40B4-BE49-F238E27FC236}">
                <a16:creationId xmlns:a16="http://schemas.microsoft.com/office/drawing/2014/main" id="{AEA8AE91-940E-4D55-B1C8-A554CFA52CEB}"/>
              </a:ext>
            </a:extLst>
          </p:cNvPr>
          <p:cNvPicPr>
            <a:picLocks noChangeAspect="1"/>
          </p:cNvPicPr>
          <p:nvPr/>
        </p:nvPicPr>
        <p:blipFill>
          <a:blip r:embed="rId10"/>
          <a:stretch>
            <a:fillRect/>
          </a:stretch>
        </p:blipFill>
        <p:spPr>
          <a:xfrm rot="5400000">
            <a:off x="7367886" y="5481706"/>
            <a:ext cx="339249" cy="723119"/>
          </a:xfrm>
          <a:prstGeom prst="rect">
            <a:avLst/>
          </a:prstGeom>
        </p:spPr>
      </p:pic>
      <p:pic>
        <p:nvPicPr>
          <p:cNvPr id="73" name="図 72">
            <a:extLst>
              <a:ext uri="{FF2B5EF4-FFF2-40B4-BE49-F238E27FC236}">
                <a16:creationId xmlns:a16="http://schemas.microsoft.com/office/drawing/2014/main" id="{8A591B69-B7BC-4E6C-BD07-BE9B04575205}"/>
              </a:ext>
            </a:extLst>
          </p:cNvPr>
          <p:cNvPicPr>
            <a:picLocks noChangeAspect="1"/>
          </p:cNvPicPr>
          <p:nvPr/>
        </p:nvPicPr>
        <p:blipFill>
          <a:blip r:embed="rId10"/>
          <a:stretch>
            <a:fillRect/>
          </a:stretch>
        </p:blipFill>
        <p:spPr>
          <a:xfrm rot="15866948">
            <a:off x="6289266" y="6232538"/>
            <a:ext cx="197213" cy="434824"/>
          </a:xfrm>
          <a:prstGeom prst="rect">
            <a:avLst/>
          </a:prstGeom>
        </p:spPr>
      </p:pic>
      <p:pic>
        <p:nvPicPr>
          <p:cNvPr id="74" name="図 73">
            <a:extLst>
              <a:ext uri="{FF2B5EF4-FFF2-40B4-BE49-F238E27FC236}">
                <a16:creationId xmlns:a16="http://schemas.microsoft.com/office/drawing/2014/main" id="{8F21910F-C496-474F-9A0B-16D841629BFA}"/>
              </a:ext>
            </a:extLst>
          </p:cNvPr>
          <p:cNvPicPr>
            <a:picLocks noChangeAspect="1"/>
          </p:cNvPicPr>
          <p:nvPr/>
        </p:nvPicPr>
        <p:blipFill>
          <a:blip r:embed="rId10"/>
          <a:stretch>
            <a:fillRect/>
          </a:stretch>
        </p:blipFill>
        <p:spPr>
          <a:xfrm rot="8303482">
            <a:off x="6638752" y="5432199"/>
            <a:ext cx="268747" cy="702447"/>
          </a:xfrm>
          <a:prstGeom prst="rect">
            <a:avLst/>
          </a:prstGeom>
        </p:spPr>
      </p:pic>
      <p:pic>
        <p:nvPicPr>
          <p:cNvPr id="75" name="図 74">
            <a:extLst>
              <a:ext uri="{FF2B5EF4-FFF2-40B4-BE49-F238E27FC236}">
                <a16:creationId xmlns:a16="http://schemas.microsoft.com/office/drawing/2014/main" id="{76E49D1C-A9F4-4651-BCA2-C56F510DEA74}"/>
              </a:ext>
            </a:extLst>
          </p:cNvPr>
          <p:cNvPicPr>
            <a:picLocks noChangeAspect="1"/>
          </p:cNvPicPr>
          <p:nvPr/>
        </p:nvPicPr>
        <p:blipFill>
          <a:blip r:embed="rId10"/>
          <a:stretch>
            <a:fillRect/>
          </a:stretch>
        </p:blipFill>
        <p:spPr>
          <a:xfrm rot="15934545">
            <a:off x="6847572" y="6087675"/>
            <a:ext cx="315786" cy="445252"/>
          </a:xfrm>
          <a:prstGeom prst="rect">
            <a:avLst/>
          </a:prstGeom>
        </p:spPr>
      </p:pic>
      <p:pic>
        <p:nvPicPr>
          <p:cNvPr id="76" name="図 75">
            <a:extLst>
              <a:ext uri="{FF2B5EF4-FFF2-40B4-BE49-F238E27FC236}">
                <a16:creationId xmlns:a16="http://schemas.microsoft.com/office/drawing/2014/main" id="{5E0C5465-1320-4ACE-B779-55D6DDDA1D76}"/>
              </a:ext>
            </a:extLst>
          </p:cNvPr>
          <p:cNvPicPr>
            <a:picLocks noChangeAspect="1"/>
          </p:cNvPicPr>
          <p:nvPr/>
        </p:nvPicPr>
        <p:blipFill>
          <a:blip r:embed="rId10"/>
          <a:stretch>
            <a:fillRect/>
          </a:stretch>
        </p:blipFill>
        <p:spPr>
          <a:xfrm rot="16751110">
            <a:off x="6032456" y="4573624"/>
            <a:ext cx="371055" cy="575547"/>
          </a:xfrm>
          <a:prstGeom prst="rect">
            <a:avLst/>
          </a:prstGeom>
        </p:spPr>
      </p:pic>
      <p:pic>
        <p:nvPicPr>
          <p:cNvPr id="77" name="図 76">
            <a:extLst>
              <a:ext uri="{FF2B5EF4-FFF2-40B4-BE49-F238E27FC236}">
                <a16:creationId xmlns:a16="http://schemas.microsoft.com/office/drawing/2014/main" id="{291DC8B2-7A6D-45A6-BF66-852BB49570BA}"/>
              </a:ext>
            </a:extLst>
          </p:cNvPr>
          <p:cNvPicPr>
            <a:picLocks noChangeAspect="1"/>
          </p:cNvPicPr>
          <p:nvPr/>
        </p:nvPicPr>
        <p:blipFill>
          <a:blip r:embed="rId10"/>
          <a:stretch>
            <a:fillRect/>
          </a:stretch>
        </p:blipFill>
        <p:spPr>
          <a:xfrm rot="6809409">
            <a:off x="3962034" y="5285522"/>
            <a:ext cx="371055" cy="575547"/>
          </a:xfrm>
          <a:prstGeom prst="rect">
            <a:avLst/>
          </a:prstGeom>
        </p:spPr>
      </p:pic>
      <p:pic>
        <p:nvPicPr>
          <p:cNvPr id="78" name="図 77">
            <a:extLst>
              <a:ext uri="{FF2B5EF4-FFF2-40B4-BE49-F238E27FC236}">
                <a16:creationId xmlns:a16="http://schemas.microsoft.com/office/drawing/2014/main" id="{2D3D1AA9-4EB9-47F7-801F-789F8879CBE0}"/>
              </a:ext>
            </a:extLst>
          </p:cNvPr>
          <p:cNvPicPr>
            <a:picLocks noChangeAspect="1"/>
          </p:cNvPicPr>
          <p:nvPr/>
        </p:nvPicPr>
        <p:blipFill>
          <a:blip r:embed="rId10"/>
          <a:stretch>
            <a:fillRect/>
          </a:stretch>
        </p:blipFill>
        <p:spPr>
          <a:xfrm rot="18622514">
            <a:off x="5077456" y="4941200"/>
            <a:ext cx="282584" cy="434824"/>
          </a:xfrm>
          <a:prstGeom prst="rect">
            <a:avLst/>
          </a:prstGeom>
        </p:spPr>
      </p:pic>
      <p:pic>
        <p:nvPicPr>
          <p:cNvPr id="79" name="図 78">
            <a:extLst>
              <a:ext uri="{FF2B5EF4-FFF2-40B4-BE49-F238E27FC236}">
                <a16:creationId xmlns:a16="http://schemas.microsoft.com/office/drawing/2014/main" id="{60D0CAED-4872-42CA-9F07-AD03D8CAB18C}"/>
              </a:ext>
            </a:extLst>
          </p:cNvPr>
          <p:cNvPicPr>
            <a:picLocks noChangeAspect="1"/>
          </p:cNvPicPr>
          <p:nvPr/>
        </p:nvPicPr>
        <p:blipFill>
          <a:blip r:embed="rId10"/>
          <a:stretch>
            <a:fillRect/>
          </a:stretch>
        </p:blipFill>
        <p:spPr>
          <a:xfrm rot="15866948">
            <a:off x="4514495" y="5791570"/>
            <a:ext cx="197213" cy="434824"/>
          </a:xfrm>
          <a:prstGeom prst="rect">
            <a:avLst/>
          </a:prstGeom>
        </p:spPr>
      </p:pic>
      <p:pic>
        <p:nvPicPr>
          <p:cNvPr id="80" name="図 79">
            <a:extLst>
              <a:ext uri="{FF2B5EF4-FFF2-40B4-BE49-F238E27FC236}">
                <a16:creationId xmlns:a16="http://schemas.microsoft.com/office/drawing/2014/main" id="{2B651991-3070-4B2C-8D83-56A4D7774232}"/>
              </a:ext>
            </a:extLst>
          </p:cNvPr>
          <p:cNvPicPr>
            <a:picLocks noChangeAspect="1"/>
          </p:cNvPicPr>
          <p:nvPr/>
        </p:nvPicPr>
        <p:blipFill>
          <a:blip r:embed="rId10"/>
          <a:stretch>
            <a:fillRect/>
          </a:stretch>
        </p:blipFill>
        <p:spPr>
          <a:xfrm rot="15866948">
            <a:off x="5569968" y="4809897"/>
            <a:ext cx="236456" cy="434824"/>
          </a:xfrm>
          <a:prstGeom prst="rect">
            <a:avLst/>
          </a:prstGeom>
        </p:spPr>
      </p:pic>
      <p:pic>
        <p:nvPicPr>
          <p:cNvPr id="81" name="図 80">
            <a:extLst>
              <a:ext uri="{FF2B5EF4-FFF2-40B4-BE49-F238E27FC236}">
                <a16:creationId xmlns:a16="http://schemas.microsoft.com/office/drawing/2014/main" id="{8A5EBC31-D7EF-4A0B-A674-5ED2A4E6F326}"/>
              </a:ext>
            </a:extLst>
          </p:cNvPr>
          <p:cNvPicPr>
            <a:picLocks noChangeAspect="1"/>
          </p:cNvPicPr>
          <p:nvPr/>
        </p:nvPicPr>
        <p:blipFill>
          <a:blip r:embed="rId10"/>
          <a:stretch>
            <a:fillRect/>
          </a:stretch>
        </p:blipFill>
        <p:spPr>
          <a:xfrm rot="20393224">
            <a:off x="4216029" y="4851509"/>
            <a:ext cx="371055" cy="575547"/>
          </a:xfrm>
          <a:prstGeom prst="rect">
            <a:avLst/>
          </a:prstGeom>
        </p:spPr>
      </p:pic>
      <p:sp>
        <p:nvSpPr>
          <p:cNvPr id="82" name="テキスト ボックス 81">
            <a:extLst>
              <a:ext uri="{FF2B5EF4-FFF2-40B4-BE49-F238E27FC236}">
                <a16:creationId xmlns:a16="http://schemas.microsoft.com/office/drawing/2014/main" id="{2FBA569D-9FE2-4250-B83B-CA615634BEC0}"/>
              </a:ext>
            </a:extLst>
          </p:cNvPr>
          <p:cNvSpPr txBox="1"/>
          <p:nvPr/>
        </p:nvSpPr>
        <p:spPr>
          <a:xfrm>
            <a:off x="7134011" y="6659046"/>
            <a:ext cx="2072101" cy="261610"/>
          </a:xfrm>
          <a:prstGeom prst="rect">
            <a:avLst/>
          </a:prstGeom>
          <a:noFill/>
        </p:spPr>
        <p:txBody>
          <a:bodyPr wrap="square" rtlCol="0">
            <a:spAutoFit/>
          </a:bodyPr>
          <a:lstStyle/>
          <a:p>
            <a:pPr algn="ctr"/>
            <a:r>
              <a:rPr kumimoji="1" lang="ja-JP" altLang="en-US" sz="1050" dirty="0">
                <a:latin typeface="BIZ UDP明朝 Medium" panose="02020500000000000000" pitchFamily="18" charset="-128"/>
                <a:ea typeface="BIZ UDP明朝 Medium" panose="02020500000000000000" pitchFamily="18" charset="-128"/>
              </a:rPr>
              <a:t>出所：経済産業省</a:t>
            </a:r>
          </a:p>
        </p:txBody>
      </p:sp>
    </p:spTree>
    <p:extLst>
      <p:ext uri="{BB962C8B-B14F-4D97-AF65-F5344CB8AC3E}">
        <p14:creationId xmlns:p14="http://schemas.microsoft.com/office/powerpoint/2010/main" val="304269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図1">
            <a:extLst>
              <a:ext uri="{FF2B5EF4-FFF2-40B4-BE49-F238E27FC236}">
                <a16:creationId xmlns:a16="http://schemas.microsoft.com/office/drawing/2014/main" id="{24514D3F-692B-4F05-BF96-FCA1387AB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873" y="3088999"/>
            <a:ext cx="6096000" cy="3193576"/>
          </a:xfrm>
          <a:prstGeom prst="rect">
            <a:avLst/>
          </a:prstGeom>
          <a:noFill/>
          <a:extLst>
            <a:ext uri="{909E8E84-426E-40DD-AFC4-6F175D3DCCD1}">
              <a14:hiddenFill xmlns:a14="http://schemas.microsoft.com/office/drawing/2010/main">
                <a:solidFill>
                  <a:srgbClr val="FFFFFF"/>
                </a:solidFill>
              </a14:hiddenFill>
            </a:ext>
          </a:extLst>
        </p:spPr>
      </p:pic>
      <p:sp>
        <p:nvSpPr>
          <p:cNvPr id="85" name="テキスト ボックス 84">
            <a:extLst>
              <a:ext uri="{FF2B5EF4-FFF2-40B4-BE49-F238E27FC236}">
                <a16:creationId xmlns:a16="http://schemas.microsoft.com/office/drawing/2014/main" id="{8F4710FB-07D7-487D-8323-5498DF962BDB}"/>
              </a:ext>
            </a:extLst>
          </p:cNvPr>
          <p:cNvSpPr txBox="1"/>
          <p:nvPr/>
        </p:nvSpPr>
        <p:spPr>
          <a:xfrm>
            <a:off x="0" y="126296"/>
            <a:ext cx="12192000" cy="830997"/>
          </a:xfrm>
          <a:prstGeom prst="rect">
            <a:avLst/>
          </a:prstGeom>
          <a:noFill/>
        </p:spPr>
        <p:txBody>
          <a:bodyPr wrap="square" rtlCol="0">
            <a:spAutoFit/>
          </a:bodyPr>
          <a:lstStyle/>
          <a:p>
            <a:pPr algn="ct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超簡単に短時間で人工細胞を作製する手法を確立</a:t>
            </a:r>
            <a:br>
              <a:rPr lang="ja-JP" altLang="en-US" sz="2400" b="1" i="0" dirty="0">
                <a:solidFill>
                  <a:srgbClr val="333333"/>
                </a:solidFill>
                <a:effectLst/>
                <a:latin typeface="BIZ UDP明朝 Medium" panose="02020500000000000000" pitchFamily="18" charset="-128"/>
                <a:ea typeface="BIZ UDP明朝 Medium" panose="02020500000000000000" pitchFamily="18" charset="-128"/>
              </a:rPr>
            </a:b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人工細胞実験試薬のキット化に向けて</a:t>
            </a: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　</a:t>
            </a: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2022</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年</a:t>
            </a: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4</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月</a:t>
            </a:r>
            <a:r>
              <a:rPr lang="en-US" altLang="ja-JP" sz="2400" b="1" i="0" dirty="0">
                <a:solidFill>
                  <a:srgbClr val="333333"/>
                </a:solidFill>
                <a:effectLst/>
                <a:latin typeface="BIZ UDP明朝 Medium" panose="02020500000000000000" pitchFamily="18" charset="-128"/>
                <a:ea typeface="BIZ UDP明朝 Medium" panose="02020500000000000000" pitchFamily="18" charset="-128"/>
              </a:rPr>
              <a:t>7</a:t>
            </a:r>
            <a:r>
              <a:rPr lang="ja-JP" altLang="en-US" sz="2400" b="1" i="0" dirty="0">
                <a:solidFill>
                  <a:srgbClr val="333333"/>
                </a:solidFill>
                <a:effectLst/>
                <a:latin typeface="BIZ UDP明朝 Medium" panose="02020500000000000000" pitchFamily="18" charset="-128"/>
                <a:ea typeface="BIZ UDP明朝 Medium" panose="02020500000000000000" pitchFamily="18" charset="-128"/>
              </a:rPr>
              <a:t>日</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1028" name="Picture 4" descr="図2">
            <a:extLst>
              <a:ext uri="{FF2B5EF4-FFF2-40B4-BE49-F238E27FC236}">
                <a16:creationId xmlns:a16="http://schemas.microsoft.com/office/drawing/2014/main" id="{4D70A8FD-0B5C-430B-A4DA-68DB0C871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7419"/>
            <a:ext cx="6116873" cy="3743160"/>
          </a:xfrm>
          <a:prstGeom prst="rect">
            <a:avLst/>
          </a:prstGeom>
          <a:noFill/>
          <a:extLst>
            <a:ext uri="{909E8E84-426E-40DD-AFC4-6F175D3DCCD1}">
              <a14:hiddenFill xmlns:a14="http://schemas.microsoft.com/office/drawing/2010/main">
                <a:solidFill>
                  <a:srgbClr val="FFFFFF"/>
                </a:solidFill>
              </a14:hiddenFill>
            </a:ext>
          </a:extLst>
        </p:spPr>
      </p:pic>
      <p:sp>
        <p:nvSpPr>
          <p:cNvPr id="38" name="テキスト ボックス 37">
            <a:extLst>
              <a:ext uri="{FF2B5EF4-FFF2-40B4-BE49-F238E27FC236}">
                <a16:creationId xmlns:a16="http://schemas.microsoft.com/office/drawing/2014/main" id="{963D5DC4-634B-4272-8A82-3901B42BCF36}"/>
              </a:ext>
            </a:extLst>
          </p:cNvPr>
          <p:cNvSpPr txBox="1"/>
          <p:nvPr/>
        </p:nvSpPr>
        <p:spPr>
          <a:xfrm>
            <a:off x="2413000" y="6427113"/>
            <a:ext cx="7382934" cy="430887"/>
          </a:xfrm>
          <a:prstGeom prst="rect">
            <a:avLst/>
          </a:prstGeom>
          <a:noFill/>
        </p:spPr>
        <p:txBody>
          <a:bodyPr wrap="square">
            <a:spAutoFit/>
          </a:bodyPr>
          <a:lstStyle/>
          <a:p>
            <a:pPr algn="ctr"/>
            <a:r>
              <a:rPr lang="ja-JP" altLang="en-US" sz="1050" b="0" i="0" dirty="0">
                <a:solidFill>
                  <a:srgbClr val="333333"/>
                </a:solidFill>
                <a:effectLst/>
                <a:latin typeface="BIZ UDP明朝 Medium" panose="02020500000000000000" pitchFamily="18" charset="-128"/>
                <a:ea typeface="BIZ UDP明朝 Medium" panose="02020500000000000000" pitchFamily="18" charset="-128"/>
              </a:rPr>
              <a:t>出所：</a:t>
            </a:r>
            <a:r>
              <a:rPr lang="zh-TW" altLang="en-US" sz="1050" b="0" i="0" dirty="0">
                <a:solidFill>
                  <a:srgbClr val="333333"/>
                </a:solidFill>
                <a:effectLst/>
                <a:latin typeface="BIZ UDP明朝 Medium" panose="02020500000000000000" pitchFamily="18" charset="-128"/>
                <a:ea typeface="BIZ UDP明朝 Medium" panose="02020500000000000000" pitchFamily="18" charset="-128"/>
              </a:rPr>
              <a:t>国立研究開発法人海洋研究開発機構</a:t>
            </a:r>
            <a:endParaRPr lang="en-US" altLang="zh-TW" sz="1050" b="0" i="0" dirty="0">
              <a:solidFill>
                <a:srgbClr val="333333"/>
              </a:solidFill>
              <a:effectLst/>
              <a:latin typeface="BIZ UDP明朝 Medium" panose="02020500000000000000" pitchFamily="18" charset="-128"/>
              <a:ea typeface="BIZ UDP明朝 Medium" panose="02020500000000000000" pitchFamily="18" charset="-128"/>
            </a:endParaRPr>
          </a:p>
          <a:p>
            <a:pPr algn="ctr"/>
            <a:r>
              <a:rPr lang="en-US" altLang="ja-JP" sz="1050" dirty="0">
                <a:latin typeface="BIZ UDP明朝 Medium" panose="02020500000000000000" pitchFamily="18" charset="-128"/>
                <a:ea typeface="BIZ UDP明朝 Medium" panose="02020500000000000000" pitchFamily="18" charset="-128"/>
              </a:rPr>
              <a:t>https://www.jamstec.go.jp/j/about/press_release/20220407/</a:t>
            </a:r>
            <a:endParaRPr lang="ja-JP" altLang="en-US" sz="1050" dirty="0">
              <a:latin typeface="BIZ UDP明朝 Medium" panose="02020500000000000000" pitchFamily="18" charset="-128"/>
              <a:ea typeface="BIZ UDP明朝 Medium" panose="02020500000000000000" pitchFamily="18" charset="-128"/>
            </a:endParaRPr>
          </a:p>
        </p:txBody>
      </p:sp>
      <p:sp>
        <p:nvSpPr>
          <p:cNvPr id="42" name="テキスト ボックス 41">
            <a:extLst>
              <a:ext uri="{FF2B5EF4-FFF2-40B4-BE49-F238E27FC236}">
                <a16:creationId xmlns:a16="http://schemas.microsoft.com/office/drawing/2014/main" id="{6782F47A-470A-4E29-8A03-D5CFA2C59689}"/>
              </a:ext>
            </a:extLst>
          </p:cNvPr>
          <p:cNvSpPr txBox="1"/>
          <p:nvPr/>
        </p:nvSpPr>
        <p:spPr>
          <a:xfrm>
            <a:off x="20873" y="5035216"/>
            <a:ext cx="6096000" cy="1384995"/>
          </a:xfrm>
          <a:prstGeom prst="rect">
            <a:avLst/>
          </a:prstGeom>
          <a:noFill/>
        </p:spPr>
        <p:txBody>
          <a:bodyPr wrap="square">
            <a:spAutoFit/>
          </a:bodyPr>
          <a:lstStyle/>
          <a:p>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面通過法（ドロップレット・トランスファー法）による人工細胞の形成原理。左は界面通過法を行うチューブを撮影。右はその原理の説明。緩衝液上層にドロップレットを形成した脂質オイルを重層し、遠心機にかけることで人工細胞を作製する。</a:t>
            </a:r>
            <a:br>
              <a:rPr lang="ja-JP" altLang="en-US" sz="1400" dirty="0">
                <a:latin typeface="BIZ UDP明朝 Medium" panose="02020500000000000000" pitchFamily="18" charset="-128"/>
                <a:ea typeface="BIZ UDP明朝 Medium" panose="02020500000000000000" pitchFamily="18" charset="-128"/>
              </a:rPr>
            </a:b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Sato </a:t>
            </a:r>
            <a:r>
              <a:rPr lang="en-US" altLang="ja-JP" sz="1400" b="0" i="1" dirty="0">
                <a:solidFill>
                  <a:srgbClr val="333333"/>
                </a:solidFill>
                <a:effectLst/>
                <a:latin typeface="BIZ UDP明朝 Medium" panose="02020500000000000000" pitchFamily="18" charset="-128"/>
                <a:ea typeface="BIZ UDP明朝 Medium" panose="02020500000000000000" pitchFamily="18" charset="-128"/>
              </a:rPr>
              <a:t>et al</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 Journal of Japanese Biochemical Society 90(5): 728-733 (2018)</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を参考に図を作製。</a:t>
            </a:r>
            <a:endParaRPr lang="ja-JP" altLang="en-US" sz="1400" dirty="0">
              <a:latin typeface="BIZ UDP明朝 Medium" panose="02020500000000000000" pitchFamily="18" charset="-128"/>
              <a:ea typeface="BIZ UDP明朝 Medium" panose="02020500000000000000" pitchFamily="18" charset="-128"/>
            </a:endParaRPr>
          </a:p>
        </p:txBody>
      </p:sp>
      <p:sp>
        <p:nvSpPr>
          <p:cNvPr id="49" name="テキスト ボックス 48">
            <a:extLst>
              <a:ext uri="{FF2B5EF4-FFF2-40B4-BE49-F238E27FC236}">
                <a16:creationId xmlns:a16="http://schemas.microsoft.com/office/drawing/2014/main" id="{1F0159E2-F12E-4777-B8D5-615B1EB79697}"/>
              </a:ext>
            </a:extLst>
          </p:cNvPr>
          <p:cNvSpPr txBox="1"/>
          <p:nvPr/>
        </p:nvSpPr>
        <p:spPr>
          <a:xfrm>
            <a:off x="6096000" y="1330648"/>
            <a:ext cx="6075127" cy="1384995"/>
          </a:xfrm>
          <a:prstGeom prst="rect">
            <a:avLst/>
          </a:prstGeom>
          <a:noFill/>
        </p:spPr>
        <p:txBody>
          <a:bodyPr wrap="square">
            <a:spAutoFit/>
          </a:bodyPr>
          <a:lstStyle/>
          <a:p>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無細胞タンパク質合成系（無細胞系）：試験管の中で転写（</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DNA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から</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mRNA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を合成）と翻訳（</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mRNA</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からタンパク質を合成）をするバイオツール。</a:t>
            </a:r>
            <a:endParaRPr lang="en-US" altLang="ja-JP" sz="1400" b="0" i="0" dirty="0">
              <a:solidFill>
                <a:srgbClr val="333333"/>
              </a:solidFill>
              <a:effectLst/>
              <a:latin typeface="BIZ UDP明朝 Medium" panose="02020500000000000000" pitchFamily="18" charset="-128"/>
              <a:ea typeface="BIZ UDP明朝 Medium" panose="02020500000000000000" pitchFamily="18" charset="-128"/>
            </a:endParaRPr>
          </a:p>
          <a:p>
            <a:endParaRPr lang="en-US" altLang="ja-JP" sz="1400" dirty="0">
              <a:solidFill>
                <a:srgbClr val="333333"/>
              </a:solidFill>
              <a:latin typeface="BIZ UDP明朝 Medium" panose="02020500000000000000" pitchFamily="18" charset="-128"/>
              <a:ea typeface="BIZ UDP明朝 Medium" panose="02020500000000000000" pitchFamily="18" charset="-128"/>
            </a:endParaRPr>
          </a:p>
          <a:p>
            <a:r>
              <a:rPr lang="ja-JP" altLang="en-US" sz="1400" dirty="0">
                <a:solidFill>
                  <a:srgbClr val="333333"/>
                </a:solidFill>
                <a:latin typeface="BIZ UDP明朝 Medium" panose="02020500000000000000" pitchFamily="18" charset="-128"/>
                <a:ea typeface="BIZ UDP明朝 Medium" panose="02020500000000000000" pitchFamily="18" charset="-128"/>
              </a:rPr>
              <a:t>下図では</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、転写翻訳に関わるリボソーム、</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30</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種類以上の精製酵素とアミノ酸などの低分子化合物を混合した、再構築型の無細胞系</a:t>
            </a:r>
            <a:r>
              <a:rPr lang="en-US" altLang="ja-JP" sz="1400" b="0" i="0" dirty="0">
                <a:solidFill>
                  <a:srgbClr val="333333"/>
                </a:solidFill>
                <a:effectLst/>
                <a:latin typeface="BIZ UDP明朝 Medium" panose="02020500000000000000" pitchFamily="18" charset="-128"/>
                <a:ea typeface="BIZ UDP明朝 Medium" panose="02020500000000000000" pitchFamily="18" charset="-128"/>
              </a:rPr>
              <a:t>PURE system</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（製品名 </a:t>
            </a:r>
            <a:r>
              <a:rPr lang="en-US" altLang="ja-JP" sz="1400" b="0" i="0" dirty="0" err="1">
                <a:solidFill>
                  <a:srgbClr val="333333"/>
                </a:solidFill>
                <a:effectLst/>
                <a:latin typeface="BIZ UDP明朝 Medium" panose="02020500000000000000" pitchFamily="18" charset="-128"/>
                <a:ea typeface="BIZ UDP明朝 Medium" panose="02020500000000000000" pitchFamily="18" charset="-128"/>
              </a:rPr>
              <a:t>PURE</a:t>
            </a:r>
            <a:r>
              <a:rPr lang="en-US" altLang="ja-JP" sz="1400" b="0" i="1" dirty="0" err="1">
                <a:solidFill>
                  <a:srgbClr val="333333"/>
                </a:solidFill>
                <a:effectLst/>
                <a:latin typeface="BIZ UDP明朝 Medium" panose="02020500000000000000" pitchFamily="18" charset="-128"/>
                <a:ea typeface="BIZ UDP明朝 Medium" panose="02020500000000000000" pitchFamily="18" charset="-128"/>
              </a:rPr>
              <a:t>frex</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🄬、ジーンフロンティア社）を使用。</a:t>
            </a:r>
            <a:endParaRPr lang="ja-JP" altLang="en-US" sz="14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754745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704466-96D9-4519-A38B-7436D4BD89A2}">
  <ds:schemaRefs>
    <ds:schemaRef ds:uri="http://schemas.microsoft.com/sharepoint/v3/contenttype/forms"/>
  </ds:schemaRefs>
</ds:datastoreItem>
</file>

<file path=customXml/itemProps2.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6387</TotalTime>
  <Words>7134</Words>
  <Application>Microsoft Office PowerPoint</Application>
  <PresentationFormat>ワイド画面</PresentationFormat>
  <Paragraphs>1214</Paragraphs>
  <Slides>56</Slides>
  <Notes>3</Notes>
  <HiddenSlides>0</HiddenSlides>
  <MMClips>0</MMClips>
  <ScaleCrop>false</ScaleCrop>
  <HeadingPairs>
    <vt:vector size="6" baseType="variant">
      <vt:variant>
        <vt:lpstr>使用されているフォント</vt:lpstr>
      </vt:variant>
      <vt:variant>
        <vt:i4>36</vt:i4>
      </vt:variant>
      <vt:variant>
        <vt:lpstr>テーマ</vt:lpstr>
      </vt:variant>
      <vt:variant>
        <vt:i4>1</vt:i4>
      </vt:variant>
      <vt:variant>
        <vt:lpstr>スライド タイトル</vt:lpstr>
      </vt:variant>
      <vt:variant>
        <vt:i4>56</vt:i4>
      </vt:variant>
    </vt:vector>
  </HeadingPairs>
  <TitlesOfParts>
    <vt:vector size="93" baseType="lpstr">
      <vt:lpstr>Ami R</vt:lpstr>
      <vt:lpstr>BIZ UDPゴシック</vt:lpstr>
      <vt:lpstr>BIZ UDP明朝 Medium</vt:lpstr>
      <vt:lpstr>BIZ UDゴシック</vt:lpstr>
      <vt:lpstr>BIZ UD明朝 Medium</vt:lpstr>
      <vt:lpstr>HGP創英ﾌﾟﾚｾﾞﾝｽEB</vt:lpstr>
      <vt:lpstr>HGS創英角ﾎﾟｯﾌﾟ体</vt:lpstr>
      <vt:lpstr>HG丸ｺﾞｼｯｸM-PRO</vt:lpstr>
      <vt:lpstr>HG創英角ﾎﾟｯﾌﾟ体</vt:lpstr>
      <vt:lpstr>HYGungSo-Bold</vt:lpstr>
      <vt:lpstr>Malgun Gothic</vt:lpstr>
      <vt:lpstr>Meiryo UI</vt:lpstr>
      <vt:lpstr>ＭＳ Ｐゴシック</vt:lpstr>
      <vt:lpstr>UD デジタル 教科書体 N-B</vt:lpstr>
      <vt:lpstr>UD デジタル 教科書体 NK-B</vt:lpstr>
      <vt:lpstr>UD デジタル 教科書体 NK-B</vt:lpstr>
      <vt:lpstr>UD デジタル 教科書体 NK-R</vt:lpstr>
      <vt:lpstr>UD デジタル 教科書体 NK-R</vt:lpstr>
      <vt:lpstr>UD デジタル 教科書体 NP-B</vt:lpstr>
      <vt:lpstr>Yet R</vt:lpstr>
      <vt:lpstr>メイリオ</vt:lpstr>
      <vt:lpstr>游ゴシック</vt:lpstr>
      <vt:lpstr>游ゴシック Light</vt:lpstr>
      <vt:lpstr>72 Black</vt:lpstr>
      <vt:lpstr>Amasis MT Pro Black</vt:lpstr>
      <vt:lpstr>Amasis MT Pro Medium</vt:lpstr>
      <vt:lpstr>Arial</vt:lpstr>
      <vt:lpstr>Bauhaus 93</vt:lpstr>
      <vt:lpstr>Calibri</vt:lpstr>
      <vt:lpstr>Cooper Black</vt:lpstr>
      <vt:lpstr>Gill Sans MT</vt:lpstr>
      <vt:lpstr>Gill Sans Ultra Bold</vt:lpstr>
      <vt:lpstr>Impact</vt:lpstr>
      <vt:lpstr>Times New Roman</vt:lpstr>
      <vt:lpstr>Verdana</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バイオ「ものづくり」</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バイオエコノミー</vt:lpstr>
      <vt:lpstr>日本のバイオ産業の市場規模</vt:lpstr>
      <vt:lpstr>成長する合成生物学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セルフリー合成バイオ技術</vt:lpstr>
      <vt:lpstr>個別化医療 - ヒトマイクロバイオーム</vt:lpstr>
      <vt:lpstr>ファイトバイオーム</vt:lpstr>
      <vt:lpstr>ファイトバイオーム領域における産業界の動向</vt:lpstr>
      <vt:lpstr>フードテック（背景）</vt:lpstr>
      <vt:lpstr>フードテック</vt:lpstr>
      <vt:lpstr>藻類バイオマス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農学部食堂裏の土から得られた希少糖</vt:lpstr>
      <vt:lpstr>ゴルフ場の土から得られたイベルメクチン＠ノーベル賞</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98</cp:revision>
  <dcterms:created xsi:type="dcterms:W3CDTF">2022-08-09T21:58:50Z</dcterms:created>
  <dcterms:modified xsi:type="dcterms:W3CDTF">2022-09-26T05:36:27Z</dcterms:modified>
</cp:coreProperties>
</file>